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1759" r:id="rId2"/>
    <p:sldId id="515" r:id="rId3"/>
    <p:sldId id="519" r:id="rId4"/>
    <p:sldId id="1761" r:id="rId5"/>
    <p:sldId id="1770" r:id="rId6"/>
    <p:sldId id="1767" r:id="rId7"/>
    <p:sldId id="1768" r:id="rId8"/>
    <p:sldId id="1771" r:id="rId9"/>
    <p:sldId id="1772" r:id="rId10"/>
    <p:sldId id="1773" r:id="rId11"/>
    <p:sldId id="1766" r:id="rId1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2496C-B413-460F-973F-D1BCFAFEC196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861C8-5902-4910-A8AF-6388739F24F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7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84F30-17AD-2F42-82A7-6019A165E2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27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84F30-17AD-2F42-82A7-6019A165E2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7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0334-0F77-4C7B-8B62-5F0DE0D8A8A9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03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9377-2804-4A5D-8C33-16AF30CDD90E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4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06C3-FA37-4F1E-8E80-E25938400812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00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d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64208"/>
            <a:ext cx="10363200" cy="4572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20042"/>
            <a:ext cx="11164824" cy="430887"/>
          </a:xfrm>
        </p:spPr>
        <p:txBody>
          <a:bodyPr lIns="0" tIns="0" rIns="0" bIns="0" anchor="t" anchorCtr="0">
            <a:spAutoFit/>
          </a:bodyPr>
          <a:lstStyle>
            <a:lvl1pPr>
              <a:defRPr sz="2800"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E1AC5-F9FF-459A-9FBF-74161A7A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EE97-05A9-4296-B0B6-5B9B45EA558C}" type="slidenum">
              <a:rPr lang="ru-UA" smtClean="0"/>
              <a:t>‹№›</a:t>
            </a:fld>
            <a:endParaRPr lang="ru-UA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D9C0F9F-AEB8-4475-B6C9-65F1F9FCFAAA}"/>
              </a:ext>
            </a:extLst>
          </p:cNvPr>
          <p:cNvSpPr txBox="1">
            <a:spLocks/>
          </p:cNvSpPr>
          <p:nvPr/>
        </p:nvSpPr>
        <p:spPr>
          <a:xfrm>
            <a:off x="501651" y="6461114"/>
            <a:ext cx="11690349" cy="161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42900" rtl="0" eaLnBrk="1" latinLnBrk="0" hangingPunct="1">
              <a:spcBef>
                <a:spcPts val="0"/>
              </a:spcBef>
              <a:spcAft>
                <a:spcPts val="900"/>
              </a:spcAft>
              <a:buFont typeface="Arial"/>
              <a:buNone/>
              <a:defRPr sz="2400" b="0" i="0" kern="1200">
                <a:solidFill>
                  <a:schemeClr val="accent3"/>
                </a:solidFill>
                <a:latin typeface="Gill Sans MT"/>
                <a:ea typeface="+mn-ea"/>
                <a:cs typeface="Gill Sans MT"/>
              </a:defRPr>
            </a:lvl1pPr>
            <a:lvl2pPr marL="513160" indent="-172641" algn="l" defTabSz="342900" rtl="0" eaLnBrk="1" latinLnBrk="0" hangingPunct="1">
              <a:spcBef>
                <a:spcPts val="0"/>
              </a:spcBef>
              <a:spcAft>
                <a:spcPts val="900"/>
              </a:spcAft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2pPr>
            <a:lvl3pPr marL="685800" indent="-172641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859631" indent="-173831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941785" indent="-172641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05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900"/>
              <a:t>Проект USAID </a:t>
            </a:r>
          </a:p>
          <a:p>
            <a:pPr>
              <a:spcAft>
                <a:spcPts val="0"/>
              </a:spcAft>
            </a:pPr>
            <a:r>
              <a:rPr lang="ru-RU" sz="900"/>
              <a:t>ПІДТРИМКА РЕФОРМИ ОХОРОНИ ЗДОРОВ’Я </a:t>
            </a:r>
          </a:p>
        </p:txBody>
      </p:sp>
    </p:spTree>
    <p:extLst>
      <p:ext uri="{BB962C8B-B14F-4D97-AF65-F5344CB8AC3E}">
        <p14:creationId xmlns:p14="http://schemas.microsoft.com/office/powerpoint/2010/main" val="3628439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77242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FD21D-3BFF-4181-9357-0DFA1C12A8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E6EE97-05A9-4296-B0B6-5B9B45EA558C}" type="slidenum">
              <a:rPr lang="ru-UA" smtClean="0"/>
              <a:t>‹№›</a:t>
            </a:fld>
            <a:endParaRPr lang="ru-UA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C92AE08-0EF8-4B3F-95D0-2C2EE5896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1" y="317502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97307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2 columns of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2"/>
            <a:ext cx="11202669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2" y="777242"/>
            <a:ext cx="1120266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01652" y="1665290"/>
            <a:ext cx="5305579" cy="4716461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>
                <a:solidFill>
                  <a:schemeClr val="tx1"/>
                </a:solidFill>
              </a:defRPr>
            </a:lvl1pPr>
            <a:lvl2pPr>
              <a:tabLst>
                <a:tab pos="3771900" algn="r"/>
              </a:tabLst>
              <a:defRPr>
                <a:solidFill>
                  <a:schemeClr val="tx1"/>
                </a:solidFill>
              </a:defRPr>
            </a:lvl2pPr>
            <a:lvl3pPr>
              <a:tabLst>
                <a:tab pos="3771900" algn="r"/>
              </a:tabLst>
              <a:defRPr>
                <a:solidFill>
                  <a:schemeClr val="tx1"/>
                </a:solidFill>
              </a:defRPr>
            </a:lvl3pPr>
            <a:lvl4pPr>
              <a:tabLst>
                <a:tab pos="3771900" algn="r"/>
              </a:tabLst>
              <a:defRPr>
                <a:solidFill>
                  <a:schemeClr val="tx1"/>
                </a:solidFill>
              </a:defRPr>
            </a:lvl4pPr>
            <a:lvl5pPr>
              <a:tabLst>
                <a:tab pos="3771900" algn="r"/>
              </a:tabLst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40" y="1665290"/>
            <a:ext cx="5322781" cy="4716461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>
                <a:solidFill>
                  <a:schemeClr val="tx1"/>
                </a:solidFill>
              </a:defRPr>
            </a:lvl1pPr>
            <a:lvl2pPr>
              <a:tabLst>
                <a:tab pos="3771900" algn="r"/>
              </a:tabLst>
              <a:defRPr>
                <a:solidFill>
                  <a:schemeClr val="tx1"/>
                </a:solidFill>
              </a:defRPr>
            </a:lvl2pPr>
            <a:lvl3pPr>
              <a:tabLst>
                <a:tab pos="3771900" algn="r"/>
              </a:tabLst>
              <a:defRPr>
                <a:solidFill>
                  <a:schemeClr val="tx1"/>
                </a:solidFill>
              </a:defRPr>
            </a:lvl3pPr>
            <a:lvl4pPr>
              <a:tabLst>
                <a:tab pos="3771900" algn="r"/>
              </a:tabLst>
              <a:defRPr>
                <a:solidFill>
                  <a:schemeClr val="tx1"/>
                </a:solidFill>
              </a:defRPr>
            </a:lvl4pPr>
            <a:lvl5pPr>
              <a:tabLst>
                <a:tab pos="3771900" algn="r"/>
              </a:tabLst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08621-2B50-4664-B04C-1B098D510AF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19F2AB8-4627-412B-9FE5-4CF90E03E3A8}" type="slidenum">
              <a:rPr lang="en-US" smtClean="0"/>
              <a:t>‹№›</a:t>
            </a:fld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0E7E8A7-5E4A-488F-8EF7-EAD1AF6299F7}"/>
              </a:ext>
            </a:extLst>
          </p:cNvPr>
          <p:cNvSpPr txBox="1">
            <a:spLocks/>
          </p:cNvSpPr>
          <p:nvPr userDrawn="1"/>
        </p:nvSpPr>
        <p:spPr>
          <a:xfrm>
            <a:off x="501651" y="6461114"/>
            <a:ext cx="11690349" cy="161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42900" rtl="0" eaLnBrk="1" latinLnBrk="0" hangingPunct="1">
              <a:spcBef>
                <a:spcPts val="0"/>
              </a:spcBef>
              <a:spcAft>
                <a:spcPts val="900"/>
              </a:spcAft>
              <a:buFont typeface="Arial"/>
              <a:buNone/>
              <a:defRPr sz="2400" b="0" i="0" kern="1200">
                <a:solidFill>
                  <a:schemeClr val="accent3"/>
                </a:solidFill>
                <a:latin typeface="Gill Sans MT"/>
                <a:ea typeface="+mn-ea"/>
                <a:cs typeface="Gill Sans MT"/>
              </a:defRPr>
            </a:lvl1pPr>
            <a:lvl2pPr marL="513160" indent="-172641" algn="l" defTabSz="342900" rtl="0" eaLnBrk="1" latinLnBrk="0" hangingPunct="1">
              <a:spcBef>
                <a:spcPts val="0"/>
              </a:spcBef>
              <a:spcAft>
                <a:spcPts val="900"/>
              </a:spcAft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2pPr>
            <a:lvl3pPr marL="685800" indent="-172641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859631" indent="-173831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941785" indent="-172641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05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900"/>
              <a:t>Проект USAID </a:t>
            </a:r>
          </a:p>
          <a:p>
            <a:pPr>
              <a:spcAft>
                <a:spcPts val="0"/>
              </a:spcAft>
            </a:pPr>
            <a:r>
              <a:rPr lang="ru-RU" sz="900"/>
              <a:t>ПІДТРИМКА РЕФОРМИ ОХОРОНИ ЗДОРОВ’Я </a:t>
            </a:r>
          </a:p>
        </p:txBody>
      </p:sp>
    </p:spTree>
    <p:extLst>
      <p:ext uri="{BB962C8B-B14F-4D97-AF65-F5344CB8AC3E}">
        <p14:creationId xmlns:p14="http://schemas.microsoft.com/office/powerpoint/2010/main" val="2657495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F333-39C1-41BB-B664-8A7F495CB00C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07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BCD2-049E-4B2F-95CA-A60D42419BA6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0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BC02-5AC6-4881-AB9D-FB3FAD56BC22}" type="datetime1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7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1096-71ED-4C7C-8F8F-716C79020556}" type="datetime1">
              <a:rPr lang="ru-RU" smtClean="0"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1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95C9-33D5-40F6-950D-E23A7BD6BB9A}" type="datetime1">
              <a:rPr lang="ru-RU" smtClean="0"/>
              <a:t>07.12.2021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1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5DEF-47F7-4303-B45D-A8813B6BBA14}" type="datetime1">
              <a:rPr lang="ru-RU" smtClean="0"/>
              <a:t>07.12.2021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48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B9CF-3269-4ACF-8694-B2D3261A5AD9}" type="datetime1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24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2752-6DA3-42FF-BF09-6ABF9BA886A3}" type="datetime1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0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6AD50-66E9-4EAE-838E-4336EB9A20E3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C170B-B51C-2542-8E90-117AFF9497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96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5B3921E-05FD-4B1B-9B3D-1D3D54EEC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9909"/>
            <a:ext cx="9144000" cy="1620837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24354E"/>
                </a:solidFill>
                <a:latin typeface="Montserrat"/>
                <a:ea typeface="Montserrat"/>
                <a:cs typeface="Montserrat"/>
                <a:sym typeface="Montserrat"/>
              </a:rPr>
              <a:t>Універсальне</a:t>
            </a:r>
            <a:r>
              <a:rPr lang="ru-RU" b="1" dirty="0">
                <a:solidFill>
                  <a:srgbClr val="24354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b="1" dirty="0" err="1">
                <a:solidFill>
                  <a:srgbClr val="24354E"/>
                </a:solidFill>
                <a:latin typeface="Montserrat"/>
                <a:ea typeface="Montserrat"/>
                <a:cs typeface="Montserrat"/>
                <a:sym typeface="Montserrat"/>
              </a:rPr>
              <a:t>охоплення</a:t>
            </a:r>
            <a:r>
              <a:rPr lang="ru-RU" b="1" dirty="0">
                <a:solidFill>
                  <a:srgbClr val="24354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b="1" dirty="0" err="1">
                <a:solidFill>
                  <a:srgbClr val="24354E"/>
                </a:solidFill>
                <a:latin typeface="Montserrat"/>
                <a:ea typeface="Montserrat"/>
                <a:cs typeface="Montserrat"/>
                <a:sym typeface="Montserrat"/>
              </a:rPr>
              <a:t>послугами</a:t>
            </a:r>
            <a:r>
              <a:rPr lang="ru-RU" b="1" dirty="0">
                <a:solidFill>
                  <a:srgbClr val="24354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b="1" dirty="0" err="1">
                <a:solidFill>
                  <a:srgbClr val="24354E"/>
                </a:solidFill>
                <a:latin typeface="Montserrat"/>
                <a:ea typeface="Montserrat"/>
                <a:cs typeface="Montserrat"/>
                <a:sym typeface="Montserrat"/>
              </a:rPr>
              <a:t>охорони</a:t>
            </a:r>
            <a:r>
              <a:rPr lang="ru-RU" b="1" dirty="0">
                <a:solidFill>
                  <a:srgbClr val="24354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b="1" dirty="0" err="1">
                <a:solidFill>
                  <a:srgbClr val="24354E"/>
                </a:solidFill>
                <a:latin typeface="Montserrat"/>
                <a:ea typeface="Montserrat"/>
                <a:cs typeface="Montserrat"/>
                <a:sym typeface="Montserrat"/>
              </a:rPr>
              <a:t>здоров’я</a:t>
            </a:r>
            <a:r>
              <a:rPr lang="ru-RU" b="1" dirty="0">
                <a:solidFill>
                  <a:srgbClr val="24354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n-US" dirty="0"/>
          </a:p>
        </p:txBody>
      </p:sp>
      <p:sp>
        <p:nvSpPr>
          <p:cNvPr id="13" name="Підзаголовок 12">
            <a:extLst>
              <a:ext uri="{FF2B5EF4-FFF2-40B4-BE49-F238E27FC236}">
                <a16:creationId xmlns:a16="http://schemas.microsoft.com/office/drawing/2014/main" id="{5F008DD3-3750-4BCF-B93A-BD5BFF408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0833" y="3877536"/>
            <a:ext cx="7670334" cy="1344478"/>
          </a:xfrm>
        </p:spPr>
        <p:txBody>
          <a:bodyPr>
            <a:noAutofit/>
          </a:bodyPr>
          <a:lstStyle/>
          <a:p>
            <a:pPr indent="180340">
              <a:spcBef>
                <a:spcPts val="0"/>
              </a:spcBef>
            </a:pPr>
            <a:r>
              <a:rPr lang="ru-RU" sz="2800" b="1" dirty="0" err="1">
                <a:solidFill>
                  <a:srgbClr val="24354E"/>
                </a:solidFill>
                <a:ea typeface="Montserrat"/>
                <a:cs typeface="Montserrat"/>
                <a:sym typeface="Montserrat"/>
              </a:rPr>
              <a:t>Стратегія</a:t>
            </a:r>
            <a:r>
              <a:rPr lang="ru-RU" sz="2800" b="1" dirty="0">
                <a:solidFill>
                  <a:srgbClr val="24354E"/>
                </a:solidFill>
                <a:ea typeface="Montserrat"/>
                <a:cs typeface="Montserrat"/>
                <a:sym typeface="Montserrat"/>
              </a:rPr>
              <a:t> </a:t>
            </a:r>
            <a:r>
              <a:rPr lang="ru-RU" sz="2800" b="1" dirty="0" err="1">
                <a:solidFill>
                  <a:srgbClr val="24354E"/>
                </a:solidFill>
                <a:ea typeface="Montserrat"/>
                <a:cs typeface="Montserrat"/>
                <a:sym typeface="Montserrat"/>
              </a:rPr>
              <a:t>розвитку</a:t>
            </a:r>
            <a:r>
              <a:rPr lang="ru-RU" sz="2800" b="1" dirty="0">
                <a:solidFill>
                  <a:srgbClr val="24354E"/>
                </a:solidFill>
                <a:ea typeface="Montserrat"/>
                <a:cs typeface="Montserrat"/>
                <a:sym typeface="Montserrat"/>
              </a:rPr>
              <a:t> </a:t>
            </a:r>
            <a:r>
              <a:rPr lang="ru-RU" sz="2800" b="1" dirty="0" err="1">
                <a:solidFill>
                  <a:srgbClr val="24354E"/>
                </a:solidFill>
                <a:ea typeface="Montserrat"/>
                <a:cs typeface="Montserrat"/>
                <a:sym typeface="Montserrat"/>
              </a:rPr>
              <a:t>системи</a:t>
            </a:r>
            <a:r>
              <a:rPr lang="ru-RU" sz="2800" b="1" dirty="0">
                <a:solidFill>
                  <a:srgbClr val="24354E"/>
                </a:solidFill>
                <a:ea typeface="Montserrat"/>
                <a:cs typeface="Montserrat"/>
                <a:sym typeface="Montserrat"/>
              </a:rPr>
              <a:t> </a:t>
            </a:r>
            <a:r>
              <a:rPr lang="ru-RU" sz="2800" b="1" dirty="0" err="1">
                <a:solidFill>
                  <a:srgbClr val="24354E"/>
                </a:solidFill>
                <a:ea typeface="Montserrat"/>
                <a:cs typeface="Montserrat"/>
                <a:sym typeface="Montserrat"/>
              </a:rPr>
              <a:t>охорони</a:t>
            </a:r>
            <a:r>
              <a:rPr lang="ru-RU" sz="2800" b="1" dirty="0">
                <a:solidFill>
                  <a:srgbClr val="24354E"/>
                </a:solidFill>
                <a:ea typeface="Montserrat"/>
                <a:cs typeface="Montserrat"/>
                <a:sym typeface="Montserrat"/>
              </a:rPr>
              <a:t> </a:t>
            </a:r>
            <a:r>
              <a:rPr lang="ru-RU" sz="2800" b="1" dirty="0" err="1">
                <a:solidFill>
                  <a:srgbClr val="24354E"/>
                </a:solidFill>
                <a:ea typeface="Montserrat"/>
                <a:cs typeface="Montserrat"/>
                <a:sym typeface="Montserrat"/>
              </a:rPr>
              <a:t>здоров’я</a:t>
            </a:r>
            <a:r>
              <a:rPr lang="ru-RU" sz="2800" b="1" dirty="0">
                <a:solidFill>
                  <a:srgbClr val="24354E"/>
                </a:solidFill>
                <a:ea typeface="Montserrat"/>
                <a:cs typeface="Montserrat"/>
                <a:sym typeface="Montserrat"/>
              </a:rPr>
              <a:t> до 2030 року</a:t>
            </a:r>
            <a:endParaRPr lang="ru-RU" sz="2800" b="1" i="0" u="none" strike="noStrike" dirty="0">
              <a:solidFill>
                <a:srgbClr val="000000"/>
              </a:solidFill>
              <a:effectLst/>
            </a:endParaRPr>
          </a:p>
          <a:p>
            <a:pPr indent="180340" algn="ctr" rtl="0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</a:endParaRPr>
          </a:p>
          <a:p>
            <a:pPr indent="180340" algn="ctr" rtl="0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effectLst/>
            </a:endParaRPr>
          </a:p>
          <a:p>
            <a:pPr indent="180340">
              <a:spcBef>
                <a:spcPts val="0"/>
              </a:spcBef>
            </a:pPr>
            <a:r>
              <a:rPr lang="ru-RU" sz="2000" dirty="0" err="1"/>
              <a:t>Публічні</a:t>
            </a:r>
            <a:r>
              <a:rPr lang="ru-RU" sz="2000" dirty="0"/>
              <a:t> </a:t>
            </a:r>
            <a:r>
              <a:rPr lang="ru-RU" sz="2000" dirty="0" err="1"/>
              <a:t>консультації</a:t>
            </a:r>
            <a:endParaRPr lang="ru-RU" sz="2000" dirty="0"/>
          </a:p>
          <a:p>
            <a:pPr indent="180340">
              <a:spcBef>
                <a:spcPts val="0"/>
              </a:spcBef>
            </a:pPr>
            <a:r>
              <a:rPr lang="ru-RU" sz="2000" dirty="0"/>
              <a:t>7 </a:t>
            </a:r>
            <a:r>
              <a:rPr lang="ru-RU" sz="2000" dirty="0" err="1"/>
              <a:t>грудня</a:t>
            </a:r>
            <a:r>
              <a:rPr lang="ru-RU" sz="2000" dirty="0"/>
              <a:t> 2021 року</a:t>
            </a:r>
            <a:endParaRPr lang="ru-RU" sz="2000" b="0" dirty="0">
              <a:effectLst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8083B6-10DD-4C03-9D29-B8E2F30A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C170B-B51C-2542-8E90-117AFF9497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CA032C5E-E3E7-4FB6-9843-C18134DB205A}"/>
              </a:ext>
            </a:extLst>
          </p:cNvPr>
          <p:cNvSpPr/>
          <p:nvPr/>
        </p:nvSpPr>
        <p:spPr>
          <a:xfrm>
            <a:off x="0" y="3420746"/>
            <a:ext cx="214282" cy="3453129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155461D3-7B7F-4E66-AAE4-292B114AC19F}"/>
              </a:ext>
            </a:extLst>
          </p:cNvPr>
          <p:cNvSpPr/>
          <p:nvPr/>
        </p:nvSpPr>
        <p:spPr>
          <a:xfrm>
            <a:off x="0" y="10161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45A4D5-062C-4C6F-A637-DFAD5745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183818"/>
            <a:ext cx="872523" cy="5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2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B7862-0ECC-4522-9C81-F3F44D35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Гарантовано фармацевтичну безпеку  країни, та  безперебійний  доступ людей до сучасних, ефективних і безпечних лікарських засобів та медичних виробів.</a:t>
            </a:r>
            <a:endParaRPr lang="en-US" sz="28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768C05-5D0C-4D73-8F31-16D032107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1101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Гармонізувати державні політики доступу до лікарських засобів та медичних виробів, в тому числі внаслідок розробки єдиної політики ціноутворення на лікарські засоби. 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Утворити незалежну агенцію з Оцінки Медичних Технологій в якості єдиного експертного органу який забезпечує обґрунтованість та доказову базу відбору та оцінки ефективності лікарських засобів, медичних виробів, а також розширенню ПМГ. 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Стимулювати розвиток фармацевтичної  галузі в Україні.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Забезпечити механізми екстреного доступу до лікарських засобів та медичних виробів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Впровадження маркування контрольними (ідентифікаційними) знаками лікарських засобів із використанням технологій розподілених баз даних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Забезпечити гармонізацію регулювання виробництва та обігу лікарських засобів із законодавством ЄС з урахуванням вимог Угоди про асоціацію з ЄС та умов членства в міжнародних організаціях. 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Забезпечити доступ населення до ефективних лікарських засобів шляхом встановлення в Україні суворої регуляторної системи.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lvl="0" indent="0" algn="just">
              <a:lnSpc>
                <a:spcPct val="107000"/>
              </a:lnSpc>
              <a:spcBef>
                <a:spcPts val="600"/>
              </a:spcBef>
              <a:buNone/>
            </a:pP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F8BB558-8A7E-42D7-A34C-E07F67E3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10</a:t>
            </a:fld>
            <a:endParaRPr lang="ru-RU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ACD9995B-C5C1-49B6-8436-2D7878D56675}"/>
              </a:ext>
            </a:extLst>
          </p:cNvPr>
          <p:cNvSpPr/>
          <p:nvPr/>
        </p:nvSpPr>
        <p:spPr>
          <a:xfrm>
            <a:off x="0" y="3411781"/>
            <a:ext cx="214282" cy="3444945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6E33C4E7-AFFA-494E-9457-DD28652A3250}"/>
              </a:ext>
            </a:extLst>
          </p:cNvPr>
          <p:cNvSpPr/>
          <p:nvPr/>
        </p:nvSpPr>
        <p:spPr>
          <a:xfrm>
            <a:off x="0" y="1196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62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8083B6-10DD-4C03-9D29-B8E2F30A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C170B-B51C-2542-8E90-117AFF9497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45A4D5-062C-4C6F-A637-DFAD5745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183818"/>
            <a:ext cx="872523" cy="549202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FD30336-C1B6-4CB4-8554-00C895BD9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17999"/>
            <a:ext cx="10515600" cy="185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dirty="0"/>
              <a:t>Дякую за увагу</a:t>
            </a:r>
            <a:endParaRPr lang="en-US" sz="4400" dirty="0"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1EA1B443-0650-4F4E-B892-966C267F1CA8}"/>
              </a:ext>
            </a:extLst>
          </p:cNvPr>
          <p:cNvSpPr/>
          <p:nvPr/>
        </p:nvSpPr>
        <p:spPr>
          <a:xfrm>
            <a:off x="0" y="3411781"/>
            <a:ext cx="214282" cy="3444945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C583BC04-B0CB-46CC-ACB4-96B6DEDD22BD}"/>
              </a:ext>
            </a:extLst>
          </p:cNvPr>
          <p:cNvSpPr/>
          <p:nvPr/>
        </p:nvSpPr>
        <p:spPr>
          <a:xfrm>
            <a:off x="0" y="1196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72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227765"/>
            <a:ext cx="872523" cy="549202"/>
          </a:xfrm>
          <a:prstGeom prst="rect">
            <a:avLst/>
          </a:prstGeom>
        </p:spPr>
      </p:pic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95FA383C-DA34-4D3B-914E-9D3B3FD9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6076"/>
            <a:ext cx="2743200" cy="365125"/>
          </a:xfrm>
        </p:spPr>
        <p:txBody>
          <a:bodyPr/>
          <a:lstStyle/>
          <a:p>
            <a:fld id="{20EC170B-B51C-2542-8E90-117AFF949750}" type="slidenum">
              <a:rPr lang="ru-RU" smtClean="0"/>
              <a:t>2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57F3DD-0F17-4A35-B12C-766350CDC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908" y="776967"/>
            <a:ext cx="1331928" cy="13319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CEBDB0-7A63-474A-A991-EFF5580E3C2D}"/>
              </a:ext>
            </a:extLst>
          </p:cNvPr>
          <p:cNvSpPr txBox="1"/>
          <p:nvPr/>
        </p:nvSpPr>
        <p:spPr>
          <a:xfrm>
            <a:off x="7468705" y="2497534"/>
            <a:ext cx="3606836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i="0" dirty="0">
                <a:solidFill>
                  <a:srgbClr val="2E3192"/>
                </a:solidFill>
                <a:effectLst/>
              </a:rPr>
              <a:t>УКАЗ ПРЕЗИДЕНТА УКРАЇНИ </a:t>
            </a:r>
            <a:br>
              <a:rPr lang="uk-UA" sz="2000" b="1" i="0" dirty="0">
                <a:solidFill>
                  <a:srgbClr val="2E3192"/>
                </a:solidFill>
                <a:effectLst/>
              </a:rPr>
            </a:br>
            <a:r>
              <a:rPr lang="uk-UA" sz="2000" b="1" i="0" dirty="0">
                <a:solidFill>
                  <a:srgbClr val="2E3192"/>
                </a:solidFill>
                <a:effectLst/>
              </a:rPr>
              <a:t>№ 369/2021:</a:t>
            </a:r>
          </a:p>
          <a:p>
            <a:pPr algn="ctr"/>
            <a:endParaRPr lang="uk-UA" b="1" dirty="0">
              <a:solidFill>
                <a:srgbClr val="2E3192"/>
              </a:solidFill>
            </a:endParaRPr>
          </a:p>
          <a:p>
            <a:pPr algn="ctr"/>
            <a:r>
              <a:rPr lang="uk-UA" i="0" dirty="0">
                <a:effectLst/>
              </a:rPr>
              <a:t>«…</a:t>
            </a:r>
            <a:r>
              <a:rPr lang="ru-RU" i="0" dirty="0" err="1">
                <a:effectLst/>
              </a:rPr>
              <a:t>забезпечити</a:t>
            </a:r>
            <a:r>
              <a:rPr lang="ru-RU" i="0" dirty="0">
                <a:effectLst/>
              </a:rPr>
              <a:t> </a:t>
            </a:r>
            <a:br>
              <a:rPr lang="ru-RU" i="0" dirty="0">
                <a:effectLst/>
              </a:rPr>
            </a:br>
            <a:r>
              <a:rPr lang="ru-RU" i="0" dirty="0" err="1">
                <a:effectLst/>
              </a:rPr>
              <a:t>розроблення</a:t>
            </a:r>
            <a:r>
              <a:rPr lang="ru-RU" i="0" dirty="0">
                <a:effectLst/>
              </a:rPr>
              <a:t> та </a:t>
            </a:r>
            <a:r>
              <a:rPr lang="ru-RU" i="0" dirty="0" err="1">
                <a:effectLst/>
              </a:rPr>
              <a:t>затвердження</a:t>
            </a:r>
            <a:r>
              <a:rPr lang="ru-RU" i="0" dirty="0">
                <a:effectLst/>
              </a:rPr>
              <a:t> </a:t>
            </a:r>
            <a:r>
              <a:rPr lang="ru-RU" i="0" dirty="0" err="1">
                <a:effectLst/>
              </a:rPr>
              <a:t>Стратегічного</a:t>
            </a:r>
            <a:r>
              <a:rPr lang="ru-RU" i="0" dirty="0">
                <a:effectLst/>
              </a:rPr>
              <a:t> плану </a:t>
            </a:r>
            <a:r>
              <a:rPr lang="ru-RU" i="0" dirty="0" err="1">
                <a:effectLst/>
              </a:rPr>
              <a:t>розвитку</a:t>
            </a:r>
            <a:r>
              <a:rPr lang="ru-RU" i="0" dirty="0">
                <a:effectLst/>
              </a:rPr>
              <a:t> </a:t>
            </a:r>
            <a:r>
              <a:rPr lang="ru-RU" i="0" dirty="0" err="1">
                <a:effectLst/>
              </a:rPr>
              <a:t>системи</a:t>
            </a:r>
            <a:r>
              <a:rPr lang="ru-RU" i="0" dirty="0">
                <a:effectLst/>
              </a:rPr>
              <a:t> </a:t>
            </a:r>
            <a:r>
              <a:rPr lang="ru-RU" i="0" dirty="0" err="1">
                <a:effectLst/>
              </a:rPr>
              <a:t>охорони</a:t>
            </a:r>
            <a:r>
              <a:rPr lang="ru-RU" i="0" dirty="0">
                <a:effectLst/>
              </a:rPr>
              <a:t> </a:t>
            </a:r>
            <a:r>
              <a:rPr lang="ru-RU" i="0" dirty="0" err="1">
                <a:effectLst/>
              </a:rPr>
              <a:t>здоров’я</a:t>
            </a:r>
            <a:r>
              <a:rPr lang="ru-RU" i="0" dirty="0">
                <a:effectLst/>
              </a:rPr>
              <a:t> </a:t>
            </a:r>
            <a:r>
              <a:rPr lang="ru-RU" i="0" dirty="0" err="1">
                <a:effectLst/>
              </a:rPr>
              <a:t>населення</a:t>
            </a:r>
            <a:r>
              <a:rPr lang="ru-RU" i="0" dirty="0">
                <a:effectLst/>
              </a:rPr>
              <a:t> на </a:t>
            </a:r>
            <a:r>
              <a:rPr lang="ru-RU" i="0" dirty="0" err="1">
                <a:effectLst/>
              </a:rPr>
              <a:t>період</a:t>
            </a:r>
            <a:r>
              <a:rPr lang="ru-RU" i="0" dirty="0">
                <a:effectLst/>
              </a:rPr>
              <a:t> </a:t>
            </a:r>
            <a:br>
              <a:rPr lang="ru-RU" i="0" dirty="0">
                <a:effectLst/>
              </a:rPr>
            </a:br>
            <a:r>
              <a:rPr lang="ru-RU" i="0" dirty="0">
                <a:effectLst/>
              </a:rPr>
              <a:t>до 2030 року…»</a:t>
            </a:r>
            <a:endParaRPr lang="uk-UA" i="0" dirty="0">
              <a:effectLst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46E00F7-65E3-4E03-A30F-3E3CCA687D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80" y="776967"/>
            <a:ext cx="1331928" cy="13319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F0E21D-4C08-490D-92D9-FACBC2A8FE81}"/>
              </a:ext>
            </a:extLst>
          </p:cNvPr>
          <p:cNvSpPr txBox="1"/>
          <p:nvPr/>
        </p:nvSpPr>
        <p:spPr>
          <a:xfrm>
            <a:off x="610198" y="2497534"/>
            <a:ext cx="5913892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E3192"/>
                </a:solidFill>
              </a:rPr>
              <a:t>Рада </a:t>
            </a:r>
            <a:r>
              <a:rPr lang="ru-RU" sz="2000" b="1" dirty="0" err="1">
                <a:solidFill>
                  <a:srgbClr val="2E3192"/>
                </a:solidFill>
              </a:rPr>
              <a:t>національної</a:t>
            </a:r>
            <a:r>
              <a:rPr lang="ru-RU" sz="2000" b="1" dirty="0">
                <a:solidFill>
                  <a:srgbClr val="2E3192"/>
                </a:solidFill>
              </a:rPr>
              <a:t> </a:t>
            </a:r>
            <a:r>
              <a:rPr lang="ru-RU" sz="2000" b="1" dirty="0" err="1">
                <a:solidFill>
                  <a:srgbClr val="2E3192"/>
                </a:solidFill>
              </a:rPr>
              <a:t>безпеки</a:t>
            </a:r>
            <a:r>
              <a:rPr lang="ru-RU" sz="2000" b="1" dirty="0">
                <a:solidFill>
                  <a:srgbClr val="2E3192"/>
                </a:solidFill>
              </a:rPr>
              <a:t> </a:t>
            </a:r>
            <a:br>
              <a:rPr lang="ru-RU" sz="2000" b="1" dirty="0">
                <a:solidFill>
                  <a:srgbClr val="2E3192"/>
                </a:solidFill>
              </a:rPr>
            </a:br>
            <a:r>
              <a:rPr lang="ru-RU" sz="2000" b="1" dirty="0">
                <a:solidFill>
                  <a:srgbClr val="2E3192"/>
                </a:solidFill>
              </a:rPr>
              <a:t>і оборони </a:t>
            </a:r>
            <a:r>
              <a:rPr lang="ru-RU" sz="2000" b="1" dirty="0" err="1">
                <a:solidFill>
                  <a:srgbClr val="2E3192"/>
                </a:solidFill>
              </a:rPr>
              <a:t>України</a:t>
            </a:r>
            <a:r>
              <a:rPr lang="ru-RU" sz="2000" b="1" dirty="0">
                <a:solidFill>
                  <a:srgbClr val="2E3192"/>
                </a:solidFill>
              </a:rPr>
              <a:t> </a:t>
            </a:r>
            <a:r>
              <a:rPr lang="ru-RU" sz="2000" b="1" dirty="0" err="1">
                <a:solidFill>
                  <a:srgbClr val="2E3192"/>
                </a:solidFill>
              </a:rPr>
              <a:t>відзначає</a:t>
            </a:r>
            <a:r>
              <a:rPr lang="ru-RU" sz="2000" b="1" dirty="0">
                <a:solidFill>
                  <a:srgbClr val="2E3192"/>
                </a:solidFill>
              </a:rPr>
              <a:t> про:</a:t>
            </a:r>
          </a:p>
          <a:p>
            <a:pPr algn="ctr"/>
            <a:endParaRPr lang="ru-RU" sz="2000" b="1" dirty="0">
              <a:solidFill>
                <a:srgbClr val="2E31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несистемність</a:t>
            </a:r>
            <a:r>
              <a:rPr lang="ru-RU" dirty="0"/>
              <a:t> </a:t>
            </a:r>
            <a:r>
              <a:rPr lang="ru-RU" dirty="0" err="1"/>
              <a:t>реформування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розбалансованість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неефективність</a:t>
            </a:r>
            <a:r>
              <a:rPr lang="ru-RU" dirty="0"/>
              <a:t> державного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ускладення</a:t>
            </a:r>
            <a:r>
              <a:rPr lang="ru-RU" dirty="0"/>
              <a:t> у </a:t>
            </a:r>
            <a:r>
              <a:rPr lang="ru-RU" dirty="0" err="1"/>
              <a:t>плануванні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невідповідність тарифів витратам та їх неповнота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неповноцінність профілактичної складової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недостатній рівень забезпечення ресурсних потреб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відсутність стратегії щодо забезпечення кадрів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dirty="0"/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C785029B-1B02-49E3-B328-5C5B25D7CBDC}"/>
              </a:ext>
            </a:extLst>
          </p:cNvPr>
          <p:cNvSpPr/>
          <p:nvPr/>
        </p:nvSpPr>
        <p:spPr>
          <a:xfrm rot="900000">
            <a:off x="6766915" y="3166428"/>
            <a:ext cx="83748" cy="2485680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5566F78-213C-40AC-A4FE-ED7723127612}"/>
              </a:ext>
            </a:extLst>
          </p:cNvPr>
          <p:cNvSpPr/>
          <p:nvPr/>
        </p:nvSpPr>
        <p:spPr>
          <a:xfrm rot="9900000">
            <a:off x="6766915" y="804912"/>
            <a:ext cx="83748" cy="2485680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2E319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674DC142-995F-4565-A276-F1D73394B186}"/>
              </a:ext>
            </a:extLst>
          </p:cNvPr>
          <p:cNvSpPr/>
          <p:nvPr/>
        </p:nvSpPr>
        <p:spPr>
          <a:xfrm>
            <a:off x="0" y="3411781"/>
            <a:ext cx="214282" cy="3444945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71FD5813-8DCB-47DD-8CAA-9D52B0409A8A}"/>
              </a:ext>
            </a:extLst>
          </p:cNvPr>
          <p:cNvSpPr/>
          <p:nvPr/>
        </p:nvSpPr>
        <p:spPr>
          <a:xfrm>
            <a:off x="0" y="1196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8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>
            <a:extLst>
              <a:ext uri="{FF2B5EF4-FFF2-40B4-BE49-F238E27FC236}">
                <a16:creationId xmlns:a16="http://schemas.microsoft.com/office/drawing/2014/main" id="{B77EEDDB-2248-47EF-88E5-8AF515CAECA0}"/>
              </a:ext>
            </a:extLst>
          </p:cNvPr>
          <p:cNvSpPr/>
          <p:nvPr/>
        </p:nvSpPr>
        <p:spPr>
          <a:xfrm>
            <a:off x="0" y="3276667"/>
            <a:ext cx="214282" cy="3436620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id="{948BA569-7AE0-4D3E-B681-CCEAB98BE0A2}"/>
              </a:ext>
            </a:extLst>
          </p:cNvPr>
          <p:cNvSpPr/>
          <p:nvPr/>
        </p:nvSpPr>
        <p:spPr>
          <a:xfrm>
            <a:off x="0" y="10161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183818"/>
            <a:ext cx="872523" cy="549202"/>
          </a:xfrm>
          <a:prstGeom prst="rect">
            <a:avLst/>
          </a:prstGeom>
        </p:spPr>
      </p:pic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95FA383C-DA34-4D3B-914E-9D3B3FD9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6076"/>
            <a:ext cx="2743200" cy="365125"/>
          </a:xfrm>
        </p:spPr>
        <p:txBody>
          <a:bodyPr/>
          <a:lstStyle/>
          <a:p>
            <a:fld id="{20EC170B-B51C-2542-8E90-117AFF949750}" type="slidenum">
              <a:rPr lang="ru-RU" smtClean="0"/>
              <a:t>3</a:t>
            </a:fld>
            <a:endParaRPr lang="ru-RU"/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6D5D490C-8E7E-4E4D-9292-418379D5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54" y="10245"/>
            <a:ext cx="8592127" cy="1325563"/>
          </a:xfrm>
        </p:spPr>
        <p:txBody>
          <a:bodyPr>
            <a:normAutofit/>
          </a:bodyPr>
          <a:lstStyle/>
          <a:p>
            <a:r>
              <a:rPr lang="en-US" sz="4400" b="1" dirty="0" err="1"/>
              <a:t>Передумови</a:t>
            </a:r>
            <a:r>
              <a:rPr lang="en-US" sz="4400" b="1" dirty="0"/>
              <a:t> </a:t>
            </a:r>
            <a:r>
              <a:rPr lang="en-US" sz="4400" b="1" dirty="0" err="1"/>
              <a:t>та</a:t>
            </a:r>
            <a:r>
              <a:rPr lang="en-US" sz="4400" b="1" dirty="0"/>
              <a:t> </a:t>
            </a:r>
            <a:r>
              <a:rPr lang="en-US" sz="4400" b="1" dirty="0" err="1"/>
              <a:t>контекст</a:t>
            </a:r>
            <a:r>
              <a:rPr lang="en-US" sz="4400" b="1" dirty="0"/>
              <a:t> </a:t>
            </a:r>
            <a:r>
              <a:rPr lang="en-US" sz="4400" b="1" dirty="0" err="1"/>
              <a:t>розробки</a:t>
            </a:r>
            <a:endParaRPr lang="ru-UA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Google Shape;216;gf1495876b7_0_34">
            <a:extLst>
              <a:ext uri="{FF2B5EF4-FFF2-40B4-BE49-F238E27FC236}">
                <a16:creationId xmlns:a16="http://schemas.microsoft.com/office/drawing/2014/main" id="{7456D927-586B-469F-9846-498FD0AC280B}"/>
              </a:ext>
            </a:extLst>
          </p:cNvPr>
          <p:cNvSpPr/>
          <p:nvPr/>
        </p:nvSpPr>
        <p:spPr>
          <a:xfrm>
            <a:off x="525325" y="1182700"/>
            <a:ext cx="7202317" cy="5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Національна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стратегія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реформування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системи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охорони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здоров’я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2015-2020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роки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визначила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вектор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реформи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охорони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здоров’я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Стратегія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розвитку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системи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охорони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здоров’я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2030 </a:t>
            </a:r>
            <a:r>
              <a:rPr lang="uk-UA" sz="2800" dirty="0">
                <a:latin typeface="Calibri"/>
                <a:ea typeface="Calibri"/>
                <a:cs typeface="Calibri"/>
                <a:sym typeface="Calibri"/>
              </a:rPr>
              <a:t>розроблює 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МОЗ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із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залученням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ключових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стейкхолдерів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сфери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охорони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здоров’я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та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співпраці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міжнародними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партнерами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215;gf1495876b7_0_34">
            <a:extLst>
              <a:ext uri="{FF2B5EF4-FFF2-40B4-BE49-F238E27FC236}">
                <a16:creationId xmlns:a16="http://schemas.microsoft.com/office/drawing/2014/main" id="{27ED3EF8-BC3D-4227-9A34-610B226BF9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16678">
            <a:off x="8810635" y="1693933"/>
            <a:ext cx="2386507" cy="3453626"/>
          </a:xfrm>
          <a:prstGeom prst="rect">
            <a:avLst/>
          </a:prstGeom>
          <a:noFill/>
          <a:ln w="28575" cap="flat" cmpd="sng">
            <a:solidFill>
              <a:srgbClr val="2E319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object 10">
            <a:extLst>
              <a:ext uri="{FF2B5EF4-FFF2-40B4-BE49-F238E27FC236}">
                <a16:creationId xmlns:a16="http://schemas.microsoft.com/office/drawing/2014/main" id="{95AE7758-9D0C-4F7F-9455-4DE0A5CCC4C3}"/>
              </a:ext>
            </a:extLst>
          </p:cNvPr>
          <p:cNvSpPr/>
          <p:nvPr/>
        </p:nvSpPr>
        <p:spPr>
          <a:xfrm>
            <a:off x="0" y="3411781"/>
            <a:ext cx="214282" cy="3444945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7A157A21-2E5D-4DFC-84EE-980CFAB81EDD}"/>
              </a:ext>
            </a:extLst>
          </p:cNvPr>
          <p:cNvSpPr/>
          <p:nvPr/>
        </p:nvSpPr>
        <p:spPr>
          <a:xfrm>
            <a:off x="0" y="1196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37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9A589-DCAC-40D7-BEF8-2F9E6B739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04" y="370009"/>
            <a:ext cx="10515600" cy="734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b="1" dirty="0"/>
              <a:t>Мета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AA152F-369E-46F3-AF51-EFBAD6B0A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1" y="1420283"/>
            <a:ext cx="10515600" cy="4564868"/>
          </a:xfrm>
        </p:spPr>
        <p:txBody>
          <a:bodyPr numCol="1">
            <a:normAutofit/>
          </a:bodyPr>
          <a:lstStyle/>
          <a:p>
            <a:pPr marL="268287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uk-UA" sz="3200" dirty="0">
                <a:effectLst/>
                <a:ea typeface="Calibri" panose="020F0502020204030204" pitchFamily="34" charset="0"/>
              </a:rPr>
              <a:t>Метою Стратегії є сприяння здоров’ю та добробуту громадян шляхом забезпечення справедливого доступу до якісних медичних послуг, побудови стійких систем охорони здоров’я та забезпечення участі суспільства у їх діяльності</a:t>
            </a:r>
            <a:endParaRPr lang="en-US" sz="32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8083B6-10DD-4C03-9D29-B8E2F30A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C170B-B51C-2542-8E90-117AFF9497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CA032C5E-E3E7-4FB6-9843-C18134DB205A}"/>
              </a:ext>
            </a:extLst>
          </p:cNvPr>
          <p:cNvSpPr/>
          <p:nvPr/>
        </p:nvSpPr>
        <p:spPr>
          <a:xfrm>
            <a:off x="0" y="3276667"/>
            <a:ext cx="214282" cy="3436620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155461D3-7B7F-4E66-AAE4-292B114AC19F}"/>
              </a:ext>
            </a:extLst>
          </p:cNvPr>
          <p:cNvSpPr/>
          <p:nvPr/>
        </p:nvSpPr>
        <p:spPr>
          <a:xfrm>
            <a:off x="0" y="10161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45A4D5-062C-4C6F-A637-DFAD5745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183818"/>
            <a:ext cx="872523" cy="54920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7E64127A-1B0C-425F-867F-79BB5A402EA3}"/>
              </a:ext>
            </a:extLst>
          </p:cNvPr>
          <p:cNvSpPr/>
          <p:nvPr/>
        </p:nvSpPr>
        <p:spPr>
          <a:xfrm>
            <a:off x="0" y="3411781"/>
            <a:ext cx="214282" cy="3444945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6A28C775-0D0D-4AAC-963B-39D2BC438111}"/>
              </a:ext>
            </a:extLst>
          </p:cNvPr>
          <p:cNvSpPr/>
          <p:nvPr/>
        </p:nvSpPr>
        <p:spPr>
          <a:xfrm>
            <a:off x="0" y="1196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47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9A589-DCAC-40D7-BEF8-2F9E6B739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04" y="370009"/>
            <a:ext cx="10515600" cy="734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b="1" dirty="0"/>
              <a:t>Цінності та керівні принципи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AA152F-369E-46F3-AF51-EFBAD6B0A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1" y="1420283"/>
            <a:ext cx="10515600" cy="4564868"/>
          </a:xfrm>
        </p:spPr>
        <p:txBody>
          <a:bodyPr numCol="2">
            <a:normAutofit lnSpcReduction="10000"/>
          </a:bodyPr>
          <a:lstStyle/>
          <a:p>
            <a:pPr marL="447675" indent="-179388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орієнтованість на людей </a:t>
            </a:r>
          </a:p>
          <a:p>
            <a:pPr marL="447675" indent="-179388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права людини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L="447675" indent="-179388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праведливість</a:t>
            </a:r>
          </a:p>
          <a:p>
            <a:pPr marL="447675" indent="-179388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людський розвиток</a:t>
            </a:r>
          </a:p>
          <a:p>
            <a:pPr marL="447675" indent="-179388" defTabSz="788988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юдино-центрована медична допомога</a:t>
            </a:r>
          </a:p>
          <a:p>
            <a:pPr marL="447675" indent="-179388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біо</a:t>
            </a: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-психосоціальна модель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L="447675" indent="-179388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спільне вироблення послуг охорони здоров’я (</a:t>
            </a: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co-production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L="447675" indent="-179388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гендерно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чутливий (</a:t>
            </a: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gender-sensitive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та перетворюючий/ </a:t>
            </a: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трансформуючий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gender-transformative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підхід</a:t>
            </a:r>
          </a:p>
          <a:p>
            <a:pPr marL="447675" indent="-179388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олітика та прийняття рішень на основі доказовості (</a:t>
            </a: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evidence-based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data-driven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L="447675" indent="-179388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ринку охорони здоров’я</a:t>
            </a:r>
          </a:p>
          <a:p>
            <a:pPr marL="447675" indent="-179388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відповідальність держави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8083B6-10DD-4C03-9D29-B8E2F30A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C170B-B51C-2542-8E90-117AFF9497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CA032C5E-E3E7-4FB6-9843-C18134DB205A}"/>
              </a:ext>
            </a:extLst>
          </p:cNvPr>
          <p:cNvSpPr/>
          <p:nvPr/>
        </p:nvSpPr>
        <p:spPr>
          <a:xfrm>
            <a:off x="0" y="3276667"/>
            <a:ext cx="214282" cy="3436620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155461D3-7B7F-4E66-AAE4-292B114AC19F}"/>
              </a:ext>
            </a:extLst>
          </p:cNvPr>
          <p:cNvSpPr/>
          <p:nvPr/>
        </p:nvSpPr>
        <p:spPr>
          <a:xfrm>
            <a:off x="0" y="10161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45A4D5-062C-4C6F-A637-DFAD5745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183818"/>
            <a:ext cx="872523" cy="549202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7E64127A-1B0C-425F-867F-79BB5A402EA3}"/>
              </a:ext>
            </a:extLst>
          </p:cNvPr>
          <p:cNvSpPr/>
          <p:nvPr/>
        </p:nvSpPr>
        <p:spPr>
          <a:xfrm>
            <a:off x="0" y="3411781"/>
            <a:ext cx="214282" cy="3444945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6A28C775-0D0D-4AAC-963B-39D2BC438111}"/>
              </a:ext>
            </a:extLst>
          </p:cNvPr>
          <p:cNvSpPr/>
          <p:nvPr/>
        </p:nvSpPr>
        <p:spPr>
          <a:xfrm>
            <a:off x="0" y="1196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28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9A589-DCAC-40D7-BEF8-2F9E6B739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04" y="370009"/>
            <a:ext cx="10515600" cy="734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b="1" dirty="0"/>
              <a:t>Ключові напрями розвитку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AA152F-369E-46F3-AF51-EFBAD6B0A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1" y="1420284"/>
            <a:ext cx="10515600" cy="5530069"/>
          </a:xfrm>
        </p:spPr>
        <p:txBody>
          <a:bodyPr>
            <a:normAutofit/>
          </a:bodyPr>
          <a:lstStyle/>
          <a:p>
            <a:pPr marL="717550" indent="-538163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uk-UA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Врядування у сфері охорони здоров'я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0" indent="-538163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uk-UA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Універсальне охоплення послугами охорони здоров'я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0" indent="-538163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uk-UA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Громадське здоров'я, готовність та реагування на надзвичайні ситуації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0" indent="-538163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uk-UA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Залученість людей та громад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0" indent="-538163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uk-UA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Кадрові ресурси системи охорони здоров'я (КРОЗ)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22337" indent="-742950">
              <a:spcBef>
                <a:spcPts val="1200"/>
              </a:spcBef>
              <a:buFont typeface="+mj-lt"/>
              <a:buAutoNum type="arabicPeriod"/>
            </a:pPr>
            <a:endParaRPr lang="uk-UA" sz="4000" dirty="0">
              <a:highlight>
                <a:srgbClr val="FFFF00"/>
              </a:highligh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8083B6-10DD-4C03-9D29-B8E2F30A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C170B-B51C-2542-8E90-117AFF9497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CA032C5E-E3E7-4FB6-9843-C18134DB205A}"/>
              </a:ext>
            </a:extLst>
          </p:cNvPr>
          <p:cNvSpPr/>
          <p:nvPr/>
        </p:nvSpPr>
        <p:spPr>
          <a:xfrm>
            <a:off x="0" y="3411781"/>
            <a:ext cx="214282" cy="3444945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155461D3-7B7F-4E66-AAE4-292B114AC19F}"/>
              </a:ext>
            </a:extLst>
          </p:cNvPr>
          <p:cNvSpPr/>
          <p:nvPr/>
        </p:nvSpPr>
        <p:spPr>
          <a:xfrm>
            <a:off x="0" y="1196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45A4D5-062C-4C6F-A637-DFAD5745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41" y="183818"/>
            <a:ext cx="872523" cy="5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80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B7862-0ECC-4522-9C81-F3F44D35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Напрям</a:t>
            </a:r>
            <a:r>
              <a:rPr lang="ru-RU" b="1" dirty="0"/>
              <a:t> 2: </a:t>
            </a:r>
            <a:r>
              <a:rPr lang="ru-RU" b="1" dirty="0" err="1"/>
              <a:t>Універсальне</a:t>
            </a:r>
            <a:r>
              <a:rPr lang="ru-RU" b="1" dirty="0"/>
              <a:t> </a:t>
            </a:r>
            <a:r>
              <a:rPr lang="ru-RU" b="1" dirty="0" err="1"/>
              <a:t>охоплення</a:t>
            </a:r>
            <a:r>
              <a:rPr lang="ru-RU" b="1" dirty="0"/>
              <a:t> </a:t>
            </a:r>
            <a:r>
              <a:rPr lang="ru-RU" b="1" dirty="0" err="1"/>
              <a:t>послугами</a:t>
            </a:r>
            <a:r>
              <a:rPr lang="ru-RU" b="1" dirty="0"/>
              <a:t> </a:t>
            </a:r>
            <a:r>
              <a:rPr lang="ru-RU" b="1" dirty="0" err="1"/>
              <a:t>охорони</a:t>
            </a:r>
            <a:r>
              <a:rPr lang="ru-RU" b="1" dirty="0"/>
              <a:t> </a:t>
            </a:r>
            <a:r>
              <a:rPr lang="ru-RU" b="1" dirty="0" err="1"/>
              <a:t>здоров'я</a:t>
            </a:r>
            <a:endParaRPr lang="en-US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768C05-5D0C-4D73-8F31-16D032107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uk-UA" sz="24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Стратегічний пріоритет 1: </a:t>
            </a:r>
            <a:r>
              <a:rPr lang="uk-UA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Здоров’я людей покращується завдяки впровадженню ефективної інтегрованої моделі, яка забезпечує збалансоване, науково обґрунтоване, безперервне надання якісних і безпечних послуг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uk-UA" sz="24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Стратегічний пріоритет 2: </a:t>
            </a:r>
            <a:r>
              <a:rPr lang="uk-UA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Люди мають фінансовий захист при отриманні необхідних послуг в ОЗ, не зазнають катастрофічних витрат у випадку хвороби та не сплачують неформальні платежі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uk-UA" sz="24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Стратегічний пріоритет 3: </a:t>
            </a:r>
            <a:r>
              <a:rPr lang="uk-UA" sz="24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Гарантовано фармацевтичну безпеку  країни, та  безперебійний  доступ людей до сучасних, ефективних і безпечних лікарських засобів та медичних виробів.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F8BB558-8A7E-42D7-A34C-E07F67E3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7</a:t>
            </a:fld>
            <a:endParaRPr lang="ru-RU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ACD9995B-C5C1-49B6-8436-2D7878D56675}"/>
              </a:ext>
            </a:extLst>
          </p:cNvPr>
          <p:cNvSpPr/>
          <p:nvPr/>
        </p:nvSpPr>
        <p:spPr>
          <a:xfrm>
            <a:off x="0" y="3411781"/>
            <a:ext cx="214282" cy="3444945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6E33C4E7-AFFA-494E-9457-DD28652A3250}"/>
              </a:ext>
            </a:extLst>
          </p:cNvPr>
          <p:cNvSpPr/>
          <p:nvPr/>
        </p:nvSpPr>
        <p:spPr>
          <a:xfrm>
            <a:off x="0" y="1196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292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B7862-0ECC-4522-9C81-F3F44D35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Здоров’я людей покращується завдяки впровадженню ефективної інтегрованої моделі, яка забезпечує збалансоване, науково обґрунтоване, безперервне надання якісних і безпечних послуг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8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768C05-5D0C-4D73-8F31-16D032107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Посилити спроможність ПМД у вирішенні більшості проблем людей в питаннях їх здоров’я 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Забезпечити пріоритет послуг профілактики і раннього виявлення 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Привести мережу надавачів послуг охорони здоров’я у відповідність до потреб людей і наявних ресурсів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Створити єдиний медичний простір, в якому працюють єдині правила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Забезпечити розвиток послуг з реабілітації і догляду за людиною та інтеграцію їх з послугами інтенсивного лікування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Впровадити систему управління якістю в охороні здоров’я на національному, регіональному та локальному рівнях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Забезпечити доступність людей до якісних та безпечних послуг охорони здоров’я,</a:t>
            </a:r>
            <a:r>
              <a:rPr lang="uk-UA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тому числі цифрових та з використанням </a:t>
            </a:r>
            <a:r>
              <a:rPr lang="uk-UA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телемедичних</a:t>
            </a: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технологій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Використовувати </a:t>
            </a:r>
            <a:r>
              <a:rPr lang="uk-UA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iнклюзивний</a:t>
            </a: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підхід при розробці послуг охорони здоров’я, в тому числі цифрових, з урахуванням потреб осіб з інвалідністю,  порушеннями функцій та обмеженнями життєдіяльності.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F8BB558-8A7E-42D7-A34C-E07F67E3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8</a:t>
            </a:fld>
            <a:endParaRPr lang="ru-RU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ACD9995B-C5C1-49B6-8436-2D7878D56675}"/>
              </a:ext>
            </a:extLst>
          </p:cNvPr>
          <p:cNvSpPr/>
          <p:nvPr/>
        </p:nvSpPr>
        <p:spPr>
          <a:xfrm>
            <a:off x="0" y="3411781"/>
            <a:ext cx="214282" cy="3444945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6E33C4E7-AFFA-494E-9457-DD28652A3250}"/>
              </a:ext>
            </a:extLst>
          </p:cNvPr>
          <p:cNvSpPr/>
          <p:nvPr/>
        </p:nvSpPr>
        <p:spPr>
          <a:xfrm>
            <a:off x="0" y="1196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B7862-0ECC-4522-9C81-F3F44D35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Люди мають фінансовий захист при отриманні необхідних послуг в ОЗ, не зазнають катастрофічних витрат у випадку хвороби та не сплачують неформальні платежі</a:t>
            </a:r>
            <a:endParaRPr lang="en-US" sz="28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768C05-5D0C-4D73-8F31-16D032107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1101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Затвердити довгострокову стратегію фінансування охорони здоров'я 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Продовжити об’єднання (</a:t>
            </a:r>
            <a:r>
              <a:rPr lang="uk-UA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пулінг</a:t>
            </a: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коштів з різних бюджетів для фінансування системи охорони здоров’я 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Запровадити більш ефективне витрачання публічних ресурсів шляхом введення стратегічних (активних) </a:t>
            </a:r>
            <a:r>
              <a:rPr lang="uk-UA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послуг в ОЗ через Національну службу здоров’я України (НСЗУ).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НСЗУ має стати єдиним національним замовником послуг в сфері ОЗ,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Зробити більш чітким та прозорим політичний процес розробки та тарифікації програми медичних гарантій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Розширити фінансовий доступ людей до лікарських засобів та медичних виробів з позитивного переліку на амбулаторному та госпітальному рівнях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Синхронізувати трансформацію системи фінансування з плануванням спроможної госпітальної мережі, яка буде базуватись на потребах пацієнтів та можливостях системи охорони здоров’я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Запровадити багаторічні контракти на пріоритетні послуги для забезпечення стійкості та передбачуваності фінансування, а також для планування інвестицій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Noto Sans Symbols"/>
                <a:cs typeface="Noto Sans Symbols"/>
              </a:rPr>
              <a:t>Стимулювання </a:t>
            </a:r>
            <a:r>
              <a:rPr lang="uk-UA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Noto Sans Symbols"/>
                <a:cs typeface="Noto Sans Symbols"/>
              </a:rPr>
              <a:t>розвитоку</a:t>
            </a:r>
            <a:r>
              <a:rPr lang="uk-U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Noto Sans Symbols"/>
                <a:cs typeface="Noto Sans Symbols"/>
              </a:rPr>
              <a:t> ринку добровільного медичного страхування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F8BB558-8A7E-42D7-A34C-E07F67E3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170B-B51C-2542-8E90-117AFF949750}" type="slidenum">
              <a:rPr lang="ru-RU" smtClean="0"/>
              <a:t>9</a:t>
            </a:fld>
            <a:endParaRPr lang="ru-RU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ACD9995B-C5C1-49B6-8436-2D7878D56675}"/>
              </a:ext>
            </a:extLst>
          </p:cNvPr>
          <p:cNvSpPr/>
          <p:nvPr/>
        </p:nvSpPr>
        <p:spPr>
          <a:xfrm>
            <a:off x="0" y="3411781"/>
            <a:ext cx="214282" cy="3444945"/>
          </a:xfrm>
          <a:custGeom>
            <a:avLst/>
            <a:gdLst/>
            <a:ahLst/>
            <a:cxnLst/>
            <a:rect l="l" t="t" r="r" b="b"/>
            <a:pathLst>
              <a:path w="844550" h="3436620">
                <a:moveTo>
                  <a:pt x="0" y="3436061"/>
                </a:moveTo>
                <a:lnTo>
                  <a:pt x="844550" y="3436061"/>
                </a:lnTo>
                <a:lnTo>
                  <a:pt x="844550" y="0"/>
                </a:lnTo>
                <a:lnTo>
                  <a:pt x="0" y="0"/>
                </a:lnTo>
                <a:lnTo>
                  <a:pt x="0" y="34360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6E33C4E7-AFFA-494E-9457-DD28652A3250}"/>
              </a:ext>
            </a:extLst>
          </p:cNvPr>
          <p:cNvSpPr/>
          <p:nvPr/>
        </p:nvSpPr>
        <p:spPr>
          <a:xfrm>
            <a:off x="0" y="1196"/>
            <a:ext cx="214282" cy="3410585"/>
          </a:xfrm>
          <a:custGeom>
            <a:avLst/>
            <a:gdLst/>
            <a:ahLst/>
            <a:cxnLst/>
            <a:rect l="l" t="t" r="r" b="b"/>
            <a:pathLst>
              <a:path w="844550" h="3410585">
                <a:moveTo>
                  <a:pt x="0" y="3410343"/>
                </a:moveTo>
                <a:lnTo>
                  <a:pt x="844550" y="3410343"/>
                </a:lnTo>
                <a:lnTo>
                  <a:pt x="844550" y="0"/>
                </a:lnTo>
                <a:lnTo>
                  <a:pt x="0" y="0"/>
                </a:lnTo>
                <a:lnTo>
                  <a:pt x="0" y="3410343"/>
                </a:lnTo>
                <a:close/>
              </a:path>
            </a:pathLst>
          </a:custGeom>
          <a:solidFill>
            <a:srgbClr val="2D30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65921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800</Words>
  <Application>Microsoft Office PowerPoint</Application>
  <PresentationFormat>Широкий екран</PresentationFormat>
  <Paragraphs>88</Paragraphs>
  <Slides>11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Gill Sans MT</vt:lpstr>
      <vt:lpstr>Montserrat</vt:lpstr>
      <vt:lpstr>Noto Sans Symbols</vt:lpstr>
      <vt:lpstr>Tahoma</vt:lpstr>
      <vt:lpstr>1_Тема Office</vt:lpstr>
      <vt:lpstr>Універсальне охоплення послугами охорони здоров’я </vt:lpstr>
      <vt:lpstr>Презентація PowerPoint</vt:lpstr>
      <vt:lpstr>Передумови та контекст розробки</vt:lpstr>
      <vt:lpstr>Мета</vt:lpstr>
      <vt:lpstr>Цінності та керівні принципи</vt:lpstr>
      <vt:lpstr>Ключові напрями розвитку</vt:lpstr>
      <vt:lpstr>Напрям 2: Універсальне охоплення послугами охорони здоров'я</vt:lpstr>
      <vt:lpstr>Здоров’я людей покращується завдяки впровадженню ефективної інтегрованої моделі, яка забезпечує збалансоване, науково обґрунтоване, безперервне надання якісних і безпечних послуг </vt:lpstr>
      <vt:lpstr>Люди мають фінансовий захист при отриманні необхідних послуг в ОЗ, не зазнають катастрофічних витрат у випадку хвороби та не сплачують неформальні платежі</vt:lpstr>
      <vt:lpstr>Гарантовано фармацевтичну безпеку  країни, та  безперебійний  доступ людей до сучасних, ефективних і безпечних лікарських засобів та медичних виробів.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Послуги в ОЗ та фінансування 2030</dc:title>
  <dc:creator>Vladyslav Odrynskyi</dc:creator>
  <cp:lastModifiedBy>Oleksii Iaremenko</cp:lastModifiedBy>
  <cp:revision>14</cp:revision>
  <dcterms:created xsi:type="dcterms:W3CDTF">2021-10-28T04:50:58Z</dcterms:created>
  <dcterms:modified xsi:type="dcterms:W3CDTF">2021-12-07T09:55:40Z</dcterms:modified>
</cp:coreProperties>
</file>