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1759" r:id="rId2"/>
    <p:sldId id="515" r:id="rId3"/>
    <p:sldId id="519" r:id="rId4"/>
    <p:sldId id="1761" r:id="rId5"/>
    <p:sldId id="1770" r:id="rId6"/>
    <p:sldId id="1767" r:id="rId7"/>
    <p:sldId id="1768" r:id="rId8"/>
    <p:sldId id="1775" r:id="rId9"/>
    <p:sldId id="1776" r:id="rId10"/>
    <p:sldId id="1777" r:id="rId11"/>
    <p:sldId id="1779" r:id="rId12"/>
    <p:sldId id="1778" r:id="rId13"/>
    <p:sldId id="1774" r:id="rId14"/>
    <p:sldId id="1771" r:id="rId15"/>
    <p:sldId id="1780" r:id="rId16"/>
    <p:sldId id="1781" r:id="rId17"/>
    <p:sldId id="1766" r:id="rId18"/>
  </p:sldIdLst>
  <p:sldSz cx="12192000" cy="6858000"/>
  <p:notesSz cx="6858000" cy="9144000"/>
  <p:defaultTex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934" autoAdjust="0"/>
    <p:restoredTop sz="94660"/>
  </p:normalViewPr>
  <p:slideViewPr>
    <p:cSldViewPr snapToGrid="0">
      <p:cViewPr>
        <p:scale>
          <a:sx n="66" d="100"/>
          <a:sy n="66" d="100"/>
        </p:scale>
        <p:origin x="-2658" y="-120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Місце для верхнього колонтитула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Місце для дати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8B2496C-B413-460F-973F-D1BCFAFEC196}" type="datetimeFigureOut">
              <a:rPr lang="en-US" smtClean="0"/>
              <a:t>12/13/2021</a:t>
            </a:fld>
            <a:endParaRPr lang="en-US"/>
          </a:p>
        </p:txBody>
      </p:sp>
      <p:sp>
        <p:nvSpPr>
          <p:cNvPr id="4" name="Місце для зображення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Місце для нотаток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a:p>
        </p:txBody>
      </p:sp>
      <p:sp>
        <p:nvSpPr>
          <p:cNvPr id="6" name="Місце для нижнього колонтитула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Місце для номера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F861C8-5902-4910-A8AF-6388739F24FD}" type="slidenum">
              <a:rPr lang="en-US" smtClean="0"/>
              <a:t>‹#›</a:t>
            </a:fld>
            <a:endParaRPr lang="en-US"/>
          </a:p>
        </p:txBody>
      </p:sp>
    </p:spTree>
    <p:extLst>
      <p:ext uri="{BB962C8B-B14F-4D97-AF65-F5344CB8AC3E}">
        <p14:creationId xmlns:p14="http://schemas.microsoft.com/office/powerpoint/2010/main" val="22385738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dirty="0"/>
          </a:p>
        </p:txBody>
      </p:sp>
      <p:sp>
        <p:nvSpPr>
          <p:cNvPr id="4" name="Місце для номера слайда 3"/>
          <p:cNvSpPr>
            <a:spLocks noGrp="1"/>
          </p:cNvSpPr>
          <p:nvPr>
            <p:ph type="sldNum" sz="quarter" idx="5"/>
          </p:nvPr>
        </p:nvSpPr>
        <p:spPr/>
        <p:txBody>
          <a:bodyPr/>
          <a:lstStyle/>
          <a:p>
            <a:fld id="{2DD84F30-17AD-2F42-82A7-6019A165E219}" type="slidenum">
              <a:rPr lang="ru-RU" smtClean="0"/>
              <a:t>2</a:t>
            </a:fld>
            <a:endParaRPr lang="ru-RU"/>
          </a:p>
        </p:txBody>
      </p:sp>
    </p:spTree>
    <p:extLst>
      <p:ext uri="{BB962C8B-B14F-4D97-AF65-F5344CB8AC3E}">
        <p14:creationId xmlns:p14="http://schemas.microsoft.com/office/powerpoint/2010/main" val="13592762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dirty="0"/>
          </a:p>
        </p:txBody>
      </p:sp>
      <p:sp>
        <p:nvSpPr>
          <p:cNvPr id="4" name="Місце для номера слайда 3"/>
          <p:cNvSpPr>
            <a:spLocks noGrp="1"/>
          </p:cNvSpPr>
          <p:nvPr>
            <p:ph type="sldNum" sz="quarter" idx="5"/>
          </p:nvPr>
        </p:nvSpPr>
        <p:spPr/>
        <p:txBody>
          <a:bodyPr/>
          <a:lstStyle/>
          <a:p>
            <a:fld id="{2DD84F30-17AD-2F42-82A7-6019A165E219}" type="slidenum">
              <a:rPr lang="ru-RU" smtClean="0"/>
              <a:t>3</a:t>
            </a:fld>
            <a:endParaRPr lang="ru-RU"/>
          </a:p>
        </p:txBody>
      </p:sp>
    </p:spTree>
    <p:extLst>
      <p:ext uri="{BB962C8B-B14F-4D97-AF65-F5344CB8AC3E}">
        <p14:creationId xmlns:p14="http://schemas.microsoft.com/office/powerpoint/2010/main" val="13379728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a:p>
        </p:txBody>
      </p:sp>
      <p:sp>
        <p:nvSpPr>
          <p:cNvPr id="4" name="Date Placeholder 3"/>
          <p:cNvSpPr>
            <a:spLocks noGrp="1"/>
          </p:cNvSpPr>
          <p:nvPr>
            <p:ph type="dt" sz="half" idx="10"/>
          </p:nvPr>
        </p:nvSpPr>
        <p:spPr/>
        <p:txBody>
          <a:bodyPr/>
          <a:lstStyle/>
          <a:p>
            <a:fld id="{0F770334-0F77-4C7B-8B62-5F0DE0D8A8A9}" type="datetime1">
              <a:rPr lang="ru-RU" smtClean="0"/>
              <a:t>13.12.2021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0EC170B-B51C-2542-8E90-117AFF949750}" type="slidenum">
              <a:rPr lang="ru-RU" smtClean="0"/>
              <a:t>‹#›</a:t>
            </a:fld>
            <a:endParaRPr lang="ru-RU"/>
          </a:p>
        </p:txBody>
      </p:sp>
    </p:spTree>
    <p:extLst>
      <p:ext uri="{BB962C8B-B14F-4D97-AF65-F5344CB8AC3E}">
        <p14:creationId xmlns:p14="http://schemas.microsoft.com/office/powerpoint/2010/main" val="36360373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fld id="{99F99377-2804-4A5D-8C33-16AF30CDD90E}" type="datetime1">
              <a:rPr lang="ru-RU" smtClean="0"/>
              <a:t>13.12.2021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0EC170B-B51C-2542-8E90-117AFF949750}" type="slidenum">
              <a:rPr lang="ru-RU" smtClean="0"/>
              <a:t>‹#›</a:t>
            </a:fld>
            <a:endParaRPr lang="ru-RU"/>
          </a:p>
        </p:txBody>
      </p:sp>
    </p:spTree>
    <p:extLst>
      <p:ext uri="{BB962C8B-B14F-4D97-AF65-F5344CB8AC3E}">
        <p14:creationId xmlns:p14="http://schemas.microsoft.com/office/powerpoint/2010/main" val="16818454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ru-RU"/>
              <a:t>Образец заголовка</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fld id="{D9E206C3-FA37-4F1E-8E80-E25938400812}" type="datetime1">
              <a:rPr lang="ru-RU" smtClean="0"/>
              <a:t>13.12.2021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0EC170B-B51C-2542-8E90-117AFF949750}" type="slidenum">
              <a:rPr lang="ru-RU" smtClean="0"/>
              <a:t>‹#›</a:t>
            </a:fld>
            <a:endParaRPr lang="ru-RU"/>
          </a:p>
        </p:txBody>
      </p:sp>
    </p:spTree>
    <p:extLst>
      <p:ext uri="{BB962C8B-B14F-4D97-AF65-F5344CB8AC3E}">
        <p14:creationId xmlns:p14="http://schemas.microsoft.com/office/powerpoint/2010/main" val="42061004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Red/White 1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02920" y="1664208"/>
            <a:ext cx="10363200" cy="4572000"/>
          </a:xfrm>
        </p:spPr>
        <p:txBody>
          <a:bodyPr/>
          <a:lstStyle>
            <a:lvl1pPr>
              <a:defRPr sz="2000"/>
            </a:lvl1pPr>
            <a:lvl2pPr>
              <a:defRPr sz="1800"/>
            </a:lvl2pPr>
          </a:lstStyle>
          <a:p>
            <a:pPr lvl="0"/>
            <a:r>
              <a:rPr lang="ru-RU"/>
              <a:t>Образец текста</a:t>
            </a:r>
          </a:p>
          <a:p>
            <a:pPr lvl="1"/>
            <a:r>
              <a:rPr lang="ru-RU"/>
              <a:t>Второй уровень</a:t>
            </a:r>
          </a:p>
        </p:txBody>
      </p:sp>
      <p:sp>
        <p:nvSpPr>
          <p:cNvPr id="11" name="Title 1"/>
          <p:cNvSpPr>
            <a:spLocks noGrp="1"/>
          </p:cNvSpPr>
          <p:nvPr>
            <p:ph type="title" hasCustomPrompt="1"/>
          </p:nvPr>
        </p:nvSpPr>
        <p:spPr>
          <a:xfrm>
            <a:off x="502920" y="320042"/>
            <a:ext cx="11164824" cy="430887"/>
          </a:xfrm>
        </p:spPr>
        <p:txBody>
          <a:bodyPr lIns="0" tIns="0" rIns="0" bIns="0" anchor="t" anchorCtr="0">
            <a:spAutoFit/>
          </a:bodyPr>
          <a:lstStyle>
            <a:lvl1pPr>
              <a:defRPr sz="2800">
                <a:solidFill>
                  <a:srgbClr val="BA0C2F"/>
                </a:solidFill>
              </a:defRPr>
            </a:lvl1pPr>
          </a:lstStyle>
          <a:p>
            <a:r>
              <a:rPr lang="en-US"/>
              <a:t>CLICK TO EDIT MASTER TITLE STYLE</a:t>
            </a:r>
          </a:p>
        </p:txBody>
      </p:sp>
      <p:sp>
        <p:nvSpPr>
          <p:cNvPr id="7" name="Slide Number Placeholder 6">
            <a:extLst>
              <a:ext uri="{FF2B5EF4-FFF2-40B4-BE49-F238E27FC236}">
                <a16:creationId xmlns:a16="http://schemas.microsoft.com/office/drawing/2014/main" xmlns="" id="{DDAE1AC5-F9FF-459A-9FBF-74161A7AEF4F}"/>
              </a:ext>
            </a:extLst>
          </p:cNvPr>
          <p:cNvSpPr>
            <a:spLocks noGrp="1"/>
          </p:cNvSpPr>
          <p:nvPr>
            <p:ph type="sldNum" sz="quarter" idx="12"/>
          </p:nvPr>
        </p:nvSpPr>
        <p:spPr/>
        <p:txBody>
          <a:bodyPr/>
          <a:lstStyle/>
          <a:p>
            <a:fld id="{BDE6EE97-05A9-4296-B0B6-5B9B45EA558C}" type="slidenum">
              <a:rPr lang="x-none" smtClean="0"/>
              <a:t>‹#›</a:t>
            </a:fld>
            <a:endParaRPr lang="x-none"/>
          </a:p>
        </p:txBody>
      </p:sp>
      <p:sp>
        <p:nvSpPr>
          <p:cNvPr id="6" name="Text Placeholder 1">
            <a:extLst>
              <a:ext uri="{FF2B5EF4-FFF2-40B4-BE49-F238E27FC236}">
                <a16:creationId xmlns:a16="http://schemas.microsoft.com/office/drawing/2014/main" xmlns="" id="{2D9C0F9F-AEB8-4475-B6C9-65F1F9FCFAAA}"/>
              </a:ext>
            </a:extLst>
          </p:cNvPr>
          <p:cNvSpPr txBox="1">
            <a:spLocks/>
          </p:cNvSpPr>
          <p:nvPr/>
        </p:nvSpPr>
        <p:spPr>
          <a:xfrm>
            <a:off x="501651" y="6461114"/>
            <a:ext cx="11690349" cy="161298"/>
          </a:xfrm>
          <a:prstGeom prst="rect">
            <a:avLst/>
          </a:prstGeom>
        </p:spPr>
        <p:txBody>
          <a:bodyPr vert="horz" lIns="0" tIns="0" rIns="0" bIns="0" rtlCol="0">
            <a:noAutofit/>
          </a:bodyPr>
          <a:lstStyle>
            <a:lvl1pPr marL="0" indent="0" algn="l" defTabSz="342900" rtl="0" eaLnBrk="1" latinLnBrk="0" hangingPunct="1">
              <a:spcBef>
                <a:spcPts val="0"/>
              </a:spcBef>
              <a:spcAft>
                <a:spcPts val="900"/>
              </a:spcAft>
              <a:buFont typeface="Arial"/>
              <a:buNone/>
              <a:defRPr sz="2400" b="0" i="0" kern="1200">
                <a:solidFill>
                  <a:schemeClr val="accent3"/>
                </a:solidFill>
                <a:latin typeface="Gill Sans MT"/>
                <a:ea typeface="+mn-ea"/>
                <a:cs typeface="Gill Sans MT"/>
              </a:defRPr>
            </a:lvl1pPr>
            <a:lvl2pPr marL="513160" indent="-172641" algn="l" defTabSz="342900" rtl="0" eaLnBrk="1" latinLnBrk="0" hangingPunct="1">
              <a:spcBef>
                <a:spcPts val="0"/>
              </a:spcBef>
              <a:spcAft>
                <a:spcPts val="900"/>
              </a:spcAft>
              <a:buFont typeface="Arial"/>
              <a:buChar char="–"/>
              <a:defRPr sz="1800" b="0" i="0" kern="1200">
                <a:solidFill>
                  <a:schemeClr val="tx1"/>
                </a:solidFill>
                <a:latin typeface="Gill Sans MT"/>
                <a:ea typeface="+mn-ea"/>
                <a:cs typeface="Gill Sans MT"/>
              </a:defRPr>
            </a:lvl2pPr>
            <a:lvl3pPr marL="685800" indent="-172641" algn="l" defTabSz="342900" rtl="0" eaLnBrk="1" latinLnBrk="0" hangingPunct="1">
              <a:spcBef>
                <a:spcPct val="20000"/>
              </a:spcBef>
              <a:buFont typeface="Arial"/>
              <a:buChar char="•"/>
              <a:defRPr sz="1350" b="0" i="0" kern="1200">
                <a:solidFill>
                  <a:srgbClr val="6C6463"/>
                </a:solidFill>
                <a:latin typeface="Gill Sans MT"/>
                <a:ea typeface="+mn-ea"/>
                <a:cs typeface="Gill Sans MT"/>
              </a:defRPr>
            </a:lvl3pPr>
            <a:lvl4pPr marL="859631" indent="-173831" algn="l" defTabSz="342900" rtl="0" eaLnBrk="1" latinLnBrk="0" hangingPunct="1">
              <a:spcBef>
                <a:spcPct val="20000"/>
              </a:spcBef>
              <a:buFont typeface="Arial"/>
              <a:buChar char="–"/>
              <a:defRPr sz="1200" b="0" i="0" kern="1200">
                <a:solidFill>
                  <a:srgbClr val="6C6463"/>
                </a:solidFill>
                <a:latin typeface="Gill Sans MT"/>
                <a:ea typeface="+mn-ea"/>
                <a:cs typeface="Gill Sans MT"/>
              </a:defRPr>
            </a:lvl4pPr>
            <a:lvl5pPr marL="941785" indent="-172641" algn="l" defTabSz="342900" rtl="0" eaLnBrk="1" latinLnBrk="0" hangingPunct="1">
              <a:spcBef>
                <a:spcPct val="20000"/>
              </a:spcBef>
              <a:buFont typeface="Arial"/>
              <a:buChar char="»"/>
              <a:defRPr sz="1050" b="0" i="0" kern="1200">
                <a:solidFill>
                  <a:srgbClr val="6C6463"/>
                </a:solidFill>
                <a:latin typeface="Gill Sans MT"/>
                <a:ea typeface="+mn-ea"/>
                <a:cs typeface="Gill Sans MT"/>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a:spcAft>
                <a:spcPts val="0"/>
              </a:spcAft>
            </a:pPr>
            <a:r>
              <a:rPr lang="ru-RU" sz="900"/>
              <a:t>Проект USAID </a:t>
            </a:r>
          </a:p>
          <a:p>
            <a:pPr>
              <a:spcAft>
                <a:spcPts val="0"/>
              </a:spcAft>
            </a:pPr>
            <a:r>
              <a:rPr lang="ru-RU" sz="900"/>
              <a:t>ПІДТРИМКА РЕФОРМИ ОХОРОНИ ЗДОРОВ’Я </a:t>
            </a:r>
          </a:p>
        </p:txBody>
      </p:sp>
    </p:spTree>
    <p:extLst>
      <p:ext uri="{BB962C8B-B14F-4D97-AF65-F5344CB8AC3E}">
        <p14:creationId xmlns:p14="http://schemas.microsoft.com/office/powerpoint/2010/main" val="36284390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mp; subtitle">
    <p:bg>
      <p:bgRef idx="1001">
        <a:schemeClr val="bg1"/>
      </p:bgRef>
    </p:bg>
    <p:spTree>
      <p:nvGrpSpPr>
        <p:cNvPr id="1" name=""/>
        <p:cNvGrpSpPr/>
        <p:nvPr/>
      </p:nvGrpSpPr>
      <p:grpSpPr>
        <a:xfrm>
          <a:off x="0" y="0"/>
          <a:ext cx="0" cy="0"/>
          <a:chOff x="0" y="0"/>
          <a:chExt cx="0" cy="0"/>
        </a:xfrm>
      </p:grpSpPr>
      <p:sp>
        <p:nvSpPr>
          <p:cNvPr id="10" name="Text Placeholder 8"/>
          <p:cNvSpPr>
            <a:spLocks noGrp="1"/>
          </p:cNvSpPr>
          <p:nvPr>
            <p:ph type="body" sz="quarter" idx="13" hasCustomPrompt="1"/>
          </p:nvPr>
        </p:nvSpPr>
        <p:spPr>
          <a:xfrm>
            <a:off x="501651" y="777242"/>
            <a:ext cx="11188700" cy="757255"/>
          </a:xfrm>
          <a:prstGeom prst="rect">
            <a:avLst/>
          </a:prstGeom>
        </p:spPr>
        <p:txBody>
          <a:bodyPr lIns="0" tIns="0" rIns="0" bIns="0">
            <a:noAutofit/>
          </a:bodyPr>
          <a:lstStyle>
            <a:lvl1pPr marL="0" indent="0">
              <a:buNone/>
              <a:defRPr sz="2400" b="0">
                <a:solidFill>
                  <a:schemeClr val="accent3"/>
                </a:solidFill>
              </a:defRPr>
            </a:lvl1pPr>
          </a:lstStyle>
          <a:p>
            <a:pPr lvl="0"/>
            <a:r>
              <a:rPr lang="en-US" noProof="0"/>
              <a:t>Click to add subtitle</a:t>
            </a:r>
          </a:p>
        </p:txBody>
      </p:sp>
      <p:sp>
        <p:nvSpPr>
          <p:cNvPr id="4" name="Slide Number Placeholder 3">
            <a:extLst>
              <a:ext uri="{FF2B5EF4-FFF2-40B4-BE49-F238E27FC236}">
                <a16:creationId xmlns:a16="http://schemas.microsoft.com/office/drawing/2014/main" xmlns="" id="{8E2FD21D-3BFF-4181-9357-0DFA1C12A8B4}"/>
              </a:ext>
            </a:extLst>
          </p:cNvPr>
          <p:cNvSpPr>
            <a:spLocks noGrp="1"/>
          </p:cNvSpPr>
          <p:nvPr>
            <p:ph type="sldNum" sz="quarter" idx="16"/>
          </p:nvPr>
        </p:nvSpPr>
        <p:spPr/>
        <p:txBody>
          <a:bodyPr/>
          <a:lstStyle/>
          <a:p>
            <a:fld id="{BDE6EE97-05A9-4296-B0B6-5B9B45EA558C}" type="slidenum">
              <a:rPr lang="x-none" smtClean="0"/>
              <a:t>‹#›</a:t>
            </a:fld>
            <a:endParaRPr lang="x-none"/>
          </a:p>
        </p:txBody>
      </p:sp>
      <p:sp>
        <p:nvSpPr>
          <p:cNvPr id="9" name="Title Placeholder 1">
            <a:extLst>
              <a:ext uri="{FF2B5EF4-FFF2-40B4-BE49-F238E27FC236}">
                <a16:creationId xmlns:a16="http://schemas.microsoft.com/office/drawing/2014/main" xmlns="" id="{5C92AE08-0EF8-4B3F-95D0-2C2EE589665A}"/>
              </a:ext>
            </a:extLst>
          </p:cNvPr>
          <p:cNvSpPr>
            <a:spLocks noGrp="1"/>
          </p:cNvSpPr>
          <p:nvPr>
            <p:ph type="title" hasCustomPrompt="1"/>
          </p:nvPr>
        </p:nvSpPr>
        <p:spPr>
          <a:xfrm>
            <a:off x="501651" y="317502"/>
            <a:ext cx="11188700" cy="334101"/>
          </a:xfrm>
          <a:prstGeom prst="rect">
            <a:avLst/>
          </a:prstGeom>
        </p:spPr>
        <p:txBody>
          <a:bodyPr vert="horz" lIns="0" tIns="0" rIns="0" bIns="0" rtlCol="0" anchor="t" anchorCtr="0">
            <a:noAutofit/>
          </a:bodyPr>
          <a:lstStyle>
            <a:lvl1pPr>
              <a:defRPr/>
            </a:lvl1pPr>
          </a:lstStyle>
          <a:p>
            <a:r>
              <a:rPr lang="en-US" noProof="0"/>
              <a:t>CLICK TO ADD TITLE</a:t>
            </a:r>
          </a:p>
        </p:txBody>
      </p:sp>
    </p:spTree>
    <p:extLst>
      <p:ext uri="{BB962C8B-B14F-4D97-AF65-F5344CB8AC3E}">
        <p14:creationId xmlns:p14="http://schemas.microsoft.com/office/powerpoint/2010/main" val="3597307608"/>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2_2 columns of text">
    <p:bg>
      <p:bgRef idx="1001">
        <a:schemeClr val="bg1"/>
      </p:bgRef>
    </p:bg>
    <p:spTree>
      <p:nvGrpSpPr>
        <p:cNvPr id="1" name=""/>
        <p:cNvGrpSpPr/>
        <p:nvPr/>
      </p:nvGrpSpPr>
      <p:grpSpPr>
        <a:xfrm>
          <a:off x="0" y="0"/>
          <a:ext cx="0" cy="0"/>
          <a:chOff x="0" y="0"/>
          <a:chExt cx="0" cy="0"/>
        </a:xfrm>
      </p:grpSpPr>
      <p:sp>
        <p:nvSpPr>
          <p:cNvPr id="14" name="Title Placeholder 1"/>
          <p:cNvSpPr>
            <a:spLocks noGrp="1"/>
          </p:cNvSpPr>
          <p:nvPr>
            <p:ph type="title" hasCustomPrompt="1"/>
          </p:nvPr>
        </p:nvSpPr>
        <p:spPr>
          <a:xfrm>
            <a:off x="501652" y="317502"/>
            <a:ext cx="11202669" cy="334101"/>
          </a:xfrm>
          <a:prstGeom prst="rect">
            <a:avLst/>
          </a:prstGeom>
        </p:spPr>
        <p:txBody>
          <a:bodyPr vert="horz" lIns="0" tIns="0" rIns="0" bIns="0" rtlCol="0" anchor="t" anchorCtr="0">
            <a:noAutofit/>
          </a:bodyPr>
          <a:lstStyle>
            <a:lvl1pPr>
              <a:defRPr/>
            </a:lvl1pPr>
          </a:lstStyle>
          <a:p>
            <a:r>
              <a:rPr lang="en-US" noProof="0"/>
              <a:t>CLICK TO ADD TITLE</a:t>
            </a:r>
          </a:p>
        </p:txBody>
      </p:sp>
      <p:sp>
        <p:nvSpPr>
          <p:cNvPr id="9" name="Text Placeholder 8"/>
          <p:cNvSpPr>
            <a:spLocks noGrp="1"/>
          </p:cNvSpPr>
          <p:nvPr>
            <p:ph type="body" sz="quarter" idx="13" hasCustomPrompt="1"/>
          </p:nvPr>
        </p:nvSpPr>
        <p:spPr>
          <a:xfrm>
            <a:off x="501652" y="777242"/>
            <a:ext cx="11202669" cy="757255"/>
          </a:xfrm>
          <a:prstGeom prst="rect">
            <a:avLst/>
          </a:prstGeom>
        </p:spPr>
        <p:txBody>
          <a:bodyPr lIns="0" tIns="0" rIns="0" bIns="0">
            <a:noAutofit/>
          </a:bodyPr>
          <a:lstStyle>
            <a:lvl1pPr marL="0" indent="0">
              <a:buNone/>
              <a:defRPr sz="2400" b="0">
                <a:solidFill>
                  <a:schemeClr val="accent3"/>
                </a:solidFill>
              </a:defRPr>
            </a:lvl1pPr>
          </a:lstStyle>
          <a:p>
            <a:pPr lvl="0"/>
            <a:r>
              <a:rPr lang="en-US" noProof="0"/>
              <a:t>Click to add subtitle</a:t>
            </a:r>
          </a:p>
        </p:txBody>
      </p:sp>
      <p:sp>
        <p:nvSpPr>
          <p:cNvPr id="13" name="Content Placeholder 3"/>
          <p:cNvSpPr>
            <a:spLocks noGrp="1"/>
          </p:cNvSpPr>
          <p:nvPr>
            <p:ph sz="quarter" idx="10"/>
          </p:nvPr>
        </p:nvSpPr>
        <p:spPr>
          <a:xfrm>
            <a:off x="501652" y="1665290"/>
            <a:ext cx="5305579" cy="4716461"/>
          </a:xfrm>
          <a:prstGeom prst="rect">
            <a:avLst/>
          </a:prstGeom>
        </p:spPr>
        <p:txBody>
          <a:bodyPr/>
          <a:lstStyle>
            <a:lvl1pPr>
              <a:tabLst>
                <a:tab pos="3771900" algn="r"/>
              </a:tabLst>
              <a:defRPr>
                <a:solidFill>
                  <a:schemeClr val="tx1"/>
                </a:solidFill>
              </a:defRPr>
            </a:lvl1pPr>
            <a:lvl2pPr>
              <a:tabLst>
                <a:tab pos="3771900" algn="r"/>
              </a:tabLst>
              <a:defRPr>
                <a:solidFill>
                  <a:schemeClr val="tx1"/>
                </a:solidFill>
              </a:defRPr>
            </a:lvl2pPr>
            <a:lvl3pPr>
              <a:tabLst>
                <a:tab pos="3771900" algn="r"/>
              </a:tabLst>
              <a:defRPr>
                <a:solidFill>
                  <a:schemeClr val="tx1"/>
                </a:solidFill>
              </a:defRPr>
            </a:lvl3pPr>
            <a:lvl4pPr>
              <a:tabLst>
                <a:tab pos="3771900" algn="r"/>
              </a:tabLst>
              <a:defRPr>
                <a:solidFill>
                  <a:schemeClr val="tx1"/>
                </a:solidFill>
              </a:defRPr>
            </a:lvl4pPr>
            <a:lvl5pPr>
              <a:tabLst>
                <a:tab pos="3771900" algn="r"/>
              </a:tabLst>
              <a:defRPr baseline="0">
                <a:solidFill>
                  <a:schemeClr val="tx1"/>
                </a:solidFill>
              </a:defRPr>
            </a:lvl5pPr>
          </a:lstStyle>
          <a:p>
            <a:pPr lvl="0"/>
            <a:r>
              <a:rPr lang="ru-RU" noProof="0"/>
              <a:t>Образец текста</a:t>
            </a:r>
          </a:p>
          <a:p>
            <a:pPr lvl="1"/>
            <a:r>
              <a:rPr lang="ru-RU" noProof="0"/>
              <a:t>Второй уровень</a:t>
            </a:r>
          </a:p>
          <a:p>
            <a:pPr lvl="2"/>
            <a:r>
              <a:rPr lang="ru-RU" noProof="0"/>
              <a:t>Третий уровень</a:t>
            </a:r>
          </a:p>
          <a:p>
            <a:pPr lvl="3"/>
            <a:r>
              <a:rPr lang="ru-RU" noProof="0"/>
              <a:t>Четвертый уровень</a:t>
            </a:r>
          </a:p>
          <a:p>
            <a:pPr lvl="4"/>
            <a:r>
              <a:rPr lang="ru-RU" noProof="0"/>
              <a:t>Пятый уровень</a:t>
            </a:r>
            <a:endParaRPr lang="en-US" noProof="0"/>
          </a:p>
        </p:txBody>
      </p:sp>
      <p:sp>
        <p:nvSpPr>
          <p:cNvPr id="15" name="Content Placeholder 3"/>
          <p:cNvSpPr>
            <a:spLocks noGrp="1"/>
          </p:cNvSpPr>
          <p:nvPr>
            <p:ph sz="quarter" idx="20"/>
          </p:nvPr>
        </p:nvSpPr>
        <p:spPr>
          <a:xfrm>
            <a:off x="6381540" y="1665290"/>
            <a:ext cx="5322781" cy="4716461"/>
          </a:xfrm>
          <a:prstGeom prst="rect">
            <a:avLst/>
          </a:prstGeom>
        </p:spPr>
        <p:txBody>
          <a:bodyPr/>
          <a:lstStyle>
            <a:lvl1pPr>
              <a:tabLst>
                <a:tab pos="3771900" algn="r"/>
              </a:tabLst>
              <a:defRPr>
                <a:solidFill>
                  <a:schemeClr val="tx1"/>
                </a:solidFill>
              </a:defRPr>
            </a:lvl1pPr>
            <a:lvl2pPr>
              <a:tabLst>
                <a:tab pos="3771900" algn="r"/>
              </a:tabLst>
              <a:defRPr>
                <a:solidFill>
                  <a:schemeClr val="tx1"/>
                </a:solidFill>
              </a:defRPr>
            </a:lvl2pPr>
            <a:lvl3pPr>
              <a:tabLst>
                <a:tab pos="3771900" algn="r"/>
              </a:tabLst>
              <a:defRPr>
                <a:solidFill>
                  <a:schemeClr val="tx1"/>
                </a:solidFill>
              </a:defRPr>
            </a:lvl3pPr>
            <a:lvl4pPr>
              <a:tabLst>
                <a:tab pos="3771900" algn="r"/>
              </a:tabLst>
              <a:defRPr>
                <a:solidFill>
                  <a:schemeClr val="tx1"/>
                </a:solidFill>
              </a:defRPr>
            </a:lvl4pPr>
            <a:lvl5pPr>
              <a:tabLst>
                <a:tab pos="3771900" algn="r"/>
              </a:tabLst>
              <a:defRPr baseline="0">
                <a:solidFill>
                  <a:schemeClr val="tx1"/>
                </a:solidFill>
              </a:defRPr>
            </a:lvl5pPr>
          </a:lstStyle>
          <a:p>
            <a:pPr lvl="0"/>
            <a:r>
              <a:rPr lang="ru-RU" noProof="0"/>
              <a:t>Образец текста</a:t>
            </a:r>
          </a:p>
          <a:p>
            <a:pPr lvl="1"/>
            <a:r>
              <a:rPr lang="ru-RU" noProof="0"/>
              <a:t>Второй уровень</a:t>
            </a:r>
          </a:p>
          <a:p>
            <a:pPr lvl="2"/>
            <a:r>
              <a:rPr lang="ru-RU" noProof="0"/>
              <a:t>Третий уровень</a:t>
            </a:r>
          </a:p>
          <a:p>
            <a:pPr lvl="3"/>
            <a:r>
              <a:rPr lang="ru-RU" noProof="0"/>
              <a:t>Четвертый уровень</a:t>
            </a:r>
          </a:p>
          <a:p>
            <a:pPr lvl="4"/>
            <a:r>
              <a:rPr lang="ru-RU" noProof="0"/>
              <a:t>Пятый уровень</a:t>
            </a:r>
            <a:endParaRPr lang="en-US" noProof="0"/>
          </a:p>
        </p:txBody>
      </p:sp>
      <p:sp>
        <p:nvSpPr>
          <p:cNvPr id="4" name="Slide Number Placeholder 3">
            <a:extLst>
              <a:ext uri="{FF2B5EF4-FFF2-40B4-BE49-F238E27FC236}">
                <a16:creationId xmlns:a16="http://schemas.microsoft.com/office/drawing/2014/main" xmlns="" id="{66608621-2B50-4664-B04C-1B098D510AF0}"/>
              </a:ext>
            </a:extLst>
          </p:cNvPr>
          <p:cNvSpPr>
            <a:spLocks noGrp="1"/>
          </p:cNvSpPr>
          <p:nvPr>
            <p:ph type="sldNum" sz="quarter" idx="23"/>
          </p:nvPr>
        </p:nvSpPr>
        <p:spPr/>
        <p:txBody>
          <a:bodyPr/>
          <a:lstStyle/>
          <a:p>
            <a:fld id="{E19F2AB8-4627-412B-9FE5-4CF90E03E3A8}" type="slidenum">
              <a:rPr lang="en-US" smtClean="0"/>
              <a:t>‹#›</a:t>
            </a:fld>
            <a:endParaRPr lang="en-US"/>
          </a:p>
        </p:txBody>
      </p:sp>
      <p:sp>
        <p:nvSpPr>
          <p:cNvPr id="8" name="Text Placeholder 1">
            <a:extLst>
              <a:ext uri="{FF2B5EF4-FFF2-40B4-BE49-F238E27FC236}">
                <a16:creationId xmlns:a16="http://schemas.microsoft.com/office/drawing/2014/main" xmlns="" id="{80E7E8A7-5E4A-488F-8EF7-EAD1AF6299F7}"/>
              </a:ext>
            </a:extLst>
          </p:cNvPr>
          <p:cNvSpPr txBox="1">
            <a:spLocks/>
          </p:cNvSpPr>
          <p:nvPr userDrawn="1"/>
        </p:nvSpPr>
        <p:spPr>
          <a:xfrm>
            <a:off x="501651" y="6461114"/>
            <a:ext cx="11690349" cy="161298"/>
          </a:xfrm>
          <a:prstGeom prst="rect">
            <a:avLst/>
          </a:prstGeom>
        </p:spPr>
        <p:txBody>
          <a:bodyPr vert="horz" lIns="0" tIns="0" rIns="0" bIns="0" rtlCol="0">
            <a:noAutofit/>
          </a:bodyPr>
          <a:lstStyle>
            <a:lvl1pPr marL="0" indent="0" algn="l" defTabSz="342900" rtl="0" eaLnBrk="1" latinLnBrk="0" hangingPunct="1">
              <a:spcBef>
                <a:spcPts val="0"/>
              </a:spcBef>
              <a:spcAft>
                <a:spcPts val="900"/>
              </a:spcAft>
              <a:buFont typeface="Arial"/>
              <a:buNone/>
              <a:defRPr sz="2400" b="0" i="0" kern="1200">
                <a:solidFill>
                  <a:schemeClr val="accent3"/>
                </a:solidFill>
                <a:latin typeface="Gill Sans MT"/>
                <a:ea typeface="+mn-ea"/>
                <a:cs typeface="Gill Sans MT"/>
              </a:defRPr>
            </a:lvl1pPr>
            <a:lvl2pPr marL="513160" indent="-172641" algn="l" defTabSz="342900" rtl="0" eaLnBrk="1" latinLnBrk="0" hangingPunct="1">
              <a:spcBef>
                <a:spcPts val="0"/>
              </a:spcBef>
              <a:spcAft>
                <a:spcPts val="900"/>
              </a:spcAft>
              <a:buFont typeface="Arial"/>
              <a:buChar char="–"/>
              <a:defRPr sz="1800" b="0" i="0" kern="1200">
                <a:solidFill>
                  <a:schemeClr val="tx1"/>
                </a:solidFill>
                <a:latin typeface="Gill Sans MT"/>
                <a:ea typeface="+mn-ea"/>
                <a:cs typeface="Gill Sans MT"/>
              </a:defRPr>
            </a:lvl2pPr>
            <a:lvl3pPr marL="685800" indent="-172641" algn="l" defTabSz="342900" rtl="0" eaLnBrk="1" latinLnBrk="0" hangingPunct="1">
              <a:spcBef>
                <a:spcPct val="20000"/>
              </a:spcBef>
              <a:buFont typeface="Arial"/>
              <a:buChar char="•"/>
              <a:defRPr sz="1350" b="0" i="0" kern="1200">
                <a:solidFill>
                  <a:srgbClr val="6C6463"/>
                </a:solidFill>
                <a:latin typeface="Gill Sans MT"/>
                <a:ea typeface="+mn-ea"/>
                <a:cs typeface="Gill Sans MT"/>
              </a:defRPr>
            </a:lvl3pPr>
            <a:lvl4pPr marL="859631" indent="-173831" algn="l" defTabSz="342900" rtl="0" eaLnBrk="1" latinLnBrk="0" hangingPunct="1">
              <a:spcBef>
                <a:spcPct val="20000"/>
              </a:spcBef>
              <a:buFont typeface="Arial"/>
              <a:buChar char="–"/>
              <a:defRPr sz="1200" b="0" i="0" kern="1200">
                <a:solidFill>
                  <a:srgbClr val="6C6463"/>
                </a:solidFill>
                <a:latin typeface="Gill Sans MT"/>
                <a:ea typeface="+mn-ea"/>
                <a:cs typeface="Gill Sans MT"/>
              </a:defRPr>
            </a:lvl4pPr>
            <a:lvl5pPr marL="941785" indent="-172641" algn="l" defTabSz="342900" rtl="0" eaLnBrk="1" latinLnBrk="0" hangingPunct="1">
              <a:spcBef>
                <a:spcPct val="20000"/>
              </a:spcBef>
              <a:buFont typeface="Arial"/>
              <a:buChar char="»"/>
              <a:defRPr sz="1050" b="0" i="0" kern="1200">
                <a:solidFill>
                  <a:srgbClr val="6C6463"/>
                </a:solidFill>
                <a:latin typeface="Gill Sans MT"/>
                <a:ea typeface="+mn-ea"/>
                <a:cs typeface="Gill Sans MT"/>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a:spcAft>
                <a:spcPts val="0"/>
              </a:spcAft>
            </a:pPr>
            <a:r>
              <a:rPr lang="ru-RU" sz="900"/>
              <a:t>Проект USAID </a:t>
            </a:r>
          </a:p>
          <a:p>
            <a:pPr>
              <a:spcAft>
                <a:spcPts val="0"/>
              </a:spcAft>
            </a:pPr>
            <a:r>
              <a:rPr lang="ru-RU" sz="900"/>
              <a:t>ПІДТРИМКА РЕФОРМИ ОХОРОНИ ЗДОРОВ’Я </a:t>
            </a:r>
          </a:p>
        </p:txBody>
      </p:sp>
    </p:spTree>
    <p:extLst>
      <p:ext uri="{BB962C8B-B14F-4D97-AF65-F5344CB8AC3E}">
        <p14:creationId xmlns:p14="http://schemas.microsoft.com/office/powerpoint/2010/main" val="2657495109"/>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fld id="{5BDEF333-39C1-41BB-B664-8A7F495CB00C}" type="datetime1">
              <a:rPr lang="ru-RU" smtClean="0"/>
              <a:t>13.12.2021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0EC170B-B51C-2542-8E90-117AFF949750}" type="slidenum">
              <a:rPr lang="ru-RU" smtClean="0"/>
              <a:t>‹#›</a:t>
            </a:fld>
            <a:endParaRPr lang="ru-RU"/>
          </a:p>
        </p:txBody>
      </p:sp>
    </p:spTree>
    <p:extLst>
      <p:ext uri="{BB962C8B-B14F-4D97-AF65-F5344CB8AC3E}">
        <p14:creationId xmlns:p14="http://schemas.microsoft.com/office/powerpoint/2010/main" val="13240749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7CE4BCD2-049E-4B2F-95CA-A60D42419BA6}" type="datetime1">
              <a:rPr lang="ru-RU" smtClean="0"/>
              <a:t>13.12.2021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0EC170B-B51C-2542-8E90-117AFF949750}" type="slidenum">
              <a:rPr lang="ru-RU" smtClean="0"/>
              <a:t>‹#›</a:t>
            </a:fld>
            <a:endParaRPr lang="ru-RU"/>
          </a:p>
        </p:txBody>
      </p:sp>
    </p:spTree>
    <p:extLst>
      <p:ext uri="{BB962C8B-B14F-4D97-AF65-F5344CB8AC3E}">
        <p14:creationId xmlns:p14="http://schemas.microsoft.com/office/powerpoint/2010/main" val="23311005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5" name="Date Placeholder 4"/>
          <p:cNvSpPr>
            <a:spLocks noGrp="1"/>
          </p:cNvSpPr>
          <p:nvPr>
            <p:ph type="dt" sz="half" idx="10"/>
          </p:nvPr>
        </p:nvSpPr>
        <p:spPr/>
        <p:txBody>
          <a:bodyPr/>
          <a:lstStyle/>
          <a:p>
            <a:fld id="{FABBBC02-5AC6-4881-AB9D-FB3FAD56BC22}" type="datetime1">
              <a:rPr lang="ru-RU" smtClean="0"/>
              <a:t>13.12.2021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20EC170B-B51C-2542-8E90-117AFF949750}" type="slidenum">
              <a:rPr lang="ru-RU" smtClean="0"/>
              <a:t>‹#›</a:t>
            </a:fld>
            <a:endParaRPr lang="ru-RU"/>
          </a:p>
        </p:txBody>
      </p:sp>
    </p:spTree>
    <p:extLst>
      <p:ext uri="{BB962C8B-B14F-4D97-AF65-F5344CB8AC3E}">
        <p14:creationId xmlns:p14="http://schemas.microsoft.com/office/powerpoint/2010/main" val="15036711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ru-RU"/>
              <a:t>Образец заголовка</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7" name="Date Placeholder 6"/>
          <p:cNvSpPr>
            <a:spLocks noGrp="1"/>
          </p:cNvSpPr>
          <p:nvPr>
            <p:ph type="dt" sz="half" idx="10"/>
          </p:nvPr>
        </p:nvSpPr>
        <p:spPr/>
        <p:txBody>
          <a:bodyPr/>
          <a:lstStyle/>
          <a:p>
            <a:fld id="{BF3B1096-71ED-4C7C-8F8F-716C79020556}" type="datetime1">
              <a:rPr lang="ru-RU" smtClean="0"/>
              <a:t>13.12.2021</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20EC170B-B51C-2542-8E90-117AFF949750}" type="slidenum">
              <a:rPr lang="ru-RU" smtClean="0"/>
              <a:t>‹#›</a:t>
            </a:fld>
            <a:endParaRPr lang="ru-RU"/>
          </a:p>
        </p:txBody>
      </p:sp>
    </p:spTree>
    <p:extLst>
      <p:ext uri="{BB962C8B-B14F-4D97-AF65-F5344CB8AC3E}">
        <p14:creationId xmlns:p14="http://schemas.microsoft.com/office/powerpoint/2010/main" val="27461107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Date Placeholder 2"/>
          <p:cNvSpPr>
            <a:spLocks noGrp="1"/>
          </p:cNvSpPr>
          <p:nvPr>
            <p:ph type="dt" sz="half" idx="10"/>
          </p:nvPr>
        </p:nvSpPr>
        <p:spPr/>
        <p:txBody>
          <a:bodyPr/>
          <a:lstStyle/>
          <a:p>
            <a:fld id="{12B195C9-33D5-40F6-950D-E23A7BD6BB9A}" type="datetime1">
              <a:rPr lang="ru-RU" smtClean="0"/>
              <a:t>13.12.2021</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20EC170B-B51C-2542-8E90-117AFF949750}" type="slidenum">
              <a:rPr lang="ru-RU" smtClean="0"/>
              <a:t>‹#›</a:t>
            </a:fld>
            <a:endParaRPr lang="ru-RU"/>
          </a:p>
        </p:txBody>
      </p:sp>
    </p:spTree>
    <p:extLst>
      <p:ext uri="{BB962C8B-B14F-4D97-AF65-F5344CB8AC3E}">
        <p14:creationId xmlns:p14="http://schemas.microsoft.com/office/powerpoint/2010/main" val="41561122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345DEF-47F7-4303-B45D-A8813B6BBA14}" type="datetime1">
              <a:rPr lang="ru-RU" smtClean="0"/>
              <a:t>13.12.2021</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20EC170B-B51C-2542-8E90-117AFF949750}" type="slidenum">
              <a:rPr lang="ru-RU" smtClean="0"/>
              <a:t>‹#›</a:t>
            </a:fld>
            <a:endParaRPr lang="ru-RU"/>
          </a:p>
        </p:txBody>
      </p:sp>
    </p:spTree>
    <p:extLst>
      <p:ext uri="{BB962C8B-B14F-4D97-AF65-F5344CB8AC3E}">
        <p14:creationId xmlns:p14="http://schemas.microsoft.com/office/powerpoint/2010/main" val="3695487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6F4CB9CF-3269-4ACF-8694-B2D3261A5AD9}" type="datetime1">
              <a:rPr lang="ru-RU" smtClean="0"/>
              <a:t>13.12.2021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20EC170B-B51C-2542-8E90-117AFF949750}" type="slidenum">
              <a:rPr lang="ru-RU" smtClean="0"/>
              <a:t>‹#›</a:t>
            </a:fld>
            <a:endParaRPr lang="ru-RU"/>
          </a:p>
        </p:txBody>
      </p:sp>
    </p:spTree>
    <p:extLst>
      <p:ext uri="{BB962C8B-B14F-4D97-AF65-F5344CB8AC3E}">
        <p14:creationId xmlns:p14="http://schemas.microsoft.com/office/powerpoint/2010/main" val="35682410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75A92752-6DA3-42FF-BF09-6ABF9BA886A3}" type="datetime1">
              <a:rPr lang="ru-RU" smtClean="0"/>
              <a:t>13.12.2021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20EC170B-B51C-2542-8E90-117AFF949750}" type="slidenum">
              <a:rPr lang="ru-RU" smtClean="0"/>
              <a:t>‹#›</a:t>
            </a:fld>
            <a:endParaRPr lang="ru-RU"/>
          </a:p>
        </p:txBody>
      </p:sp>
    </p:spTree>
    <p:extLst>
      <p:ext uri="{BB962C8B-B14F-4D97-AF65-F5344CB8AC3E}">
        <p14:creationId xmlns:p14="http://schemas.microsoft.com/office/powerpoint/2010/main" val="5684022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16AD50-66E9-4EAE-838E-4336EB9A20E3}" type="datetime1">
              <a:rPr lang="ru-RU" smtClean="0"/>
              <a:t>13.12.2021</a:t>
            </a:fld>
            <a:endParaRPr lang="ru-RU"/>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EC170B-B51C-2542-8E90-117AFF949750}" type="slidenum">
              <a:rPr lang="ru-RU" smtClean="0"/>
              <a:t>‹#›</a:t>
            </a:fld>
            <a:endParaRPr lang="ru-RU"/>
          </a:p>
        </p:txBody>
      </p:sp>
    </p:spTree>
    <p:extLst>
      <p:ext uri="{BB962C8B-B14F-4D97-AF65-F5344CB8AC3E}">
        <p14:creationId xmlns:p14="http://schemas.microsoft.com/office/powerpoint/2010/main" val="23129662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Заголовок 11">
            <a:extLst>
              <a:ext uri="{FF2B5EF4-FFF2-40B4-BE49-F238E27FC236}">
                <a16:creationId xmlns:a16="http://schemas.microsoft.com/office/drawing/2014/main" xmlns="" id="{25B3921E-05FD-4B1B-9B3D-1D3D54EECE15}"/>
              </a:ext>
            </a:extLst>
          </p:cNvPr>
          <p:cNvSpPr>
            <a:spLocks noGrp="1"/>
          </p:cNvSpPr>
          <p:nvPr>
            <p:ph type="ctrTitle"/>
          </p:nvPr>
        </p:nvSpPr>
        <p:spPr>
          <a:xfrm>
            <a:off x="1524000" y="1123627"/>
            <a:ext cx="9144000" cy="2297119"/>
          </a:xfrm>
        </p:spPr>
        <p:txBody>
          <a:bodyPr>
            <a:normAutofit fontScale="90000"/>
          </a:bodyPr>
          <a:lstStyle/>
          <a:p>
            <a:r>
              <a:rPr lang="uk-UA" b="1" dirty="0" smtClean="0"/>
              <a:t>Врядування </a:t>
            </a:r>
            <a:r>
              <a:rPr lang="uk-UA" b="1" dirty="0"/>
              <a:t>у сфері охорони здоров'я та кадрові ресурси системи охорони </a:t>
            </a:r>
            <a:r>
              <a:rPr lang="uk-UA" b="1" dirty="0" smtClean="0"/>
              <a:t>здоров'я</a:t>
            </a:r>
            <a:endParaRPr lang="en-US" dirty="0"/>
          </a:p>
        </p:txBody>
      </p:sp>
      <p:sp>
        <p:nvSpPr>
          <p:cNvPr id="13" name="Підзаголовок 12">
            <a:extLst>
              <a:ext uri="{FF2B5EF4-FFF2-40B4-BE49-F238E27FC236}">
                <a16:creationId xmlns:a16="http://schemas.microsoft.com/office/drawing/2014/main" xmlns="" id="{5F008DD3-3750-4BCF-B93A-BD5BFF4084A4}"/>
              </a:ext>
            </a:extLst>
          </p:cNvPr>
          <p:cNvSpPr>
            <a:spLocks noGrp="1"/>
          </p:cNvSpPr>
          <p:nvPr>
            <p:ph type="subTitle" idx="1"/>
          </p:nvPr>
        </p:nvSpPr>
        <p:spPr>
          <a:xfrm>
            <a:off x="2260833" y="3877536"/>
            <a:ext cx="7670334" cy="1344478"/>
          </a:xfrm>
        </p:spPr>
        <p:txBody>
          <a:bodyPr>
            <a:noAutofit/>
          </a:bodyPr>
          <a:lstStyle/>
          <a:p>
            <a:pPr indent="180340">
              <a:spcBef>
                <a:spcPts val="0"/>
              </a:spcBef>
            </a:pPr>
            <a:r>
              <a:rPr lang="ru-RU" sz="2800" b="1" dirty="0" err="1">
                <a:solidFill>
                  <a:srgbClr val="24354E"/>
                </a:solidFill>
                <a:ea typeface="Montserrat"/>
                <a:cs typeface="Montserrat"/>
                <a:sym typeface="Montserrat"/>
              </a:rPr>
              <a:t>Стратегія</a:t>
            </a:r>
            <a:r>
              <a:rPr lang="ru-RU" sz="2800" b="1" dirty="0">
                <a:solidFill>
                  <a:srgbClr val="24354E"/>
                </a:solidFill>
                <a:ea typeface="Montserrat"/>
                <a:cs typeface="Montserrat"/>
                <a:sym typeface="Montserrat"/>
              </a:rPr>
              <a:t> </a:t>
            </a:r>
            <a:r>
              <a:rPr lang="ru-RU" sz="2800" b="1" dirty="0" err="1">
                <a:solidFill>
                  <a:srgbClr val="24354E"/>
                </a:solidFill>
                <a:ea typeface="Montserrat"/>
                <a:cs typeface="Montserrat"/>
                <a:sym typeface="Montserrat"/>
              </a:rPr>
              <a:t>розвитку</a:t>
            </a:r>
            <a:r>
              <a:rPr lang="ru-RU" sz="2800" b="1" dirty="0">
                <a:solidFill>
                  <a:srgbClr val="24354E"/>
                </a:solidFill>
                <a:ea typeface="Montserrat"/>
                <a:cs typeface="Montserrat"/>
                <a:sym typeface="Montserrat"/>
              </a:rPr>
              <a:t> </a:t>
            </a:r>
            <a:r>
              <a:rPr lang="ru-RU" sz="2800" b="1" dirty="0" err="1">
                <a:solidFill>
                  <a:srgbClr val="24354E"/>
                </a:solidFill>
                <a:ea typeface="Montserrat"/>
                <a:cs typeface="Montserrat"/>
                <a:sym typeface="Montserrat"/>
              </a:rPr>
              <a:t>системи</a:t>
            </a:r>
            <a:r>
              <a:rPr lang="ru-RU" sz="2800" b="1" dirty="0">
                <a:solidFill>
                  <a:srgbClr val="24354E"/>
                </a:solidFill>
                <a:ea typeface="Montserrat"/>
                <a:cs typeface="Montserrat"/>
                <a:sym typeface="Montserrat"/>
              </a:rPr>
              <a:t> </a:t>
            </a:r>
            <a:r>
              <a:rPr lang="ru-RU" sz="2800" b="1" dirty="0" err="1">
                <a:solidFill>
                  <a:srgbClr val="24354E"/>
                </a:solidFill>
                <a:ea typeface="Montserrat"/>
                <a:cs typeface="Montserrat"/>
                <a:sym typeface="Montserrat"/>
              </a:rPr>
              <a:t>охорони</a:t>
            </a:r>
            <a:r>
              <a:rPr lang="ru-RU" sz="2800" b="1" dirty="0">
                <a:solidFill>
                  <a:srgbClr val="24354E"/>
                </a:solidFill>
                <a:ea typeface="Montserrat"/>
                <a:cs typeface="Montserrat"/>
                <a:sym typeface="Montserrat"/>
              </a:rPr>
              <a:t> </a:t>
            </a:r>
            <a:r>
              <a:rPr lang="ru-RU" sz="2800" b="1" dirty="0" err="1">
                <a:solidFill>
                  <a:srgbClr val="24354E"/>
                </a:solidFill>
                <a:ea typeface="Montserrat"/>
                <a:cs typeface="Montserrat"/>
                <a:sym typeface="Montserrat"/>
              </a:rPr>
              <a:t>здоров’я</a:t>
            </a:r>
            <a:r>
              <a:rPr lang="ru-RU" sz="2800" b="1" dirty="0">
                <a:solidFill>
                  <a:srgbClr val="24354E"/>
                </a:solidFill>
                <a:ea typeface="Montserrat"/>
                <a:cs typeface="Montserrat"/>
                <a:sym typeface="Montserrat"/>
              </a:rPr>
              <a:t> до 2030 року</a:t>
            </a:r>
            <a:endParaRPr lang="ru-RU" sz="2800" b="1" i="0" u="none" strike="noStrike" dirty="0">
              <a:solidFill>
                <a:srgbClr val="000000"/>
              </a:solidFill>
              <a:effectLst/>
            </a:endParaRPr>
          </a:p>
          <a:p>
            <a:pPr indent="180340" algn="ctr" rtl="0">
              <a:spcBef>
                <a:spcPts val="0"/>
              </a:spcBef>
              <a:spcAft>
                <a:spcPts val="0"/>
              </a:spcAft>
            </a:pPr>
            <a:endParaRPr lang="ru-RU" sz="2800" b="1" dirty="0">
              <a:solidFill>
                <a:srgbClr val="000000"/>
              </a:solidFill>
            </a:endParaRPr>
          </a:p>
          <a:p>
            <a:pPr indent="180340" algn="ctr" rtl="0">
              <a:spcBef>
                <a:spcPts val="0"/>
              </a:spcBef>
              <a:spcAft>
                <a:spcPts val="0"/>
              </a:spcAft>
            </a:pPr>
            <a:endParaRPr lang="ru-RU" sz="2800" b="1" dirty="0">
              <a:solidFill>
                <a:srgbClr val="000000"/>
              </a:solidFill>
              <a:effectLst/>
            </a:endParaRPr>
          </a:p>
          <a:p>
            <a:pPr indent="180340">
              <a:spcBef>
                <a:spcPts val="0"/>
              </a:spcBef>
            </a:pPr>
            <a:r>
              <a:rPr lang="ru-RU" sz="2000" dirty="0" err="1"/>
              <a:t>Публічні</a:t>
            </a:r>
            <a:r>
              <a:rPr lang="ru-RU" sz="2000" dirty="0"/>
              <a:t> </a:t>
            </a:r>
            <a:r>
              <a:rPr lang="ru-RU" sz="2000" dirty="0" err="1"/>
              <a:t>консультації</a:t>
            </a:r>
            <a:endParaRPr lang="ru-RU" sz="2000" dirty="0"/>
          </a:p>
          <a:p>
            <a:pPr indent="180340">
              <a:spcBef>
                <a:spcPts val="0"/>
              </a:spcBef>
            </a:pPr>
            <a:r>
              <a:rPr lang="ru-RU" sz="2000" dirty="0" smtClean="0"/>
              <a:t>14 </a:t>
            </a:r>
            <a:r>
              <a:rPr lang="ru-RU" sz="2000" dirty="0" err="1"/>
              <a:t>грудня</a:t>
            </a:r>
            <a:r>
              <a:rPr lang="ru-RU" sz="2000" dirty="0"/>
              <a:t> 2021 року</a:t>
            </a:r>
            <a:endParaRPr lang="ru-RU" sz="2000" b="0" dirty="0">
              <a:effectLst/>
            </a:endParaRPr>
          </a:p>
        </p:txBody>
      </p:sp>
      <p:sp>
        <p:nvSpPr>
          <p:cNvPr id="4" name="Номер слайда 3">
            <a:extLst>
              <a:ext uri="{FF2B5EF4-FFF2-40B4-BE49-F238E27FC236}">
                <a16:creationId xmlns:a16="http://schemas.microsoft.com/office/drawing/2014/main" xmlns="" id="{9C8083B6-10DD-4C03-9D29-B8E2F30ADBE1}"/>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0EC170B-B51C-2542-8E90-117AFF949750}" type="slidenum">
              <a:rPr kumimoji="0" lang="ru-RU"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object 10">
            <a:extLst>
              <a:ext uri="{FF2B5EF4-FFF2-40B4-BE49-F238E27FC236}">
                <a16:creationId xmlns:a16="http://schemas.microsoft.com/office/drawing/2014/main" xmlns="" id="{CA032C5E-E3E7-4FB6-9843-C18134DB205A}"/>
              </a:ext>
            </a:extLst>
          </p:cNvPr>
          <p:cNvSpPr/>
          <p:nvPr/>
        </p:nvSpPr>
        <p:spPr>
          <a:xfrm>
            <a:off x="0" y="3420746"/>
            <a:ext cx="214282" cy="3453129"/>
          </a:xfrm>
          <a:custGeom>
            <a:avLst/>
            <a:gdLst/>
            <a:ahLst/>
            <a:cxnLst/>
            <a:rect l="l" t="t" r="r" b="b"/>
            <a:pathLst>
              <a:path w="844550" h="3436620">
                <a:moveTo>
                  <a:pt x="0" y="3436061"/>
                </a:moveTo>
                <a:lnTo>
                  <a:pt x="844550" y="3436061"/>
                </a:lnTo>
                <a:lnTo>
                  <a:pt x="844550" y="0"/>
                </a:lnTo>
                <a:lnTo>
                  <a:pt x="0" y="0"/>
                </a:lnTo>
                <a:lnTo>
                  <a:pt x="0" y="3436061"/>
                </a:lnTo>
                <a:close/>
              </a:path>
            </a:pathLst>
          </a:custGeom>
          <a:solidFill>
            <a:srgbClr val="FFCA05"/>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object 11">
            <a:extLst>
              <a:ext uri="{FF2B5EF4-FFF2-40B4-BE49-F238E27FC236}">
                <a16:creationId xmlns:a16="http://schemas.microsoft.com/office/drawing/2014/main" xmlns="" id="{155461D3-7B7F-4E66-AAE4-292B114AC19F}"/>
              </a:ext>
            </a:extLst>
          </p:cNvPr>
          <p:cNvSpPr/>
          <p:nvPr/>
        </p:nvSpPr>
        <p:spPr>
          <a:xfrm>
            <a:off x="0" y="10161"/>
            <a:ext cx="214282" cy="3410585"/>
          </a:xfrm>
          <a:custGeom>
            <a:avLst/>
            <a:gdLst/>
            <a:ahLst/>
            <a:cxnLst/>
            <a:rect l="l" t="t" r="r" b="b"/>
            <a:pathLst>
              <a:path w="844550" h="3410585">
                <a:moveTo>
                  <a:pt x="0" y="3410343"/>
                </a:moveTo>
                <a:lnTo>
                  <a:pt x="844550" y="3410343"/>
                </a:lnTo>
                <a:lnTo>
                  <a:pt x="844550" y="0"/>
                </a:lnTo>
                <a:lnTo>
                  <a:pt x="0" y="0"/>
                </a:lnTo>
                <a:lnTo>
                  <a:pt x="0" y="3410343"/>
                </a:lnTo>
                <a:close/>
              </a:path>
            </a:pathLst>
          </a:custGeom>
          <a:solidFill>
            <a:srgbClr val="2D3092"/>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7" name="Рисунок 6">
            <a:extLst>
              <a:ext uri="{FF2B5EF4-FFF2-40B4-BE49-F238E27FC236}">
                <a16:creationId xmlns:a16="http://schemas.microsoft.com/office/drawing/2014/main" xmlns="" id="{DC45A4D5-062C-4C6F-A637-DFAD574586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75541" y="183818"/>
            <a:ext cx="872523" cy="549202"/>
          </a:xfrm>
          <a:prstGeom prst="rect">
            <a:avLst/>
          </a:prstGeom>
        </p:spPr>
      </p:pic>
    </p:spTree>
    <p:extLst>
      <p:ext uri="{BB962C8B-B14F-4D97-AF65-F5344CB8AC3E}">
        <p14:creationId xmlns:p14="http://schemas.microsoft.com/office/powerpoint/2010/main" val="12550247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048B7862-0ECC-4522-9C81-F3F44D357B8B}"/>
              </a:ext>
            </a:extLst>
          </p:cNvPr>
          <p:cNvSpPr>
            <a:spLocks noGrp="1"/>
          </p:cNvSpPr>
          <p:nvPr>
            <p:ph type="title"/>
          </p:nvPr>
        </p:nvSpPr>
        <p:spPr/>
        <p:txBody>
          <a:bodyPr>
            <a:normAutofit fontScale="90000"/>
          </a:bodyPr>
          <a:lstStyle/>
          <a:p>
            <a:r>
              <a:rPr lang="uk-UA" sz="3100" b="1" dirty="0" smtClean="0"/>
              <a:t/>
            </a:r>
            <a:br>
              <a:rPr lang="uk-UA" sz="3100" b="1" dirty="0" smtClean="0"/>
            </a:br>
            <a:r>
              <a:rPr lang="uk-UA" sz="3100" b="1" dirty="0" smtClean="0"/>
              <a:t>Стратегічний пріоритет 3: </a:t>
            </a:r>
            <a:br>
              <a:rPr lang="uk-UA" sz="3100" b="1" dirty="0" smtClean="0"/>
            </a:br>
            <a:r>
              <a:rPr lang="uk-UA" sz="2700" b="1" dirty="0" smtClean="0"/>
              <a:t>Управління </a:t>
            </a:r>
            <a:r>
              <a:rPr lang="uk-UA" sz="2700" b="1" dirty="0"/>
              <a:t>в системі охорони здоров’я та прийняття рішень здійснюється в інтересах і відповідно до  потреб населення на основі доказової бази та використання кращих практик. </a:t>
            </a:r>
            <a:r>
              <a:rPr lang="ru-RU" sz="2700" dirty="0"/>
              <a:t/>
            </a:r>
            <a:br>
              <a:rPr lang="ru-RU" sz="2700" dirty="0"/>
            </a:br>
            <a:endParaRPr lang="en-US" sz="2700" b="1" dirty="0"/>
          </a:p>
        </p:txBody>
      </p:sp>
      <p:sp>
        <p:nvSpPr>
          <p:cNvPr id="3" name="Місце для вмісту 2">
            <a:extLst>
              <a:ext uri="{FF2B5EF4-FFF2-40B4-BE49-F238E27FC236}">
                <a16:creationId xmlns:a16="http://schemas.microsoft.com/office/drawing/2014/main" xmlns="" id="{57768C05-5D0C-4D73-8F31-16D032107892}"/>
              </a:ext>
            </a:extLst>
          </p:cNvPr>
          <p:cNvSpPr>
            <a:spLocks noGrp="1"/>
          </p:cNvSpPr>
          <p:nvPr>
            <p:ph idx="1"/>
          </p:nvPr>
        </p:nvSpPr>
        <p:spPr/>
        <p:txBody>
          <a:bodyPr>
            <a:normAutofit fontScale="62500" lnSpcReduction="20000"/>
          </a:bodyPr>
          <a:lstStyle/>
          <a:p>
            <a:pPr lvl="0"/>
            <a:r>
              <a:rPr lang="uk-UA" sz="2400" dirty="0"/>
              <a:t>Забезпечити використання даних ЕСОЗ для прийняття управлінських рішень в системі ОЗ та ГЗ, в тому числі з використанням підходів </a:t>
            </a:r>
            <a:r>
              <a:rPr lang="uk-UA" sz="2400" dirty="0" err="1"/>
              <a:t>Big</a:t>
            </a:r>
            <a:r>
              <a:rPr lang="uk-UA" sz="2400" dirty="0"/>
              <a:t> </a:t>
            </a:r>
            <a:r>
              <a:rPr lang="uk-UA" sz="2400" dirty="0" err="1"/>
              <a:t>Data</a:t>
            </a:r>
            <a:r>
              <a:rPr lang="uk-UA" sz="2400" dirty="0"/>
              <a:t> та технологій штучного інтелекту. </a:t>
            </a:r>
            <a:endParaRPr lang="ru-RU" sz="2400" dirty="0"/>
          </a:p>
          <a:p>
            <a:pPr lvl="0"/>
            <a:r>
              <a:rPr lang="uk-UA" sz="2400" dirty="0"/>
              <a:t>Гармонійна розбудова ЕСОЗ, яка складається з компонентів, між якими забезпечено автоматизований обмін інформацією</a:t>
            </a:r>
            <a:endParaRPr lang="ru-RU" sz="2400" dirty="0"/>
          </a:p>
          <a:p>
            <a:pPr lvl="0"/>
            <a:r>
              <a:rPr lang="uk-UA" sz="2400" dirty="0"/>
              <a:t>Забезпечити механізми збору усіх медичних та операційних даних, що генеруються під час надання послуг охорони здоров’я, а також важливої інформації щодо життєдіяльності громадян</a:t>
            </a:r>
            <a:endParaRPr lang="ru-RU" sz="2400" dirty="0"/>
          </a:p>
          <a:p>
            <a:pPr lvl="0"/>
            <a:r>
              <a:rPr lang="uk-UA" sz="2400" dirty="0"/>
              <a:t>Зміна моделі даних та забезпечення переходу від форм медичної та статистичної облікової документації до структурованих електронних медичних записів.</a:t>
            </a:r>
            <a:endParaRPr lang="ru-RU" sz="2400" dirty="0"/>
          </a:p>
          <a:p>
            <a:pPr lvl="0"/>
            <a:r>
              <a:rPr lang="uk-UA" sz="2400" dirty="0"/>
              <a:t>Впровадження інструментів  контролю  якості даних, протоколів і стандартів обміну інформацією у сфері охорони здоров’я, єдиних термінологічних словників, класифікаторів та довідників.</a:t>
            </a:r>
            <a:endParaRPr lang="ru-RU" sz="2400" dirty="0"/>
          </a:p>
          <a:p>
            <a:pPr lvl="0"/>
            <a:r>
              <a:rPr lang="uk-UA" sz="2400" dirty="0"/>
              <a:t>Створити єдиний медичний інформаційний простір з національною і транскордонною крос-доменною </a:t>
            </a:r>
            <a:r>
              <a:rPr lang="uk-UA" sz="2400" dirty="0" err="1"/>
              <a:t>інтероперабельністю</a:t>
            </a:r>
            <a:r>
              <a:rPr lang="uk-UA" sz="2400" dirty="0"/>
              <a:t>  та наскрізними процесами та сервісами включно із гармонізацією національних стандартів з поширеними у світі стандартами та класифікаторами.</a:t>
            </a:r>
            <a:endParaRPr lang="ru-RU" sz="2400" dirty="0"/>
          </a:p>
          <a:p>
            <a:pPr lvl="0"/>
            <a:r>
              <a:rPr lang="uk-UA" sz="2400" dirty="0"/>
              <a:t>Визначити  пріоритети  безпеки і створити умови ефективного захисту даних на всіх рівнях та забезпечити неперервний контроль власниками таких даних та сталість політики безпеки і захисту інформації та персональних даних, в тому числі з урахуванням вимог GDPR. </a:t>
            </a:r>
            <a:endParaRPr lang="ru-RU" sz="2400" dirty="0"/>
          </a:p>
          <a:p>
            <a:pPr lvl="0"/>
            <a:r>
              <a:rPr lang="uk-UA" sz="2400" dirty="0"/>
              <a:t>Створення незалежних структурних підрозділів для запровадження та підтримки функціонування програм та платформ, необхідних для пошуку </a:t>
            </a:r>
            <a:r>
              <a:rPr lang="uk-UA" sz="2400" dirty="0" err="1"/>
              <a:t>вразливостей</a:t>
            </a:r>
            <a:r>
              <a:rPr lang="uk-UA" sz="2400" dirty="0"/>
              <a:t> у системах, програмах, реєстрах ЕСОЗ, а також проведення постійного моніторингу </a:t>
            </a:r>
            <a:r>
              <a:rPr lang="uk-UA" sz="2400" dirty="0" err="1"/>
              <a:t>кіберзагроз</a:t>
            </a:r>
            <a:r>
              <a:rPr lang="uk-UA" sz="2400" dirty="0"/>
              <a:t> в умовах їх стрімкого розвитку.</a:t>
            </a:r>
            <a:endParaRPr lang="ru-RU" sz="2400" dirty="0"/>
          </a:p>
          <a:p>
            <a:pPr marL="0" indent="0" algn="just">
              <a:lnSpc>
                <a:spcPct val="107000"/>
              </a:lnSpc>
              <a:spcBef>
                <a:spcPts val="600"/>
              </a:spcBef>
              <a:spcAft>
                <a:spcPts val="800"/>
              </a:spcAft>
              <a:buNone/>
            </a:pPr>
            <a:endParaRPr lang="en-US" sz="2400" dirty="0">
              <a:effectLst/>
              <a:latin typeface="Calibri" panose="020F0502020204030204" pitchFamily="34" charset="0"/>
              <a:ea typeface="Calibri" panose="020F0502020204030204" pitchFamily="34" charset="0"/>
            </a:endParaRPr>
          </a:p>
        </p:txBody>
      </p:sp>
      <p:sp>
        <p:nvSpPr>
          <p:cNvPr id="4" name="Місце для номера слайда 3">
            <a:extLst>
              <a:ext uri="{FF2B5EF4-FFF2-40B4-BE49-F238E27FC236}">
                <a16:creationId xmlns:a16="http://schemas.microsoft.com/office/drawing/2014/main" xmlns="" id="{6F8BB558-8A7E-42D7-A34C-E07F67E34C9C}"/>
              </a:ext>
            </a:extLst>
          </p:cNvPr>
          <p:cNvSpPr>
            <a:spLocks noGrp="1"/>
          </p:cNvSpPr>
          <p:nvPr>
            <p:ph type="sldNum" sz="quarter" idx="12"/>
          </p:nvPr>
        </p:nvSpPr>
        <p:spPr/>
        <p:txBody>
          <a:bodyPr/>
          <a:lstStyle/>
          <a:p>
            <a:fld id="{20EC170B-B51C-2542-8E90-117AFF949750}" type="slidenum">
              <a:rPr lang="ru-RU" smtClean="0"/>
              <a:t>10</a:t>
            </a:fld>
            <a:endParaRPr lang="ru-RU"/>
          </a:p>
        </p:txBody>
      </p:sp>
      <p:sp>
        <p:nvSpPr>
          <p:cNvPr id="5" name="object 10">
            <a:extLst>
              <a:ext uri="{FF2B5EF4-FFF2-40B4-BE49-F238E27FC236}">
                <a16:creationId xmlns:a16="http://schemas.microsoft.com/office/drawing/2014/main" xmlns="" id="{ACD9995B-C5C1-49B6-8436-2D7878D56675}"/>
              </a:ext>
            </a:extLst>
          </p:cNvPr>
          <p:cNvSpPr/>
          <p:nvPr/>
        </p:nvSpPr>
        <p:spPr>
          <a:xfrm>
            <a:off x="0" y="3411781"/>
            <a:ext cx="214282" cy="3444945"/>
          </a:xfrm>
          <a:custGeom>
            <a:avLst/>
            <a:gdLst/>
            <a:ahLst/>
            <a:cxnLst/>
            <a:rect l="l" t="t" r="r" b="b"/>
            <a:pathLst>
              <a:path w="844550" h="3436620">
                <a:moveTo>
                  <a:pt x="0" y="3436061"/>
                </a:moveTo>
                <a:lnTo>
                  <a:pt x="844550" y="3436061"/>
                </a:lnTo>
                <a:lnTo>
                  <a:pt x="844550" y="0"/>
                </a:lnTo>
                <a:lnTo>
                  <a:pt x="0" y="0"/>
                </a:lnTo>
                <a:lnTo>
                  <a:pt x="0" y="3436061"/>
                </a:lnTo>
                <a:close/>
              </a:path>
            </a:pathLst>
          </a:custGeom>
          <a:solidFill>
            <a:srgbClr val="FFCA05"/>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object 11">
            <a:extLst>
              <a:ext uri="{FF2B5EF4-FFF2-40B4-BE49-F238E27FC236}">
                <a16:creationId xmlns:a16="http://schemas.microsoft.com/office/drawing/2014/main" xmlns="" id="{6E33C4E7-AFFA-494E-9457-DD28652A3250}"/>
              </a:ext>
            </a:extLst>
          </p:cNvPr>
          <p:cNvSpPr/>
          <p:nvPr/>
        </p:nvSpPr>
        <p:spPr>
          <a:xfrm>
            <a:off x="0" y="1196"/>
            <a:ext cx="214282" cy="3410585"/>
          </a:xfrm>
          <a:custGeom>
            <a:avLst/>
            <a:gdLst/>
            <a:ahLst/>
            <a:cxnLst/>
            <a:rect l="l" t="t" r="r" b="b"/>
            <a:pathLst>
              <a:path w="844550" h="3410585">
                <a:moveTo>
                  <a:pt x="0" y="3410343"/>
                </a:moveTo>
                <a:lnTo>
                  <a:pt x="844550" y="3410343"/>
                </a:lnTo>
                <a:lnTo>
                  <a:pt x="844550" y="0"/>
                </a:lnTo>
                <a:lnTo>
                  <a:pt x="0" y="0"/>
                </a:lnTo>
                <a:lnTo>
                  <a:pt x="0" y="3410343"/>
                </a:lnTo>
                <a:close/>
              </a:path>
            </a:pathLst>
          </a:custGeom>
          <a:solidFill>
            <a:srgbClr val="2D3092"/>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960855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048B7862-0ECC-4522-9C81-F3F44D357B8B}"/>
              </a:ext>
            </a:extLst>
          </p:cNvPr>
          <p:cNvSpPr>
            <a:spLocks noGrp="1"/>
          </p:cNvSpPr>
          <p:nvPr>
            <p:ph type="title"/>
          </p:nvPr>
        </p:nvSpPr>
        <p:spPr/>
        <p:txBody>
          <a:bodyPr>
            <a:normAutofit fontScale="90000"/>
          </a:bodyPr>
          <a:lstStyle/>
          <a:p>
            <a:r>
              <a:rPr lang="uk-UA" sz="3100" b="1" dirty="0" smtClean="0"/>
              <a:t/>
            </a:r>
            <a:br>
              <a:rPr lang="uk-UA" sz="3100" b="1" dirty="0" smtClean="0"/>
            </a:br>
            <a:r>
              <a:rPr lang="uk-UA" sz="3100" b="1" dirty="0" smtClean="0"/>
              <a:t/>
            </a:r>
            <a:br>
              <a:rPr lang="uk-UA" sz="3100" b="1" dirty="0" smtClean="0"/>
            </a:br>
            <a:r>
              <a:rPr lang="uk-UA" sz="3100" b="1" dirty="0" smtClean="0"/>
              <a:t>Стратегічний пріоритет 4: </a:t>
            </a:r>
            <a:br>
              <a:rPr lang="uk-UA" sz="3100" b="1" dirty="0" smtClean="0"/>
            </a:br>
            <a:r>
              <a:rPr lang="uk-UA" sz="2700" b="1" dirty="0" smtClean="0"/>
              <a:t>Створення </a:t>
            </a:r>
            <a:r>
              <a:rPr lang="uk-UA" sz="2700" b="1" dirty="0"/>
              <a:t>системи ефективного управління закладами охорони здоров’я, яка забезпечує громадську підзвітність та нагляд </a:t>
            </a:r>
            <a:r>
              <a:rPr lang="ru-RU" sz="2700" dirty="0"/>
              <a:t/>
            </a:r>
            <a:br>
              <a:rPr lang="ru-RU" sz="2700" dirty="0"/>
            </a:br>
            <a:r>
              <a:rPr lang="uk-UA" sz="3100" b="1" dirty="0" smtClean="0"/>
              <a:t/>
            </a:r>
            <a:br>
              <a:rPr lang="uk-UA" sz="3100" b="1" dirty="0" smtClean="0"/>
            </a:br>
            <a:endParaRPr lang="en-US" sz="2700" b="1" dirty="0"/>
          </a:p>
        </p:txBody>
      </p:sp>
      <p:sp>
        <p:nvSpPr>
          <p:cNvPr id="3" name="Місце для вмісту 2">
            <a:extLst>
              <a:ext uri="{FF2B5EF4-FFF2-40B4-BE49-F238E27FC236}">
                <a16:creationId xmlns:a16="http://schemas.microsoft.com/office/drawing/2014/main" xmlns="" id="{57768C05-5D0C-4D73-8F31-16D032107892}"/>
              </a:ext>
            </a:extLst>
          </p:cNvPr>
          <p:cNvSpPr>
            <a:spLocks noGrp="1"/>
          </p:cNvSpPr>
          <p:nvPr>
            <p:ph idx="1"/>
          </p:nvPr>
        </p:nvSpPr>
        <p:spPr/>
        <p:txBody>
          <a:bodyPr>
            <a:normAutofit/>
          </a:bodyPr>
          <a:lstStyle/>
          <a:p>
            <a:pPr lvl="0"/>
            <a:endParaRPr lang="uk-UA" sz="2400" dirty="0" smtClean="0"/>
          </a:p>
          <a:p>
            <a:pPr lvl="0"/>
            <a:r>
              <a:rPr lang="uk-UA" sz="2400" dirty="0" smtClean="0"/>
              <a:t>Розробити </a:t>
            </a:r>
            <a:r>
              <a:rPr lang="uk-UA" sz="2400" dirty="0"/>
              <a:t>правила для наглядових порад постачальників медичних послуг на основі принципів належного управління</a:t>
            </a:r>
            <a:endParaRPr lang="ru-RU" sz="2400" dirty="0"/>
          </a:p>
          <a:p>
            <a:pPr lvl="0"/>
            <a:r>
              <a:rPr lang="uk-UA" sz="2400" dirty="0"/>
              <a:t>Підтримка участі організацій пацієнтів, місцевої спільноти та приватного сектору в управлінні медичними установами.</a:t>
            </a:r>
            <a:endParaRPr lang="ru-RU" sz="2400" dirty="0"/>
          </a:p>
          <a:p>
            <a:pPr lvl="0"/>
            <a:r>
              <a:rPr lang="uk-UA" sz="2400" dirty="0"/>
              <a:t>Створення цифрових сервісів публічної звітності для реалізації можливості громадського та </a:t>
            </a:r>
            <a:r>
              <a:rPr lang="uk-UA" sz="2400" dirty="0" err="1"/>
              <a:t>пацієнтського</a:t>
            </a:r>
            <a:r>
              <a:rPr lang="uk-UA" sz="2400" dirty="0"/>
              <a:t> контролю за доступністю та якістю надання медичних послуг   </a:t>
            </a:r>
            <a:endParaRPr lang="ru-RU" sz="2400" dirty="0"/>
          </a:p>
        </p:txBody>
      </p:sp>
      <p:sp>
        <p:nvSpPr>
          <p:cNvPr id="4" name="Місце для номера слайда 3">
            <a:extLst>
              <a:ext uri="{FF2B5EF4-FFF2-40B4-BE49-F238E27FC236}">
                <a16:creationId xmlns:a16="http://schemas.microsoft.com/office/drawing/2014/main" xmlns="" id="{6F8BB558-8A7E-42D7-A34C-E07F67E34C9C}"/>
              </a:ext>
            </a:extLst>
          </p:cNvPr>
          <p:cNvSpPr>
            <a:spLocks noGrp="1"/>
          </p:cNvSpPr>
          <p:nvPr>
            <p:ph type="sldNum" sz="quarter" idx="12"/>
          </p:nvPr>
        </p:nvSpPr>
        <p:spPr/>
        <p:txBody>
          <a:bodyPr/>
          <a:lstStyle/>
          <a:p>
            <a:fld id="{20EC170B-B51C-2542-8E90-117AFF949750}" type="slidenum">
              <a:rPr lang="ru-RU" smtClean="0"/>
              <a:t>11</a:t>
            </a:fld>
            <a:endParaRPr lang="ru-RU"/>
          </a:p>
        </p:txBody>
      </p:sp>
      <p:sp>
        <p:nvSpPr>
          <p:cNvPr id="5" name="object 10">
            <a:extLst>
              <a:ext uri="{FF2B5EF4-FFF2-40B4-BE49-F238E27FC236}">
                <a16:creationId xmlns:a16="http://schemas.microsoft.com/office/drawing/2014/main" xmlns="" id="{ACD9995B-C5C1-49B6-8436-2D7878D56675}"/>
              </a:ext>
            </a:extLst>
          </p:cNvPr>
          <p:cNvSpPr/>
          <p:nvPr/>
        </p:nvSpPr>
        <p:spPr>
          <a:xfrm>
            <a:off x="0" y="3411781"/>
            <a:ext cx="214282" cy="3444945"/>
          </a:xfrm>
          <a:custGeom>
            <a:avLst/>
            <a:gdLst/>
            <a:ahLst/>
            <a:cxnLst/>
            <a:rect l="l" t="t" r="r" b="b"/>
            <a:pathLst>
              <a:path w="844550" h="3436620">
                <a:moveTo>
                  <a:pt x="0" y="3436061"/>
                </a:moveTo>
                <a:lnTo>
                  <a:pt x="844550" y="3436061"/>
                </a:lnTo>
                <a:lnTo>
                  <a:pt x="844550" y="0"/>
                </a:lnTo>
                <a:lnTo>
                  <a:pt x="0" y="0"/>
                </a:lnTo>
                <a:lnTo>
                  <a:pt x="0" y="3436061"/>
                </a:lnTo>
                <a:close/>
              </a:path>
            </a:pathLst>
          </a:custGeom>
          <a:solidFill>
            <a:srgbClr val="FFCA05"/>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object 11">
            <a:extLst>
              <a:ext uri="{FF2B5EF4-FFF2-40B4-BE49-F238E27FC236}">
                <a16:creationId xmlns:a16="http://schemas.microsoft.com/office/drawing/2014/main" xmlns="" id="{6E33C4E7-AFFA-494E-9457-DD28652A3250}"/>
              </a:ext>
            </a:extLst>
          </p:cNvPr>
          <p:cNvSpPr/>
          <p:nvPr/>
        </p:nvSpPr>
        <p:spPr>
          <a:xfrm>
            <a:off x="0" y="1196"/>
            <a:ext cx="214282" cy="3410585"/>
          </a:xfrm>
          <a:custGeom>
            <a:avLst/>
            <a:gdLst/>
            <a:ahLst/>
            <a:cxnLst/>
            <a:rect l="l" t="t" r="r" b="b"/>
            <a:pathLst>
              <a:path w="844550" h="3410585">
                <a:moveTo>
                  <a:pt x="0" y="3410343"/>
                </a:moveTo>
                <a:lnTo>
                  <a:pt x="844550" y="3410343"/>
                </a:lnTo>
                <a:lnTo>
                  <a:pt x="844550" y="0"/>
                </a:lnTo>
                <a:lnTo>
                  <a:pt x="0" y="0"/>
                </a:lnTo>
                <a:lnTo>
                  <a:pt x="0" y="3410343"/>
                </a:lnTo>
                <a:close/>
              </a:path>
            </a:pathLst>
          </a:custGeom>
          <a:solidFill>
            <a:srgbClr val="2D3092"/>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362385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048B7862-0ECC-4522-9C81-F3F44D357B8B}"/>
              </a:ext>
            </a:extLst>
          </p:cNvPr>
          <p:cNvSpPr>
            <a:spLocks noGrp="1"/>
          </p:cNvSpPr>
          <p:nvPr>
            <p:ph type="title"/>
          </p:nvPr>
        </p:nvSpPr>
        <p:spPr/>
        <p:txBody>
          <a:bodyPr>
            <a:normAutofit fontScale="90000"/>
          </a:bodyPr>
          <a:lstStyle/>
          <a:p>
            <a:r>
              <a:rPr lang="uk-UA" sz="3100" b="1" dirty="0" smtClean="0"/>
              <a:t/>
            </a:r>
            <a:br>
              <a:rPr lang="uk-UA" sz="3100" b="1" dirty="0" smtClean="0"/>
            </a:br>
            <a:r>
              <a:rPr lang="uk-UA" sz="3100" b="1" dirty="0" smtClean="0"/>
              <a:t/>
            </a:r>
            <a:br>
              <a:rPr lang="uk-UA" sz="3100" b="1" dirty="0" smtClean="0"/>
            </a:br>
            <a:r>
              <a:rPr lang="uk-UA" sz="3100" b="1" dirty="0" smtClean="0"/>
              <a:t>Стратегічний пріоритет 5: </a:t>
            </a:r>
            <a:br>
              <a:rPr lang="uk-UA" sz="3100" b="1" dirty="0" smtClean="0"/>
            </a:br>
            <a:r>
              <a:rPr lang="uk-UA" sz="2700" b="1" dirty="0" smtClean="0"/>
              <a:t>Запровадити </a:t>
            </a:r>
            <a:r>
              <a:rPr lang="uk-UA" sz="2700" b="1" dirty="0"/>
              <a:t>систему професійного самоврядування працівників у сфері охорони здоров’я</a:t>
            </a:r>
            <a:r>
              <a:rPr lang="ru-RU" sz="2700" dirty="0"/>
              <a:t/>
            </a:r>
            <a:br>
              <a:rPr lang="ru-RU" sz="2700" dirty="0"/>
            </a:br>
            <a:r>
              <a:rPr lang="uk-UA" sz="3100" b="1" dirty="0" smtClean="0"/>
              <a:t/>
            </a:r>
            <a:br>
              <a:rPr lang="uk-UA" sz="3100" b="1" dirty="0" smtClean="0"/>
            </a:br>
            <a:endParaRPr lang="en-US" sz="2700" b="1" dirty="0"/>
          </a:p>
        </p:txBody>
      </p:sp>
      <p:sp>
        <p:nvSpPr>
          <p:cNvPr id="3" name="Місце для вмісту 2">
            <a:extLst>
              <a:ext uri="{FF2B5EF4-FFF2-40B4-BE49-F238E27FC236}">
                <a16:creationId xmlns:a16="http://schemas.microsoft.com/office/drawing/2014/main" xmlns="" id="{57768C05-5D0C-4D73-8F31-16D032107892}"/>
              </a:ext>
            </a:extLst>
          </p:cNvPr>
          <p:cNvSpPr>
            <a:spLocks noGrp="1"/>
          </p:cNvSpPr>
          <p:nvPr>
            <p:ph idx="1"/>
          </p:nvPr>
        </p:nvSpPr>
        <p:spPr/>
        <p:txBody>
          <a:bodyPr>
            <a:normAutofit/>
          </a:bodyPr>
          <a:lstStyle/>
          <a:p>
            <a:pPr lvl="0"/>
            <a:endParaRPr lang="uk-UA" sz="2400" dirty="0" smtClean="0"/>
          </a:p>
          <a:p>
            <a:pPr lvl="0"/>
            <a:r>
              <a:rPr lang="uk-UA" sz="2400" dirty="0" smtClean="0"/>
              <a:t>Прийняти </a:t>
            </a:r>
            <a:r>
              <a:rPr lang="uk-UA" sz="2400" dirty="0"/>
              <a:t>закон та відповідну нормативно-правову базу, яка регулює професійні асоціації у секторі охорони здоров'я.</a:t>
            </a:r>
            <a:endParaRPr lang="ru-RU" sz="2400" dirty="0"/>
          </a:p>
          <a:p>
            <a:pPr lvl="0"/>
            <a:r>
              <a:rPr lang="uk-UA" sz="2400" dirty="0"/>
              <a:t>Підтримка виконання функцій, визначених для професійних асоціацій охорони здоров'я</a:t>
            </a:r>
            <a:endParaRPr lang="ru-RU" sz="2400" dirty="0"/>
          </a:p>
        </p:txBody>
      </p:sp>
      <p:sp>
        <p:nvSpPr>
          <p:cNvPr id="4" name="Місце для номера слайда 3">
            <a:extLst>
              <a:ext uri="{FF2B5EF4-FFF2-40B4-BE49-F238E27FC236}">
                <a16:creationId xmlns:a16="http://schemas.microsoft.com/office/drawing/2014/main" xmlns="" id="{6F8BB558-8A7E-42D7-A34C-E07F67E34C9C}"/>
              </a:ext>
            </a:extLst>
          </p:cNvPr>
          <p:cNvSpPr>
            <a:spLocks noGrp="1"/>
          </p:cNvSpPr>
          <p:nvPr>
            <p:ph type="sldNum" sz="quarter" idx="12"/>
          </p:nvPr>
        </p:nvSpPr>
        <p:spPr/>
        <p:txBody>
          <a:bodyPr/>
          <a:lstStyle/>
          <a:p>
            <a:fld id="{20EC170B-B51C-2542-8E90-117AFF949750}" type="slidenum">
              <a:rPr lang="ru-RU" smtClean="0"/>
              <a:t>12</a:t>
            </a:fld>
            <a:endParaRPr lang="ru-RU"/>
          </a:p>
        </p:txBody>
      </p:sp>
      <p:sp>
        <p:nvSpPr>
          <p:cNvPr id="5" name="object 10">
            <a:extLst>
              <a:ext uri="{FF2B5EF4-FFF2-40B4-BE49-F238E27FC236}">
                <a16:creationId xmlns:a16="http://schemas.microsoft.com/office/drawing/2014/main" xmlns="" id="{ACD9995B-C5C1-49B6-8436-2D7878D56675}"/>
              </a:ext>
            </a:extLst>
          </p:cNvPr>
          <p:cNvSpPr/>
          <p:nvPr/>
        </p:nvSpPr>
        <p:spPr>
          <a:xfrm>
            <a:off x="0" y="3411781"/>
            <a:ext cx="214282" cy="3444945"/>
          </a:xfrm>
          <a:custGeom>
            <a:avLst/>
            <a:gdLst/>
            <a:ahLst/>
            <a:cxnLst/>
            <a:rect l="l" t="t" r="r" b="b"/>
            <a:pathLst>
              <a:path w="844550" h="3436620">
                <a:moveTo>
                  <a:pt x="0" y="3436061"/>
                </a:moveTo>
                <a:lnTo>
                  <a:pt x="844550" y="3436061"/>
                </a:lnTo>
                <a:lnTo>
                  <a:pt x="844550" y="0"/>
                </a:lnTo>
                <a:lnTo>
                  <a:pt x="0" y="0"/>
                </a:lnTo>
                <a:lnTo>
                  <a:pt x="0" y="3436061"/>
                </a:lnTo>
                <a:close/>
              </a:path>
            </a:pathLst>
          </a:custGeom>
          <a:solidFill>
            <a:srgbClr val="FFCA05"/>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object 11">
            <a:extLst>
              <a:ext uri="{FF2B5EF4-FFF2-40B4-BE49-F238E27FC236}">
                <a16:creationId xmlns:a16="http://schemas.microsoft.com/office/drawing/2014/main" xmlns="" id="{6E33C4E7-AFFA-494E-9457-DD28652A3250}"/>
              </a:ext>
            </a:extLst>
          </p:cNvPr>
          <p:cNvSpPr/>
          <p:nvPr/>
        </p:nvSpPr>
        <p:spPr>
          <a:xfrm>
            <a:off x="0" y="1196"/>
            <a:ext cx="214282" cy="3410585"/>
          </a:xfrm>
          <a:custGeom>
            <a:avLst/>
            <a:gdLst/>
            <a:ahLst/>
            <a:cxnLst/>
            <a:rect l="l" t="t" r="r" b="b"/>
            <a:pathLst>
              <a:path w="844550" h="3410585">
                <a:moveTo>
                  <a:pt x="0" y="3410343"/>
                </a:moveTo>
                <a:lnTo>
                  <a:pt x="844550" y="3410343"/>
                </a:lnTo>
                <a:lnTo>
                  <a:pt x="844550" y="0"/>
                </a:lnTo>
                <a:lnTo>
                  <a:pt x="0" y="0"/>
                </a:lnTo>
                <a:lnTo>
                  <a:pt x="0" y="3410343"/>
                </a:lnTo>
                <a:close/>
              </a:path>
            </a:pathLst>
          </a:custGeom>
          <a:solidFill>
            <a:srgbClr val="2D3092"/>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165864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048B7862-0ECC-4522-9C81-F3F44D357B8B}"/>
              </a:ext>
            </a:extLst>
          </p:cNvPr>
          <p:cNvSpPr>
            <a:spLocks noGrp="1"/>
          </p:cNvSpPr>
          <p:nvPr>
            <p:ph type="title"/>
          </p:nvPr>
        </p:nvSpPr>
        <p:spPr/>
        <p:txBody>
          <a:bodyPr>
            <a:normAutofit fontScale="90000"/>
          </a:bodyPr>
          <a:lstStyle/>
          <a:p>
            <a:r>
              <a:rPr lang="uk-UA" b="1" dirty="0" smtClean="0"/>
              <a:t/>
            </a:r>
            <a:br>
              <a:rPr lang="uk-UA" b="1" dirty="0" smtClean="0"/>
            </a:br>
            <a:r>
              <a:rPr lang="uk-UA" b="1" dirty="0" smtClean="0"/>
              <a:t>Напрям </a:t>
            </a:r>
            <a:r>
              <a:rPr lang="uk-UA" b="1" dirty="0"/>
              <a:t>5: Кадрові ресурси системи охорони </a:t>
            </a:r>
            <a:r>
              <a:rPr lang="uk-UA" b="1" dirty="0" smtClean="0"/>
              <a:t> </a:t>
            </a:r>
            <a:br>
              <a:rPr lang="uk-UA" b="1" dirty="0" smtClean="0"/>
            </a:br>
            <a:r>
              <a:rPr lang="uk-UA" b="1" dirty="0" smtClean="0"/>
              <a:t>                    здоров'я </a:t>
            </a:r>
            <a:r>
              <a:rPr lang="uk-UA" b="1" dirty="0"/>
              <a:t>(КРОЗ)</a:t>
            </a:r>
            <a:r>
              <a:rPr lang="ru-RU" dirty="0"/>
              <a:t/>
            </a:r>
            <a:br>
              <a:rPr lang="ru-RU" dirty="0"/>
            </a:br>
            <a:endParaRPr lang="en-US" b="1" dirty="0"/>
          </a:p>
        </p:txBody>
      </p:sp>
      <p:sp>
        <p:nvSpPr>
          <p:cNvPr id="3" name="Місце для вмісту 2">
            <a:extLst>
              <a:ext uri="{FF2B5EF4-FFF2-40B4-BE49-F238E27FC236}">
                <a16:creationId xmlns:a16="http://schemas.microsoft.com/office/drawing/2014/main" xmlns="" id="{57768C05-5D0C-4D73-8F31-16D032107892}"/>
              </a:ext>
            </a:extLst>
          </p:cNvPr>
          <p:cNvSpPr>
            <a:spLocks noGrp="1"/>
          </p:cNvSpPr>
          <p:nvPr>
            <p:ph idx="1"/>
          </p:nvPr>
        </p:nvSpPr>
        <p:spPr/>
        <p:txBody>
          <a:bodyPr>
            <a:normAutofit/>
          </a:bodyPr>
          <a:lstStyle/>
          <a:p>
            <a:r>
              <a:rPr lang="uk-UA" sz="2400" b="1" dirty="0" smtClean="0"/>
              <a:t>Стратегічний </a:t>
            </a:r>
            <a:r>
              <a:rPr lang="uk-UA" sz="2400" b="1" dirty="0"/>
              <a:t>пріоритет 1:</a:t>
            </a:r>
            <a:r>
              <a:rPr lang="uk-UA" sz="2400" dirty="0"/>
              <a:t> Освіта та наукова діяльність у сфері охорони здоров’я інтегровані до сучасного міжнародного контексту.</a:t>
            </a:r>
            <a:endParaRPr lang="ru-RU" sz="2400" dirty="0"/>
          </a:p>
          <a:p>
            <a:r>
              <a:rPr lang="uk-UA" sz="2400" b="1" dirty="0"/>
              <a:t>Стратегічний пріоритет 2:</a:t>
            </a:r>
            <a:r>
              <a:rPr lang="uk-UA" sz="2400" dirty="0"/>
              <a:t> Планування та забезпечення кадрів системи охорони здоров’я здійснюється в обсягах та структурі відповідно до потреб</a:t>
            </a:r>
            <a:endParaRPr lang="ru-RU" sz="2400" dirty="0"/>
          </a:p>
          <a:p>
            <a:r>
              <a:rPr lang="uk-UA" sz="2400" b="1" dirty="0"/>
              <a:t>Стратегічний пріоритет 3:</a:t>
            </a:r>
            <a:r>
              <a:rPr lang="uk-UA" sz="2400" dirty="0"/>
              <a:t> Створені умови для забезпечення  професійного благополуччя працівників сфери охорони здоров’я </a:t>
            </a:r>
            <a:endParaRPr lang="ru-RU" sz="2400" dirty="0"/>
          </a:p>
          <a:p>
            <a:r>
              <a:rPr lang="uk-UA" sz="2400" dirty="0"/>
              <a:t> </a:t>
            </a:r>
            <a:endParaRPr lang="ru-RU" sz="2400" dirty="0"/>
          </a:p>
          <a:p>
            <a:pPr marL="0" indent="0" algn="just">
              <a:lnSpc>
                <a:spcPct val="107000"/>
              </a:lnSpc>
              <a:spcBef>
                <a:spcPts val="600"/>
              </a:spcBef>
              <a:spcAft>
                <a:spcPts val="800"/>
              </a:spcAft>
              <a:buNone/>
            </a:pPr>
            <a:endParaRPr lang="en-US" sz="2400" dirty="0">
              <a:effectLst/>
              <a:latin typeface="Calibri" panose="020F0502020204030204" pitchFamily="34" charset="0"/>
              <a:ea typeface="Calibri" panose="020F0502020204030204" pitchFamily="34" charset="0"/>
            </a:endParaRPr>
          </a:p>
        </p:txBody>
      </p:sp>
      <p:sp>
        <p:nvSpPr>
          <p:cNvPr id="4" name="Місце для номера слайда 3">
            <a:extLst>
              <a:ext uri="{FF2B5EF4-FFF2-40B4-BE49-F238E27FC236}">
                <a16:creationId xmlns:a16="http://schemas.microsoft.com/office/drawing/2014/main" xmlns="" id="{6F8BB558-8A7E-42D7-A34C-E07F67E34C9C}"/>
              </a:ext>
            </a:extLst>
          </p:cNvPr>
          <p:cNvSpPr>
            <a:spLocks noGrp="1"/>
          </p:cNvSpPr>
          <p:nvPr>
            <p:ph type="sldNum" sz="quarter" idx="12"/>
          </p:nvPr>
        </p:nvSpPr>
        <p:spPr/>
        <p:txBody>
          <a:bodyPr/>
          <a:lstStyle/>
          <a:p>
            <a:fld id="{20EC170B-B51C-2542-8E90-117AFF949750}" type="slidenum">
              <a:rPr lang="ru-RU" smtClean="0"/>
              <a:t>13</a:t>
            </a:fld>
            <a:endParaRPr lang="ru-RU"/>
          </a:p>
        </p:txBody>
      </p:sp>
      <p:sp>
        <p:nvSpPr>
          <p:cNvPr id="5" name="object 10">
            <a:extLst>
              <a:ext uri="{FF2B5EF4-FFF2-40B4-BE49-F238E27FC236}">
                <a16:creationId xmlns:a16="http://schemas.microsoft.com/office/drawing/2014/main" xmlns="" id="{ACD9995B-C5C1-49B6-8436-2D7878D56675}"/>
              </a:ext>
            </a:extLst>
          </p:cNvPr>
          <p:cNvSpPr/>
          <p:nvPr/>
        </p:nvSpPr>
        <p:spPr>
          <a:xfrm>
            <a:off x="0" y="3411781"/>
            <a:ext cx="214282" cy="3444945"/>
          </a:xfrm>
          <a:custGeom>
            <a:avLst/>
            <a:gdLst/>
            <a:ahLst/>
            <a:cxnLst/>
            <a:rect l="l" t="t" r="r" b="b"/>
            <a:pathLst>
              <a:path w="844550" h="3436620">
                <a:moveTo>
                  <a:pt x="0" y="3436061"/>
                </a:moveTo>
                <a:lnTo>
                  <a:pt x="844550" y="3436061"/>
                </a:lnTo>
                <a:lnTo>
                  <a:pt x="844550" y="0"/>
                </a:lnTo>
                <a:lnTo>
                  <a:pt x="0" y="0"/>
                </a:lnTo>
                <a:lnTo>
                  <a:pt x="0" y="3436061"/>
                </a:lnTo>
                <a:close/>
              </a:path>
            </a:pathLst>
          </a:custGeom>
          <a:solidFill>
            <a:srgbClr val="FFCA05"/>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object 11">
            <a:extLst>
              <a:ext uri="{FF2B5EF4-FFF2-40B4-BE49-F238E27FC236}">
                <a16:creationId xmlns:a16="http://schemas.microsoft.com/office/drawing/2014/main" xmlns="" id="{6E33C4E7-AFFA-494E-9457-DD28652A3250}"/>
              </a:ext>
            </a:extLst>
          </p:cNvPr>
          <p:cNvSpPr/>
          <p:nvPr/>
        </p:nvSpPr>
        <p:spPr>
          <a:xfrm>
            <a:off x="0" y="1196"/>
            <a:ext cx="214282" cy="3410585"/>
          </a:xfrm>
          <a:custGeom>
            <a:avLst/>
            <a:gdLst/>
            <a:ahLst/>
            <a:cxnLst/>
            <a:rect l="l" t="t" r="r" b="b"/>
            <a:pathLst>
              <a:path w="844550" h="3410585">
                <a:moveTo>
                  <a:pt x="0" y="3410343"/>
                </a:moveTo>
                <a:lnTo>
                  <a:pt x="844550" y="3410343"/>
                </a:lnTo>
                <a:lnTo>
                  <a:pt x="844550" y="0"/>
                </a:lnTo>
                <a:lnTo>
                  <a:pt x="0" y="0"/>
                </a:lnTo>
                <a:lnTo>
                  <a:pt x="0" y="3410343"/>
                </a:lnTo>
                <a:close/>
              </a:path>
            </a:pathLst>
          </a:custGeom>
          <a:solidFill>
            <a:srgbClr val="2D3092"/>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275913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048B7862-0ECC-4522-9C81-F3F44D357B8B}"/>
              </a:ext>
            </a:extLst>
          </p:cNvPr>
          <p:cNvSpPr>
            <a:spLocks noGrp="1"/>
          </p:cNvSpPr>
          <p:nvPr>
            <p:ph type="title"/>
          </p:nvPr>
        </p:nvSpPr>
        <p:spPr/>
        <p:txBody>
          <a:bodyPr>
            <a:noAutofit/>
          </a:bodyPr>
          <a:lstStyle/>
          <a:p>
            <a:r>
              <a:rPr lang="uk-UA" sz="2800" dirty="0" smtClean="0">
                <a:effectLst/>
                <a:latin typeface="+mn-lt"/>
                <a:ea typeface="Calibri" panose="020F0502020204030204" pitchFamily="34" charset="0"/>
                <a:cs typeface="Times New Roman" pitchFamily="18" charset="0"/>
              </a:rPr>
              <a:t>Стратегічний пріоритет 1</a:t>
            </a:r>
            <a:r>
              <a:rPr lang="uk-UA" sz="2800" dirty="0" smtClean="0">
                <a:effectLst/>
                <a:latin typeface="Times New Roman" pitchFamily="18" charset="0"/>
                <a:ea typeface="Calibri" panose="020F0502020204030204" pitchFamily="34" charset="0"/>
                <a:cs typeface="Times New Roman" pitchFamily="18" charset="0"/>
              </a:rPr>
              <a:t>:</a:t>
            </a:r>
            <a:r>
              <a:rPr lang="uk-UA" sz="2800" dirty="0" smtClean="0">
                <a:effectLst/>
                <a:latin typeface="Calibri" panose="020F0502020204030204" pitchFamily="34" charset="0"/>
                <a:ea typeface="Calibri" panose="020F0502020204030204" pitchFamily="34" charset="0"/>
              </a:rPr>
              <a:t> </a:t>
            </a:r>
            <a:br>
              <a:rPr lang="uk-UA" sz="2800" dirty="0" smtClean="0">
                <a:effectLst/>
                <a:latin typeface="Calibri" panose="020F0502020204030204" pitchFamily="34" charset="0"/>
                <a:ea typeface="Calibri" panose="020F0502020204030204" pitchFamily="34" charset="0"/>
              </a:rPr>
            </a:br>
            <a:r>
              <a:rPr lang="uk-UA" sz="2800" dirty="0" smtClean="0">
                <a:effectLst/>
                <a:latin typeface="Calibri" panose="020F0502020204030204" pitchFamily="34" charset="0"/>
                <a:ea typeface="Calibri" panose="020F0502020204030204" pitchFamily="34" charset="0"/>
              </a:rPr>
              <a:t>Освіта та наукова діяльність у сфері охорони здоров'я інтегровані до сучасного міжнародного контексту</a:t>
            </a:r>
            <a:endParaRPr lang="en-US" sz="2800" b="1" dirty="0"/>
          </a:p>
        </p:txBody>
      </p:sp>
      <p:sp>
        <p:nvSpPr>
          <p:cNvPr id="3" name="Місце для вмісту 2">
            <a:extLst>
              <a:ext uri="{FF2B5EF4-FFF2-40B4-BE49-F238E27FC236}">
                <a16:creationId xmlns:a16="http://schemas.microsoft.com/office/drawing/2014/main" xmlns="" id="{57768C05-5D0C-4D73-8F31-16D032107892}"/>
              </a:ext>
            </a:extLst>
          </p:cNvPr>
          <p:cNvSpPr>
            <a:spLocks noGrp="1"/>
          </p:cNvSpPr>
          <p:nvPr>
            <p:ph idx="1"/>
          </p:nvPr>
        </p:nvSpPr>
        <p:spPr/>
        <p:txBody>
          <a:bodyPr>
            <a:normAutofit/>
          </a:bodyPr>
          <a:lstStyle/>
          <a:p>
            <a:pPr lvl="0"/>
            <a:r>
              <a:rPr lang="uk-UA" sz="1800" dirty="0"/>
              <a:t>Привести у відповідність навчальні програми закладів вищої освіти у галузі знань «22 Охорона здоров’я» до європейських вимог</a:t>
            </a:r>
            <a:endParaRPr lang="ru-RU" sz="1800" dirty="0"/>
          </a:p>
          <a:p>
            <a:pPr lvl="0"/>
            <a:r>
              <a:rPr lang="uk-UA" sz="1800" dirty="0"/>
              <a:t>Ввести спеціальні вимоги до ліцензування закладів вищої освіти, які готують здобувачів у галузі знань «22 Охорона здоров’я»</a:t>
            </a:r>
            <a:endParaRPr lang="ru-RU" sz="1800" dirty="0"/>
          </a:p>
          <a:p>
            <a:pPr lvl="0"/>
            <a:r>
              <a:rPr lang="uk-UA" sz="1800" dirty="0"/>
              <a:t>Забезпечити умови для здобуття практичних навичок медичних працівників на базі сучасних університетських клінік та </a:t>
            </a:r>
            <a:r>
              <a:rPr lang="uk-UA" sz="1800" dirty="0" err="1"/>
              <a:t>симуляційних</a:t>
            </a:r>
            <a:r>
              <a:rPr lang="uk-UA" sz="1800" dirty="0"/>
              <a:t> центрів</a:t>
            </a:r>
            <a:endParaRPr lang="ru-RU" sz="1800" dirty="0"/>
          </a:p>
          <a:p>
            <a:pPr lvl="0"/>
            <a:r>
              <a:rPr lang="uk-UA" sz="1800" dirty="0"/>
              <a:t>Удосконалити систему незалежного оцінювання якості підготовки здобувачів у галузі знань «22 Охорона здоров’я»</a:t>
            </a:r>
            <a:endParaRPr lang="ru-RU" sz="1800" dirty="0"/>
          </a:p>
          <a:p>
            <a:pPr lvl="0"/>
            <a:r>
              <a:rPr lang="uk-UA" sz="1800" dirty="0"/>
              <a:t>Впровадити сучасну модель резидентури з урахуванням міжнародного досвіду </a:t>
            </a:r>
            <a:endParaRPr lang="ru-RU" sz="1800" dirty="0"/>
          </a:p>
          <a:p>
            <a:pPr lvl="0"/>
            <a:r>
              <a:rPr lang="uk-UA" sz="1800" dirty="0"/>
              <a:t>Стимулювати розвиток нових форм БПР, у тому числі для професіоналів з вищою немедичною освітою</a:t>
            </a:r>
            <a:endParaRPr lang="ru-RU" sz="1800" dirty="0"/>
          </a:p>
          <a:p>
            <a:pPr lvl="0"/>
            <a:r>
              <a:rPr lang="uk-UA" sz="1800" dirty="0"/>
              <a:t>Здійснювати планування актуальних наукових тем (напрямів) відповідно до потреб держави у галузі охорони здоров’я, забезпечити достатній рівень їх фінансування та імплементацію досягнень на базі сучасних університетських клінік.</a:t>
            </a:r>
            <a:endParaRPr lang="ru-RU" sz="1800" dirty="0"/>
          </a:p>
        </p:txBody>
      </p:sp>
      <p:sp>
        <p:nvSpPr>
          <p:cNvPr id="4" name="Місце для номера слайда 3">
            <a:extLst>
              <a:ext uri="{FF2B5EF4-FFF2-40B4-BE49-F238E27FC236}">
                <a16:creationId xmlns:a16="http://schemas.microsoft.com/office/drawing/2014/main" xmlns="" id="{6F8BB558-8A7E-42D7-A34C-E07F67E34C9C}"/>
              </a:ext>
            </a:extLst>
          </p:cNvPr>
          <p:cNvSpPr>
            <a:spLocks noGrp="1"/>
          </p:cNvSpPr>
          <p:nvPr>
            <p:ph type="sldNum" sz="quarter" idx="12"/>
          </p:nvPr>
        </p:nvSpPr>
        <p:spPr/>
        <p:txBody>
          <a:bodyPr/>
          <a:lstStyle/>
          <a:p>
            <a:fld id="{20EC170B-B51C-2542-8E90-117AFF949750}" type="slidenum">
              <a:rPr lang="ru-RU" smtClean="0"/>
              <a:t>14</a:t>
            </a:fld>
            <a:endParaRPr lang="ru-RU"/>
          </a:p>
        </p:txBody>
      </p:sp>
      <p:sp>
        <p:nvSpPr>
          <p:cNvPr id="5" name="object 10">
            <a:extLst>
              <a:ext uri="{FF2B5EF4-FFF2-40B4-BE49-F238E27FC236}">
                <a16:creationId xmlns:a16="http://schemas.microsoft.com/office/drawing/2014/main" xmlns="" id="{ACD9995B-C5C1-49B6-8436-2D7878D56675}"/>
              </a:ext>
            </a:extLst>
          </p:cNvPr>
          <p:cNvSpPr/>
          <p:nvPr/>
        </p:nvSpPr>
        <p:spPr>
          <a:xfrm>
            <a:off x="0" y="3411781"/>
            <a:ext cx="214282" cy="3444945"/>
          </a:xfrm>
          <a:custGeom>
            <a:avLst/>
            <a:gdLst/>
            <a:ahLst/>
            <a:cxnLst/>
            <a:rect l="l" t="t" r="r" b="b"/>
            <a:pathLst>
              <a:path w="844550" h="3436620">
                <a:moveTo>
                  <a:pt x="0" y="3436061"/>
                </a:moveTo>
                <a:lnTo>
                  <a:pt x="844550" y="3436061"/>
                </a:lnTo>
                <a:lnTo>
                  <a:pt x="844550" y="0"/>
                </a:lnTo>
                <a:lnTo>
                  <a:pt x="0" y="0"/>
                </a:lnTo>
                <a:lnTo>
                  <a:pt x="0" y="3436061"/>
                </a:lnTo>
                <a:close/>
              </a:path>
            </a:pathLst>
          </a:custGeom>
          <a:solidFill>
            <a:srgbClr val="FFCA05"/>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object 11">
            <a:extLst>
              <a:ext uri="{FF2B5EF4-FFF2-40B4-BE49-F238E27FC236}">
                <a16:creationId xmlns:a16="http://schemas.microsoft.com/office/drawing/2014/main" xmlns="" id="{6E33C4E7-AFFA-494E-9457-DD28652A3250}"/>
              </a:ext>
            </a:extLst>
          </p:cNvPr>
          <p:cNvSpPr/>
          <p:nvPr/>
        </p:nvSpPr>
        <p:spPr>
          <a:xfrm>
            <a:off x="0" y="1196"/>
            <a:ext cx="214282" cy="3410585"/>
          </a:xfrm>
          <a:custGeom>
            <a:avLst/>
            <a:gdLst/>
            <a:ahLst/>
            <a:cxnLst/>
            <a:rect l="l" t="t" r="r" b="b"/>
            <a:pathLst>
              <a:path w="844550" h="3410585">
                <a:moveTo>
                  <a:pt x="0" y="3410343"/>
                </a:moveTo>
                <a:lnTo>
                  <a:pt x="844550" y="3410343"/>
                </a:lnTo>
                <a:lnTo>
                  <a:pt x="844550" y="0"/>
                </a:lnTo>
                <a:lnTo>
                  <a:pt x="0" y="0"/>
                </a:lnTo>
                <a:lnTo>
                  <a:pt x="0" y="3410343"/>
                </a:lnTo>
                <a:close/>
              </a:path>
            </a:pathLst>
          </a:custGeom>
          <a:solidFill>
            <a:srgbClr val="2D3092"/>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9366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048B7862-0ECC-4522-9C81-F3F44D357B8B}"/>
              </a:ext>
            </a:extLst>
          </p:cNvPr>
          <p:cNvSpPr>
            <a:spLocks noGrp="1"/>
          </p:cNvSpPr>
          <p:nvPr>
            <p:ph type="title"/>
          </p:nvPr>
        </p:nvSpPr>
        <p:spPr>
          <a:xfrm>
            <a:off x="838200" y="350611"/>
            <a:ext cx="10515600" cy="1325563"/>
          </a:xfrm>
        </p:spPr>
        <p:txBody>
          <a:bodyPr>
            <a:noAutofit/>
          </a:bodyPr>
          <a:lstStyle/>
          <a:p>
            <a:r>
              <a:rPr lang="uk-UA" sz="2800" dirty="0" smtClean="0">
                <a:effectLst/>
                <a:latin typeface="Times New Roman" pitchFamily="18" charset="0"/>
                <a:ea typeface="Calibri" panose="020F0502020204030204" pitchFamily="34" charset="0"/>
                <a:cs typeface="Times New Roman" pitchFamily="18" charset="0"/>
              </a:rPr>
              <a:t/>
            </a:r>
            <a:br>
              <a:rPr lang="uk-UA" sz="2800" dirty="0" smtClean="0">
                <a:effectLst/>
                <a:latin typeface="Times New Roman" pitchFamily="18" charset="0"/>
                <a:ea typeface="Calibri" panose="020F0502020204030204" pitchFamily="34" charset="0"/>
                <a:cs typeface="Times New Roman" pitchFamily="18" charset="0"/>
              </a:rPr>
            </a:br>
            <a:r>
              <a:rPr lang="uk-UA" sz="2800" dirty="0" smtClean="0">
                <a:effectLst/>
                <a:latin typeface="Times New Roman" pitchFamily="18" charset="0"/>
                <a:ea typeface="Calibri" panose="020F0502020204030204" pitchFamily="34" charset="0"/>
                <a:cs typeface="Times New Roman" pitchFamily="18" charset="0"/>
              </a:rPr>
              <a:t/>
            </a:r>
            <a:br>
              <a:rPr lang="uk-UA" sz="2800" dirty="0" smtClean="0">
                <a:effectLst/>
                <a:latin typeface="Times New Roman" pitchFamily="18" charset="0"/>
                <a:ea typeface="Calibri" panose="020F0502020204030204" pitchFamily="34" charset="0"/>
                <a:cs typeface="Times New Roman" pitchFamily="18" charset="0"/>
              </a:rPr>
            </a:br>
            <a:r>
              <a:rPr lang="uk-UA" sz="2800" dirty="0" smtClean="0">
                <a:effectLst/>
                <a:latin typeface="+mn-lt"/>
                <a:ea typeface="Calibri" panose="020F0502020204030204" pitchFamily="34" charset="0"/>
                <a:cs typeface="Times New Roman" pitchFamily="18" charset="0"/>
              </a:rPr>
              <a:t>Стратегічний пріоритет 2:</a:t>
            </a:r>
            <a:br>
              <a:rPr lang="uk-UA" sz="2800" dirty="0" smtClean="0">
                <a:effectLst/>
                <a:latin typeface="+mn-lt"/>
                <a:ea typeface="Calibri" panose="020F0502020204030204" pitchFamily="34" charset="0"/>
                <a:cs typeface="Times New Roman" pitchFamily="18" charset="0"/>
              </a:rPr>
            </a:br>
            <a:r>
              <a:rPr lang="uk-UA" sz="2400" b="1" dirty="0">
                <a:latin typeface="+mn-lt"/>
              </a:rPr>
              <a:t>Планування та забезпечення кадрів системи охорони здоров’я здійснюється в обсягах та структурі відповідно до потреб</a:t>
            </a:r>
            <a:r>
              <a:rPr lang="ru-RU" sz="2400" dirty="0"/>
              <a:t/>
            </a:r>
            <a:br>
              <a:rPr lang="ru-RU" sz="2400" dirty="0"/>
            </a:br>
            <a:r>
              <a:rPr lang="en-US" sz="2400" dirty="0" smtClean="0">
                <a:effectLst/>
                <a:latin typeface="Calibri" panose="020F0502020204030204" pitchFamily="34" charset="0"/>
                <a:ea typeface="Calibri" panose="020F0502020204030204" pitchFamily="34" charset="0"/>
              </a:rPr>
              <a:t/>
            </a:r>
            <a:br>
              <a:rPr lang="en-US" sz="2400" dirty="0" smtClean="0">
                <a:effectLst/>
                <a:latin typeface="Calibri" panose="020F0502020204030204" pitchFamily="34" charset="0"/>
                <a:ea typeface="Calibri" panose="020F0502020204030204" pitchFamily="34" charset="0"/>
              </a:rPr>
            </a:br>
            <a:endParaRPr lang="en-US" sz="2400" b="1" dirty="0"/>
          </a:p>
        </p:txBody>
      </p:sp>
      <p:sp>
        <p:nvSpPr>
          <p:cNvPr id="3" name="Місце для вмісту 2">
            <a:extLst>
              <a:ext uri="{FF2B5EF4-FFF2-40B4-BE49-F238E27FC236}">
                <a16:creationId xmlns:a16="http://schemas.microsoft.com/office/drawing/2014/main" xmlns="" id="{57768C05-5D0C-4D73-8F31-16D032107892}"/>
              </a:ext>
            </a:extLst>
          </p:cNvPr>
          <p:cNvSpPr>
            <a:spLocks noGrp="1"/>
          </p:cNvSpPr>
          <p:nvPr>
            <p:ph idx="1"/>
          </p:nvPr>
        </p:nvSpPr>
        <p:spPr/>
        <p:txBody>
          <a:bodyPr>
            <a:normAutofit/>
          </a:bodyPr>
          <a:lstStyle/>
          <a:p>
            <a:pPr lvl="0"/>
            <a:endParaRPr lang="uk-UA" sz="2400" dirty="0" smtClean="0"/>
          </a:p>
          <a:p>
            <a:pPr lvl="0"/>
            <a:r>
              <a:rPr lang="uk-UA" sz="2400" dirty="0" smtClean="0"/>
              <a:t>Створити </a:t>
            </a:r>
            <a:r>
              <a:rPr lang="uk-UA" sz="2400" dirty="0"/>
              <a:t>реєстр медичних працівників</a:t>
            </a:r>
            <a:endParaRPr lang="ru-RU" sz="2400" dirty="0"/>
          </a:p>
          <a:p>
            <a:pPr lvl="0"/>
            <a:r>
              <a:rPr lang="uk-UA" sz="2400" dirty="0"/>
              <a:t>Запровадити  планування КРОЗ відповідно до  потреб для забезпечення якісного надання послуг</a:t>
            </a:r>
            <a:endParaRPr lang="ru-RU" sz="2400" dirty="0"/>
          </a:p>
          <a:p>
            <a:pPr lvl="0"/>
            <a:r>
              <a:rPr lang="uk-UA" sz="2400" dirty="0"/>
              <a:t>Розширити кваліфікаційні вимоги медичних сестер/медичних братів і долучити до надання медичних послуг немедичних працівників, у першу чергу на рівні громади</a:t>
            </a:r>
            <a:endParaRPr lang="ru-RU" sz="2400" dirty="0"/>
          </a:p>
          <a:p>
            <a:pPr marL="342900" lvl="0" indent="-342900" algn="just">
              <a:lnSpc>
                <a:spcPct val="107000"/>
              </a:lnSpc>
              <a:spcBef>
                <a:spcPts val="600"/>
              </a:spcBef>
              <a:spcAft>
                <a:spcPts val="800"/>
              </a:spcAft>
              <a:buFont typeface="Arial" panose="020B0604020202020204" pitchFamily="34" charset="0"/>
              <a:buChar char="●"/>
            </a:pPr>
            <a:endParaRPr lang="en-US" sz="1800" dirty="0">
              <a:effectLst/>
              <a:latin typeface="Noto Sans Symbols"/>
              <a:ea typeface="Noto Sans Symbols"/>
              <a:cs typeface="Noto Sans Symbols"/>
            </a:endParaRPr>
          </a:p>
        </p:txBody>
      </p:sp>
      <p:sp>
        <p:nvSpPr>
          <p:cNvPr id="4" name="Місце для номера слайда 3">
            <a:extLst>
              <a:ext uri="{FF2B5EF4-FFF2-40B4-BE49-F238E27FC236}">
                <a16:creationId xmlns:a16="http://schemas.microsoft.com/office/drawing/2014/main" xmlns="" id="{6F8BB558-8A7E-42D7-A34C-E07F67E34C9C}"/>
              </a:ext>
            </a:extLst>
          </p:cNvPr>
          <p:cNvSpPr>
            <a:spLocks noGrp="1"/>
          </p:cNvSpPr>
          <p:nvPr>
            <p:ph type="sldNum" sz="quarter" idx="12"/>
          </p:nvPr>
        </p:nvSpPr>
        <p:spPr/>
        <p:txBody>
          <a:bodyPr/>
          <a:lstStyle/>
          <a:p>
            <a:fld id="{20EC170B-B51C-2542-8E90-117AFF949750}" type="slidenum">
              <a:rPr lang="ru-RU" smtClean="0"/>
              <a:t>15</a:t>
            </a:fld>
            <a:endParaRPr lang="ru-RU"/>
          </a:p>
        </p:txBody>
      </p:sp>
      <p:sp>
        <p:nvSpPr>
          <p:cNvPr id="5" name="object 10">
            <a:extLst>
              <a:ext uri="{FF2B5EF4-FFF2-40B4-BE49-F238E27FC236}">
                <a16:creationId xmlns:a16="http://schemas.microsoft.com/office/drawing/2014/main" xmlns="" id="{ACD9995B-C5C1-49B6-8436-2D7878D56675}"/>
              </a:ext>
            </a:extLst>
          </p:cNvPr>
          <p:cNvSpPr/>
          <p:nvPr/>
        </p:nvSpPr>
        <p:spPr>
          <a:xfrm>
            <a:off x="0" y="3411781"/>
            <a:ext cx="214282" cy="3444945"/>
          </a:xfrm>
          <a:custGeom>
            <a:avLst/>
            <a:gdLst/>
            <a:ahLst/>
            <a:cxnLst/>
            <a:rect l="l" t="t" r="r" b="b"/>
            <a:pathLst>
              <a:path w="844550" h="3436620">
                <a:moveTo>
                  <a:pt x="0" y="3436061"/>
                </a:moveTo>
                <a:lnTo>
                  <a:pt x="844550" y="3436061"/>
                </a:lnTo>
                <a:lnTo>
                  <a:pt x="844550" y="0"/>
                </a:lnTo>
                <a:lnTo>
                  <a:pt x="0" y="0"/>
                </a:lnTo>
                <a:lnTo>
                  <a:pt x="0" y="3436061"/>
                </a:lnTo>
                <a:close/>
              </a:path>
            </a:pathLst>
          </a:custGeom>
          <a:solidFill>
            <a:srgbClr val="FFCA05"/>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object 11">
            <a:extLst>
              <a:ext uri="{FF2B5EF4-FFF2-40B4-BE49-F238E27FC236}">
                <a16:creationId xmlns:a16="http://schemas.microsoft.com/office/drawing/2014/main" xmlns="" id="{6E33C4E7-AFFA-494E-9457-DD28652A3250}"/>
              </a:ext>
            </a:extLst>
          </p:cNvPr>
          <p:cNvSpPr/>
          <p:nvPr/>
        </p:nvSpPr>
        <p:spPr>
          <a:xfrm>
            <a:off x="0" y="1196"/>
            <a:ext cx="214282" cy="3410585"/>
          </a:xfrm>
          <a:custGeom>
            <a:avLst/>
            <a:gdLst/>
            <a:ahLst/>
            <a:cxnLst/>
            <a:rect l="l" t="t" r="r" b="b"/>
            <a:pathLst>
              <a:path w="844550" h="3410585">
                <a:moveTo>
                  <a:pt x="0" y="3410343"/>
                </a:moveTo>
                <a:lnTo>
                  <a:pt x="844550" y="3410343"/>
                </a:lnTo>
                <a:lnTo>
                  <a:pt x="844550" y="0"/>
                </a:lnTo>
                <a:lnTo>
                  <a:pt x="0" y="0"/>
                </a:lnTo>
                <a:lnTo>
                  <a:pt x="0" y="3410343"/>
                </a:lnTo>
                <a:close/>
              </a:path>
            </a:pathLst>
          </a:custGeom>
          <a:solidFill>
            <a:srgbClr val="2D3092"/>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451081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048B7862-0ECC-4522-9C81-F3F44D357B8B}"/>
              </a:ext>
            </a:extLst>
          </p:cNvPr>
          <p:cNvSpPr>
            <a:spLocks noGrp="1"/>
          </p:cNvSpPr>
          <p:nvPr>
            <p:ph type="title"/>
          </p:nvPr>
        </p:nvSpPr>
        <p:spPr/>
        <p:txBody>
          <a:bodyPr>
            <a:noAutofit/>
          </a:bodyPr>
          <a:lstStyle/>
          <a:p>
            <a:r>
              <a:rPr lang="uk-UA" sz="2800" dirty="0" smtClean="0">
                <a:effectLst/>
                <a:latin typeface="Times New Roman" pitchFamily="18" charset="0"/>
                <a:ea typeface="Calibri" panose="020F0502020204030204" pitchFamily="34" charset="0"/>
                <a:cs typeface="Times New Roman" pitchFamily="18" charset="0"/>
              </a:rPr>
              <a:t/>
            </a:r>
            <a:br>
              <a:rPr lang="uk-UA" sz="2800" dirty="0" smtClean="0">
                <a:effectLst/>
                <a:latin typeface="Times New Roman" pitchFamily="18" charset="0"/>
                <a:ea typeface="Calibri" panose="020F0502020204030204" pitchFamily="34" charset="0"/>
                <a:cs typeface="Times New Roman" pitchFamily="18" charset="0"/>
              </a:rPr>
            </a:br>
            <a:r>
              <a:rPr lang="uk-UA" sz="2800" dirty="0" smtClean="0">
                <a:effectLst/>
                <a:latin typeface="Times New Roman" pitchFamily="18" charset="0"/>
                <a:ea typeface="Calibri" panose="020F0502020204030204" pitchFamily="34" charset="0"/>
                <a:cs typeface="Times New Roman" pitchFamily="18" charset="0"/>
              </a:rPr>
              <a:t/>
            </a:r>
            <a:br>
              <a:rPr lang="uk-UA" sz="2800" dirty="0" smtClean="0">
                <a:effectLst/>
                <a:latin typeface="Times New Roman" pitchFamily="18" charset="0"/>
                <a:ea typeface="Calibri" panose="020F0502020204030204" pitchFamily="34" charset="0"/>
                <a:cs typeface="Times New Roman" pitchFamily="18" charset="0"/>
              </a:rPr>
            </a:br>
            <a:r>
              <a:rPr lang="uk-UA" sz="2800" dirty="0" smtClean="0">
                <a:effectLst/>
                <a:latin typeface="Times New Roman" pitchFamily="18" charset="0"/>
                <a:ea typeface="Calibri" panose="020F0502020204030204" pitchFamily="34" charset="0"/>
                <a:cs typeface="Times New Roman" pitchFamily="18" charset="0"/>
              </a:rPr>
              <a:t>Стратегічний пріоритет 3:</a:t>
            </a:r>
            <a:br>
              <a:rPr lang="uk-UA" sz="2800" dirty="0" smtClean="0">
                <a:effectLst/>
                <a:latin typeface="Times New Roman" pitchFamily="18" charset="0"/>
                <a:ea typeface="Calibri" panose="020F0502020204030204" pitchFamily="34" charset="0"/>
                <a:cs typeface="Times New Roman" pitchFamily="18" charset="0"/>
              </a:rPr>
            </a:br>
            <a:r>
              <a:rPr lang="uk-UA" sz="2400" b="1" dirty="0"/>
              <a:t>Створені умови для забезпечення  професійного благополуччя працівників сфери охорони здоров’я </a:t>
            </a:r>
            <a:r>
              <a:rPr lang="ru-RU" sz="2800" dirty="0"/>
              <a:t/>
            </a:r>
            <a:br>
              <a:rPr lang="ru-RU" sz="2800" dirty="0"/>
            </a:br>
            <a:r>
              <a:rPr lang="en-US" sz="2800" dirty="0">
                <a:effectLst/>
                <a:latin typeface="Calibri" panose="020F0502020204030204" pitchFamily="34" charset="0"/>
                <a:ea typeface="Calibri" panose="020F0502020204030204" pitchFamily="34" charset="0"/>
              </a:rPr>
              <a:t/>
            </a:r>
            <a:br>
              <a:rPr lang="en-US" sz="2800" dirty="0">
                <a:effectLst/>
                <a:latin typeface="Calibri" panose="020F0502020204030204" pitchFamily="34" charset="0"/>
                <a:ea typeface="Calibri" panose="020F0502020204030204" pitchFamily="34" charset="0"/>
              </a:rPr>
            </a:br>
            <a:endParaRPr lang="en-US" sz="2800" b="1" dirty="0"/>
          </a:p>
        </p:txBody>
      </p:sp>
      <p:sp>
        <p:nvSpPr>
          <p:cNvPr id="3" name="Місце для вмісту 2">
            <a:extLst>
              <a:ext uri="{FF2B5EF4-FFF2-40B4-BE49-F238E27FC236}">
                <a16:creationId xmlns:a16="http://schemas.microsoft.com/office/drawing/2014/main" xmlns="" id="{57768C05-5D0C-4D73-8F31-16D032107892}"/>
              </a:ext>
            </a:extLst>
          </p:cNvPr>
          <p:cNvSpPr>
            <a:spLocks noGrp="1"/>
          </p:cNvSpPr>
          <p:nvPr>
            <p:ph idx="1"/>
          </p:nvPr>
        </p:nvSpPr>
        <p:spPr/>
        <p:txBody>
          <a:bodyPr>
            <a:normAutofit/>
          </a:bodyPr>
          <a:lstStyle/>
          <a:p>
            <a:pPr lvl="0"/>
            <a:r>
              <a:rPr lang="uk-UA" sz="2400" dirty="0"/>
              <a:t>Забезпечити гідну оплату праці та розробити гнучку систему мотивації та підтримки КРОЗ (у тому числі КРІ)</a:t>
            </a:r>
            <a:endParaRPr lang="ru-RU" sz="2400" dirty="0"/>
          </a:p>
          <a:p>
            <a:pPr lvl="0"/>
            <a:r>
              <a:rPr lang="uk-UA" sz="2400" dirty="0"/>
              <a:t>Запровадити комплексний підхід до формування професійного благополуччя КРОЗ на рівні ЗОЗ (безпека, соціально-побутові умови, профілактика вигорання, професійний розвиток у закладі тощо)</a:t>
            </a:r>
            <a:endParaRPr lang="ru-RU" sz="2400" dirty="0"/>
          </a:p>
          <a:p>
            <a:pPr lvl="0"/>
            <a:r>
              <a:rPr lang="uk-UA" sz="2400" dirty="0"/>
              <a:t>Створити систему індивідуального допуску до професії</a:t>
            </a:r>
            <a:endParaRPr lang="ru-RU" sz="2400" dirty="0"/>
          </a:p>
          <a:p>
            <a:pPr lvl="0"/>
            <a:r>
              <a:rPr lang="uk-UA" sz="2400" dirty="0"/>
              <a:t>Запровадити страхування професійної відповідальності </a:t>
            </a:r>
            <a:endParaRPr lang="ru-RU" sz="2400" dirty="0"/>
          </a:p>
          <a:p>
            <a:pPr lvl="0"/>
            <a:r>
              <a:rPr lang="uk-UA" sz="2400" dirty="0"/>
              <a:t>Запровадити механізми комплексного страхування медичних працівників під час виконання професійних обов’язків, у тому числі від професійної відповідальності професійного захворювання, </a:t>
            </a:r>
            <a:r>
              <a:rPr lang="uk-UA" sz="2400" dirty="0" err="1"/>
              <a:t>тощo</a:t>
            </a:r>
            <a:r>
              <a:rPr lang="uk-UA" sz="1800" dirty="0"/>
              <a:t>.</a:t>
            </a:r>
            <a:endParaRPr lang="ru-RU" sz="1800" dirty="0"/>
          </a:p>
          <a:p>
            <a:pPr marL="0" indent="0">
              <a:buNone/>
            </a:pPr>
            <a:endParaRPr lang="ru-RU" sz="1800" dirty="0"/>
          </a:p>
          <a:p>
            <a:pPr marL="342900" lvl="0" indent="-342900" algn="just">
              <a:lnSpc>
                <a:spcPct val="107000"/>
              </a:lnSpc>
              <a:spcBef>
                <a:spcPts val="600"/>
              </a:spcBef>
              <a:spcAft>
                <a:spcPts val="800"/>
              </a:spcAft>
              <a:buFont typeface="Arial" panose="020B0604020202020204" pitchFamily="34" charset="0"/>
              <a:buChar char="●"/>
            </a:pPr>
            <a:endParaRPr lang="en-US" sz="1800" dirty="0">
              <a:effectLst/>
              <a:latin typeface="Noto Sans Symbols"/>
              <a:ea typeface="Noto Sans Symbols"/>
              <a:cs typeface="Noto Sans Symbols"/>
            </a:endParaRPr>
          </a:p>
        </p:txBody>
      </p:sp>
      <p:sp>
        <p:nvSpPr>
          <p:cNvPr id="4" name="Місце для номера слайда 3">
            <a:extLst>
              <a:ext uri="{FF2B5EF4-FFF2-40B4-BE49-F238E27FC236}">
                <a16:creationId xmlns:a16="http://schemas.microsoft.com/office/drawing/2014/main" xmlns="" id="{6F8BB558-8A7E-42D7-A34C-E07F67E34C9C}"/>
              </a:ext>
            </a:extLst>
          </p:cNvPr>
          <p:cNvSpPr>
            <a:spLocks noGrp="1"/>
          </p:cNvSpPr>
          <p:nvPr>
            <p:ph type="sldNum" sz="quarter" idx="12"/>
          </p:nvPr>
        </p:nvSpPr>
        <p:spPr/>
        <p:txBody>
          <a:bodyPr/>
          <a:lstStyle/>
          <a:p>
            <a:fld id="{20EC170B-B51C-2542-8E90-117AFF949750}" type="slidenum">
              <a:rPr lang="ru-RU" smtClean="0"/>
              <a:t>16</a:t>
            </a:fld>
            <a:endParaRPr lang="ru-RU"/>
          </a:p>
        </p:txBody>
      </p:sp>
      <p:sp>
        <p:nvSpPr>
          <p:cNvPr id="5" name="object 10">
            <a:extLst>
              <a:ext uri="{FF2B5EF4-FFF2-40B4-BE49-F238E27FC236}">
                <a16:creationId xmlns:a16="http://schemas.microsoft.com/office/drawing/2014/main" xmlns="" id="{ACD9995B-C5C1-49B6-8436-2D7878D56675}"/>
              </a:ext>
            </a:extLst>
          </p:cNvPr>
          <p:cNvSpPr/>
          <p:nvPr/>
        </p:nvSpPr>
        <p:spPr>
          <a:xfrm>
            <a:off x="0" y="3411781"/>
            <a:ext cx="214282" cy="3444945"/>
          </a:xfrm>
          <a:custGeom>
            <a:avLst/>
            <a:gdLst/>
            <a:ahLst/>
            <a:cxnLst/>
            <a:rect l="l" t="t" r="r" b="b"/>
            <a:pathLst>
              <a:path w="844550" h="3436620">
                <a:moveTo>
                  <a:pt x="0" y="3436061"/>
                </a:moveTo>
                <a:lnTo>
                  <a:pt x="844550" y="3436061"/>
                </a:lnTo>
                <a:lnTo>
                  <a:pt x="844550" y="0"/>
                </a:lnTo>
                <a:lnTo>
                  <a:pt x="0" y="0"/>
                </a:lnTo>
                <a:lnTo>
                  <a:pt x="0" y="3436061"/>
                </a:lnTo>
                <a:close/>
              </a:path>
            </a:pathLst>
          </a:custGeom>
          <a:solidFill>
            <a:srgbClr val="FFCA05"/>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object 11">
            <a:extLst>
              <a:ext uri="{FF2B5EF4-FFF2-40B4-BE49-F238E27FC236}">
                <a16:creationId xmlns:a16="http://schemas.microsoft.com/office/drawing/2014/main" xmlns="" id="{6E33C4E7-AFFA-494E-9457-DD28652A3250}"/>
              </a:ext>
            </a:extLst>
          </p:cNvPr>
          <p:cNvSpPr/>
          <p:nvPr/>
        </p:nvSpPr>
        <p:spPr>
          <a:xfrm>
            <a:off x="0" y="1196"/>
            <a:ext cx="214282" cy="3410585"/>
          </a:xfrm>
          <a:custGeom>
            <a:avLst/>
            <a:gdLst/>
            <a:ahLst/>
            <a:cxnLst/>
            <a:rect l="l" t="t" r="r" b="b"/>
            <a:pathLst>
              <a:path w="844550" h="3410585">
                <a:moveTo>
                  <a:pt x="0" y="3410343"/>
                </a:moveTo>
                <a:lnTo>
                  <a:pt x="844550" y="3410343"/>
                </a:lnTo>
                <a:lnTo>
                  <a:pt x="844550" y="0"/>
                </a:lnTo>
                <a:lnTo>
                  <a:pt x="0" y="0"/>
                </a:lnTo>
                <a:lnTo>
                  <a:pt x="0" y="3410343"/>
                </a:lnTo>
                <a:close/>
              </a:path>
            </a:pathLst>
          </a:custGeom>
          <a:solidFill>
            <a:srgbClr val="2D3092"/>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781317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a:extLst>
              <a:ext uri="{FF2B5EF4-FFF2-40B4-BE49-F238E27FC236}">
                <a16:creationId xmlns:a16="http://schemas.microsoft.com/office/drawing/2014/main" xmlns="" id="{9C8083B6-10DD-4C03-9D29-B8E2F30ADBE1}"/>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0EC170B-B51C-2542-8E90-117AFF949750}" type="slidenum">
              <a:rPr kumimoji="0" lang="ru-RU"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7" name="Рисунок 6">
            <a:extLst>
              <a:ext uri="{FF2B5EF4-FFF2-40B4-BE49-F238E27FC236}">
                <a16:creationId xmlns:a16="http://schemas.microsoft.com/office/drawing/2014/main" xmlns="" id="{DC45A4D5-062C-4C6F-A637-DFAD574586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75541" y="183818"/>
            <a:ext cx="872523" cy="549202"/>
          </a:xfrm>
          <a:prstGeom prst="rect">
            <a:avLst/>
          </a:prstGeom>
        </p:spPr>
      </p:pic>
      <p:sp>
        <p:nvSpPr>
          <p:cNvPr id="3" name="Місце для вмісту 2">
            <a:extLst>
              <a:ext uri="{FF2B5EF4-FFF2-40B4-BE49-F238E27FC236}">
                <a16:creationId xmlns:a16="http://schemas.microsoft.com/office/drawing/2014/main" xmlns="" id="{1FD30336-C1B6-4CB4-8554-00C895BD9042}"/>
              </a:ext>
            </a:extLst>
          </p:cNvPr>
          <p:cNvSpPr>
            <a:spLocks noGrp="1"/>
          </p:cNvSpPr>
          <p:nvPr>
            <p:ph idx="1"/>
          </p:nvPr>
        </p:nvSpPr>
        <p:spPr>
          <a:xfrm>
            <a:off x="996202" y="2162629"/>
            <a:ext cx="10515600" cy="3901105"/>
          </a:xfrm>
        </p:spPr>
        <p:txBody>
          <a:bodyPr>
            <a:normAutofit/>
          </a:bodyPr>
          <a:lstStyle/>
          <a:p>
            <a:pPr marL="0" indent="0">
              <a:buNone/>
            </a:pPr>
            <a:r>
              <a:rPr lang="uk-UA" sz="4400" dirty="0" smtClean="0"/>
              <a:t>                 </a:t>
            </a:r>
          </a:p>
          <a:p>
            <a:pPr marL="0" indent="0">
              <a:buNone/>
            </a:pPr>
            <a:r>
              <a:rPr lang="uk-UA" sz="4400" dirty="0"/>
              <a:t> </a:t>
            </a:r>
            <a:r>
              <a:rPr lang="uk-UA" sz="4400" dirty="0" smtClean="0"/>
              <a:t>                     </a:t>
            </a:r>
            <a:r>
              <a:rPr lang="uk-UA" sz="4400" dirty="0" smtClean="0"/>
              <a:t> Дякую </a:t>
            </a:r>
            <a:r>
              <a:rPr lang="uk-UA" sz="4400" dirty="0"/>
              <a:t>за </a:t>
            </a:r>
            <a:r>
              <a:rPr lang="uk-UA" sz="4400" dirty="0" smtClean="0"/>
              <a:t>увагу!</a:t>
            </a:r>
            <a:endParaRPr lang="en-US" sz="4400" dirty="0"/>
          </a:p>
        </p:txBody>
      </p:sp>
      <p:sp>
        <p:nvSpPr>
          <p:cNvPr id="8" name="object 10">
            <a:extLst>
              <a:ext uri="{FF2B5EF4-FFF2-40B4-BE49-F238E27FC236}">
                <a16:creationId xmlns:a16="http://schemas.microsoft.com/office/drawing/2014/main" xmlns="" id="{1EA1B443-0650-4F4E-B892-966C267F1CA8}"/>
              </a:ext>
            </a:extLst>
          </p:cNvPr>
          <p:cNvSpPr/>
          <p:nvPr/>
        </p:nvSpPr>
        <p:spPr>
          <a:xfrm>
            <a:off x="0" y="3411781"/>
            <a:ext cx="214282" cy="3444945"/>
          </a:xfrm>
          <a:custGeom>
            <a:avLst/>
            <a:gdLst/>
            <a:ahLst/>
            <a:cxnLst/>
            <a:rect l="l" t="t" r="r" b="b"/>
            <a:pathLst>
              <a:path w="844550" h="3436620">
                <a:moveTo>
                  <a:pt x="0" y="3436061"/>
                </a:moveTo>
                <a:lnTo>
                  <a:pt x="844550" y="3436061"/>
                </a:lnTo>
                <a:lnTo>
                  <a:pt x="844550" y="0"/>
                </a:lnTo>
                <a:lnTo>
                  <a:pt x="0" y="0"/>
                </a:lnTo>
                <a:lnTo>
                  <a:pt x="0" y="3436061"/>
                </a:lnTo>
                <a:close/>
              </a:path>
            </a:pathLst>
          </a:custGeom>
          <a:solidFill>
            <a:srgbClr val="FFCA05"/>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object 11">
            <a:extLst>
              <a:ext uri="{FF2B5EF4-FFF2-40B4-BE49-F238E27FC236}">
                <a16:creationId xmlns:a16="http://schemas.microsoft.com/office/drawing/2014/main" xmlns="" id="{C583BC04-B0CB-46CC-ACB4-96B6DEDD22BD}"/>
              </a:ext>
            </a:extLst>
          </p:cNvPr>
          <p:cNvSpPr/>
          <p:nvPr/>
        </p:nvSpPr>
        <p:spPr>
          <a:xfrm>
            <a:off x="0" y="1196"/>
            <a:ext cx="214282" cy="3410585"/>
          </a:xfrm>
          <a:custGeom>
            <a:avLst/>
            <a:gdLst/>
            <a:ahLst/>
            <a:cxnLst/>
            <a:rect l="l" t="t" r="r" b="b"/>
            <a:pathLst>
              <a:path w="844550" h="3410585">
                <a:moveTo>
                  <a:pt x="0" y="3410343"/>
                </a:moveTo>
                <a:lnTo>
                  <a:pt x="844550" y="3410343"/>
                </a:lnTo>
                <a:lnTo>
                  <a:pt x="844550" y="0"/>
                </a:lnTo>
                <a:lnTo>
                  <a:pt x="0" y="0"/>
                </a:lnTo>
                <a:lnTo>
                  <a:pt x="0" y="3410343"/>
                </a:lnTo>
                <a:close/>
              </a:path>
            </a:pathLst>
          </a:custGeom>
          <a:solidFill>
            <a:srgbClr val="2D3092"/>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617218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Рисунок 2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75541" y="227765"/>
            <a:ext cx="872523" cy="549202"/>
          </a:xfrm>
          <a:prstGeom prst="rect">
            <a:avLst/>
          </a:prstGeom>
        </p:spPr>
      </p:pic>
      <p:sp>
        <p:nvSpPr>
          <p:cNvPr id="2" name="Місце для номера слайда 1">
            <a:extLst>
              <a:ext uri="{FF2B5EF4-FFF2-40B4-BE49-F238E27FC236}">
                <a16:creationId xmlns:a16="http://schemas.microsoft.com/office/drawing/2014/main" xmlns="" id="{95FA383C-DA34-4D3B-914E-9D3B3FD9B91B}"/>
              </a:ext>
            </a:extLst>
          </p:cNvPr>
          <p:cNvSpPr>
            <a:spLocks noGrp="1"/>
          </p:cNvSpPr>
          <p:nvPr>
            <p:ph type="sldNum" sz="quarter" idx="12"/>
          </p:nvPr>
        </p:nvSpPr>
        <p:spPr>
          <a:xfrm>
            <a:off x="8610600" y="6346076"/>
            <a:ext cx="2743200" cy="365125"/>
          </a:xfrm>
        </p:spPr>
        <p:txBody>
          <a:bodyPr/>
          <a:lstStyle/>
          <a:p>
            <a:fld id="{20EC170B-B51C-2542-8E90-117AFF949750}" type="slidenum">
              <a:rPr lang="ru-RU" smtClean="0"/>
              <a:t>2</a:t>
            </a:fld>
            <a:endParaRPr lang="ru-RU"/>
          </a:p>
        </p:txBody>
      </p:sp>
      <p:pic>
        <p:nvPicPr>
          <p:cNvPr id="10" name="Рисунок 9">
            <a:extLst>
              <a:ext uri="{FF2B5EF4-FFF2-40B4-BE49-F238E27FC236}">
                <a16:creationId xmlns:a16="http://schemas.microsoft.com/office/drawing/2014/main" xmlns="" id="{9A57F3DD-0F17-4A35-B12C-766350CDC5A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90908" y="776967"/>
            <a:ext cx="1331928" cy="1331928"/>
          </a:xfrm>
          <a:prstGeom prst="rect">
            <a:avLst/>
          </a:prstGeom>
        </p:spPr>
      </p:pic>
      <p:sp>
        <p:nvSpPr>
          <p:cNvPr id="11" name="TextBox 10">
            <a:extLst>
              <a:ext uri="{FF2B5EF4-FFF2-40B4-BE49-F238E27FC236}">
                <a16:creationId xmlns:a16="http://schemas.microsoft.com/office/drawing/2014/main" xmlns="" id="{44CEBDB0-7A63-474A-A991-EFF5580E3C2D}"/>
              </a:ext>
            </a:extLst>
          </p:cNvPr>
          <p:cNvSpPr txBox="1"/>
          <p:nvPr/>
        </p:nvSpPr>
        <p:spPr>
          <a:xfrm>
            <a:off x="7468705" y="2497534"/>
            <a:ext cx="3606836" cy="2646878"/>
          </a:xfrm>
          <a:prstGeom prst="rect">
            <a:avLst/>
          </a:prstGeom>
          <a:noFill/>
        </p:spPr>
        <p:txBody>
          <a:bodyPr wrap="square">
            <a:spAutoFit/>
          </a:bodyPr>
          <a:lstStyle/>
          <a:p>
            <a:pPr algn="ctr"/>
            <a:r>
              <a:rPr lang="uk-UA" sz="2000" b="1" i="0" dirty="0">
                <a:solidFill>
                  <a:srgbClr val="2E3192"/>
                </a:solidFill>
                <a:effectLst/>
              </a:rPr>
              <a:t>УКАЗ ПРЕЗИДЕНТА УКРАЇНИ </a:t>
            </a:r>
            <a:br>
              <a:rPr lang="uk-UA" sz="2000" b="1" i="0" dirty="0">
                <a:solidFill>
                  <a:srgbClr val="2E3192"/>
                </a:solidFill>
                <a:effectLst/>
              </a:rPr>
            </a:br>
            <a:r>
              <a:rPr lang="uk-UA" sz="2000" b="1" i="0" dirty="0">
                <a:solidFill>
                  <a:srgbClr val="2E3192"/>
                </a:solidFill>
                <a:effectLst/>
              </a:rPr>
              <a:t>№ 369/2021:</a:t>
            </a:r>
          </a:p>
          <a:p>
            <a:pPr algn="ctr"/>
            <a:endParaRPr lang="uk-UA" b="1" dirty="0">
              <a:solidFill>
                <a:srgbClr val="2E3192"/>
              </a:solidFill>
            </a:endParaRPr>
          </a:p>
          <a:p>
            <a:pPr algn="ctr"/>
            <a:r>
              <a:rPr lang="uk-UA" i="0" dirty="0">
                <a:effectLst/>
              </a:rPr>
              <a:t>«…</a:t>
            </a:r>
            <a:r>
              <a:rPr lang="ru-RU" i="0" dirty="0" err="1">
                <a:effectLst/>
              </a:rPr>
              <a:t>забезпечити</a:t>
            </a:r>
            <a:r>
              <a:rPr lang="ru-RU" i="0" dirty="0">
                <a:effectLst/>
              </a:rPr>
              <a:t> </a:t>
            </a:r>
            <a:br>
              <a:rPr lang="ru-RU" i="0" dirty="0">
                <a:effectLst/>
              </a:rPr>
            </a:br>
            <a:r>
              <a:rPr lang="ru-RU" i="0" dirty="0" err="1">
                <a:effectLst/>
              </a:rPr>
              <a:t>розроблення</a:t>
            </a:r>
            <a:r>
              <a:rPr lang="ru-RU" i="0" dirty="0">
                <a:effectLst/>
              </a:rPr>
              <a:t> та </a:t>
            </a:r>
            <a:r>
              <a:rPr lang="ru-RU" i="0" dirty="0" err="1">
                <a:effectLst/>
              </a:rPr>
              <a:t>затвердження</a:t>
            </a:r>
            <a:r>
              <a:rPr lang="ru-RU" i="0" dirty="0">
                <a:effectLst/>
              </a:rPr>
              <a:t> </a:t>
            </a:r>
            <a:r>
              <a:rPr lang="ru-RU" i="0" dirty="0" err="1">
                <a:effectLst/>
              </a:rPr>
              <a:t>Стратегічного</a:t>
            </a:r>
            <a:r>
              <a:rPr lang="ru-RU" i="0" dirty="0">
                <a:effectLst/>
              </a:rPr>
              <a:t> плану </a:t>
            </a:r>
            <a:r>
              <a:rPr lang="ru-RU" i="0" dirty="0" err="1">
                <a:effectLst/>
              </a:rPr>
              <a:t>розвитку</a:t>
            </a:r>
            <a:r>
              <a:rPr lang="ru-RU" i="0" dirty="0">
                <a:effectLst/>
              </a:rPr>
              <a:t> </a:t>
            </a:r>
            <a:r>
              <a:rPr lang="ru-RU" i="0" dirty="0" err="1">
                <a:effectLst/>
              </a:rPr>
              <a:t>системи</a:t>
            </a:r>
            <a:r>
              <a:rPr lang="ru-RU" i="0" dirty="0">
                <a:effectLst/>
              </a:rPr>
              <a:t> </a:t>
            </a:r>
            <a:r>
              <a:rPr lang="ru-RU" i="0" dirty="0" err="1">
                <a:effectLst/>
              </a:rPr>
              <a:t>охорони</a:t>
            </a:r>
            <a:r>
              <a:rPr lang="ru-RU" i="0" dirty="0">
                <a:effectLst/>
              </a:rPr>
              <a:t> </a:t>
            </a:r>
            <a:r>
              <a:rPr lang="ru-RU" i="0" dirty="0" err="1">
                <a:effectLst/>
              </a:rPr>
              <a:t>здоров’я</a:t>
            </a:r>
            <a:r>
              <a:rPr lang="ru-RU" i="0" dirty="0">
                <a:effectLst/>
              </a:rPr>
              <a:t> </a:t>
            </a:r>
            <a:r>
              <a:rPr lang="ru-RU" i="0" dirty="0" err="1">
                <a:effectLst/>
              </a:rPr>
              <a:t>населення</a:t>
            </a:r>
            <a:r>
              <a:rPr lang="ru-RU" i="0" dirty="0">
                <a:effectLst/>
              </a:rPr>
              <a:t> на </a:t>
            </a:r>
            <a:r>
              <a:rPr lang="ru-RU" i="0" dirty="0" err="1">
                <a:effectLst/>
              </a:rPr>
              <a:t>період</a:t>
            </a:r>
            <a:r>
              <a:rPr lang="ru-RU" i="0" dirty="0">
                <a:effectLst/>
              </a:rPr>
              <a:t> </a:t>
            </a:r>
            <a:br>
              <a:rPr lang="ru-RU" i="0" dirty="0">
                <a:effectLst/>
              </a:rPr>
            </a:br>
            <a:r>
              <a:rPr lang="ru-RU" i="0" dirty="0">
                <a:effectLst/>
              </a:rPr>
              <a:t>до 2030 року…»</a:t>
            </a:r>
            <a:endParaRPr lang="uk-UA" i="0" dirty="0">
              <a:effectLst/>
            </a:endParaRPr>
          </a:p>
        </p:txBody>
      </p:sp>
      <p:pic>
        <p:nvPicPr>
          <p:cNvPr id="12" name="Рисунок 11">
            <a:extLst>
              <a:ext uri="{FF2B5EF4-FFF2-40B4-BE49-F238E27FC236}">
                <a16:creationId xmlns:a16="http://schemas.microsoft.com/office/drawing/2014/main" xmlns="" id="{446E00F7-65E3-4E03-A30F-3E3CCA687D8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01180" y="776967"/>
            <a:ext cx="1331928" cy="1331928"/>
          </a:xfrm>
          <a:prstGeom prst="rect">
            <a:avLst/>
          </a:prstGeom>
        </p:spPr>
      </p:pic>
      <p:sp>
        <p:nvSpPr>
          <p:cNvPr id="16" name="TextBox 15">
            <a:extLst>
              <a:ext uri="{FF2B5EF4-FFF2-40B4-BE49-F238E27FC236}">
                <a16:creationId xmlns:a16="http://schemas.microsoft.com/office/drawing/2014/main" xmlns="" id="{FCF0E21D-4C08-490D-92D9-FACBC2A8FE81}"/>
              </a:ext>
            </a:extLst>
          </p:cNvPr>
          <p:cNvSpPr txBox="1"/>
          <p:nvPr/>
        </p:nvSpPr>
        <p:spPr>
          <a:xfrm>
            <a:off x="610198" y="2497534"/>
            <a:ext cx="5913892" cy="3508653"/>
          </a:xfrm>
          <a:prstGeom prst="rect">
            <a:avLst/>
          </a:prstGeom>
          <a:noFill/>
        </p:spPr>
        <p:txBody>
          <a:bodyPr wrap="square">
            <a:spAutoFit/>
          </a:bodyPr>
          <a:lstStyle/>
          <a:p>
            <a:pPr algn="ctr"/>
            <a:r>
              <a:rPr lang="ru-RU" sz="2000" b="1" dirty="0">
                <a:solidFill>
                  <a:srgbClr val="2E3192"/>
                </a:solidFill>
              </a:rPr>
              <a:t>Рада </a:t>
            </a:r>
            <a:r>
              <a:rPr lang="ru-RU" sz="2000" b="1" dirty="0" err="1">
                <a:solidFill>
                  <a:srgbClr val="2E3192"/>
                </a:solidFill>
              </a:rPr>
              <a:t>національної</a:t>
            </a:r>
            <a:r>
              <a:rPr lang="ru-RU" sz="2000" b="1" dirty="0">
                <a:solidFill>
                  <a:srgbClr val="2E3192"/>
                </a:solidFill>
              </a:rPr>
              <a:t> </a:t>
            </a:r>
            <a:r>
              <a:rPr lang="ru-RU" sz="2000" b="1" dirty="0" err="1">
                <a:solidFill>
                  <a:srgbClr val="2E3192"/>
                </a:solidFill>
              </a:rPr>
              <a:t>безпеки</a:t>
            </a:r>
            <a:r>
              <a:rPr lang="ru-RU" sz="2000" b="1" dirty="0">
                <a:solidFill>
                  <a:srgbClr val="2E3192"/>
                </a:solidFill>
              </a:rPr>
              <a:t> </a:t>
            </a:r>
            <a:br>
              <a:rPr lang="ru-RU" sz="2000" b="1" dirty="0">
                <a:solidFill>
                  <a:srgbClr val="2E3192"/>
                </a:solidFill>
              </a:rPr>
            </a:br>
            <a:r>
              <a:rPr lang="ru-RU" sz="2000" b="1" dirty="0">
                <a:solidFill>
                  <a:srgbClr val="2E3192"/>
                </a:solidFill>
              </a:rPr>
              <a:t>і оборони </a:t>
            </a:r>
            <a:r>
              <a:rPr lang="ru-RU" sz="2000" b="1" dirty="0" err="1">
                <a:solidFill>
                  <a:srgbClr val="2E3192"/>
                </a:solidFill>
              </a:rPr>
              <a:t>України</a:t>
            </a:r>
            <a:r>
              <a:rPr lang="ru-RU" sz="2000" b="1" dirty="0">
                <a:solidFill>
                  <a:srgbClr val="2E3192"/>
                </a:solidFill>
              </a:rPr>
              <a:t> </a:t>
            </a:r>
            <a:r>
              <a:rPr lang="ru-RU" sz="2000" b="1" dirty="0" err="1">
                <a:solidFill>
                  <a:srgbClr val="2E3192"/>
                </a:solidFill>
              </a:rPr>
              <a:t>відзначає</a:t>
            </a:r>
            <a:r>
              <a:rPr lang="ru-RU" sz="2000" b="1" dirty="0">
                <a:solidFill>
                  <a:srgbClr val="2E3192"/>
                </a:solidFill>
              </a:rPr>
              <a:t> про:</a:t>
            </a:r>
          </a:p>
          <a:p>
            <a:pPr algn="ctr"/>
            <a:endParaRPr lang="ru-RU" sz="2000" b="1" dirty="0">
              <a:solidFill>
                <a:srgbClr val="2E3192"/>
              </a:solidFill>
            </a:endParaRPr>
          </a:p>
          <a:p>
            <a:pPr marL="342900" indent="-342900">
              <a:buFont typeface="Arial" panose="020B0604020202020204" pitchFamily="34" charset="0"/>
              <a:buChar char="•"/>
            </a:pPr>
            <a:r>
              <a:rPr lang="ru-RU" dirty="0" err="1"/>
              <a:t>несистемність</a:t>
            </a:r>
            <a:r>
              <a:rPr lang="ru-RU" dirty="0"/>
              <a:t> </a:t>
            </a:r>
            <a:r>
              <a:rPr lang="ru-RU" dirty="0" err="1"/>
              <a:t>реформування</a:t>
            </a:r>
            <a:r>
              <a:rPr lang="ru-RU" dirty="0"/>
              <a:t> </a:t>
            </a:r>
            <a:r>
              <a:rPr lang="ru-RU" dirty="0" err="1"/>
              <a:t>галузі</a:t>
            </a:r>
            <a:endParaRPr lang="ru-RU" dirty="0"/>
          </a:p>
          <a:p>
            <a:pPr marL="342900" indent="-342900">
              <a:buFont typeface="Arial" panose="020B0604020202020204" pitchFamily="34" charset="0"/>
              <a:buChar char="•"/>
            </a:pPr>
            <a:r>
              <a:rPr lang="ru-RU" dirty="0" err="1"/>
              <a:t>розбалансованість</a:t>
            </a:r>
            <a:r>
              <a:rPr lang="ru-RU" dirty="0"/>
              <a:t> </a:t>
            </a:r>
            <a:r>
              <a:rPr lang="ru-RU" dirty="0" err="1"/>
              <a:t>функціонування</a:t>
            </a:r>
            <a:r>
              <a:rPr lang="ru-RU" dirty="0"/>
              <a:t> </a:t>
            </a:r>
            <a:r>
              <a:rPr lang="ru-RU" dirty="0" err="1"/>
              <a:t>галузі</a:t>
            </a:r>
            <a:endParaRPr lang="ru-RU" dirty="0"/>
          </a:p>
          <a:p>
            <a:pPr marL="342900" indent="-342900">
              <a:buFont typeface="Arial" panose="020B0604020202020204" pitchFamily="34" charset="0"/>
              <a:buChar char="•"/>
            </a:pPr>
            <a:r>
              <a:rPr lang="ru-RU" dirty="0" err="1"/>
              <a:t>неефективність</a:t>
            </a:r>
            <a:r>
              <a:rPr lang="ru-RU" dirty="0"/>
              <a:t> державного </a:t>
            </a:r>
            <a:r>
              <a:rPr lang="ru-RU" dirty="0" err="1"/>
              <a:t>управління</a:t>
            </a:r>
            <a:r>
              <a:rPr lang="ru-RU" dirty="0"/>
              <a:t> </a:t>
            </a:r>
          </a:p>
          <a:p>
            <a:pPr marL="342900" indent="-342900">
              <a:buFont typeface="Arial" panose="020B0604020202020204" pitchFamily="34" charset="0"/>
              <a:buChar char="•"/>
            </a:pPr>
            <a:r>
              <a:rPr lang="ru-RU" dirty="0" err="1"/>
              <a:t>ускладення</a:t>
            </a:r>
            <a:r>
              <a:rPr lang="ru-RU" dirty="0"/>
              <a:t> у </a:t>
            </a:r>
            <a:r>
              <a:rPr lang="ru-RU" dirty="0" err="1"/>
              <a:t>плануванні</a:t>
            </a:r>
            <a:r>
              <a:rPr lang="ru-RU" dirty="0"/>
              <a:t> </a:t>
            </a:r>
            <a:r>
              <a:rPr lang="ru-RU" dirty="0" err="1"/>
              <a:t>діяльності</a:t>
            </a:r>
            <a:endParaRPr lang="ru-RU" dirty="0"/>
          </a:p>
          <a:p>
            <a:pPr marL="342900" indent="-342900">
              <a:buFont typeface="Arial" panose="020B0604020202020204" pitchFamily="34" charset="0"/>
              <a:buChar char="•"/>
            </a:pPr>
            <a:r>
              <a:rPr lang="uk-UA" dirty="0"/>
              <a:t>невідповідність тарифів витратам та їх неповнота</a:t>
            </a:r>
          </a:p>
          <a:p>
            <a:pPr marL="342900" indent="-342900">
              <a:buFont typeface="Arial" panose="020B0604020202020204" pitchFamily="34" charset="0"/>
              <a:buChar char="•"/>
            </a:pPr>
            <a:r>
              <a:rPr lang="uk-UA" dirty="0"/>
              <a:t>неповноцінність профілактичної складової</a:t>
            </a:r>
          </a:p>
          <a:p>
            <a:pPr marL="342900" indent="-342900">
              <a:buFont typeface="Arial" panose="020B0604020202020204" pitchFamily="34" charset="0"/>
              <a:buChar char="•"/>
            </a:pPr>
            <a:r>
              <a:rPr lang="uk-UA" dirty="0"/>
              <a:t>недостатній рівень забезпечення ресурсних потреб</a:t>
            </a:r>
          </a:p>
          <a:p>
            <a:pPr marL="342900" indent="-342900">
              <a:buFont typeface="Arial" panose="020B0604020202020204" pitchFamily="34" charset="0"/>
              <a:buChar char="•"/>
            </a:pPr>
            <a:r>
              <a:rPr lang="uk-UA" dirty="0"/>
              <a:t>відсутність стратегії щодо забезпечення кадрів</a:t>
            </a:r>
          </a:p>
          <a:p>
            <a:pPr marL="342900" indent="-342900">
              <a:buFont typeface="Arial" panose="020B0604020202020204" pitchFamily="34" charset="0"/>
              <a:buChar char="•"/>
            </a:pPr>
            <a:endParaRPr lang="uk-UA" dirty="0"/>
          </a:p>
        </p:txBody>
      </p:sp>
      <p:sp>
        <p:nvSpPr>
          <p:cNvPr id="18" name="object 10">
            <a:extLst>
              <a:ext uri="{FF2B5EF4-FFF2-40B4-BE49-F238E27FC236}">
                <a16:creationId xmlns:a16="http://schemas.microsoft.com/office/drawing/2014/main" xmlns="" id="{C785029B-1B02-49E3-B328-5C5B25D7CBDC}"/>
              </a:ext>
            </a:extLst>
          </p:cNvPr>
          <p:cNvSpPr/>
          <p:nvPr/>
        </p:nvSpPr>
        <p:spPr>
          <a:xfrm rot="900000">
            <a:off x="6766915" y="3166428"/>
            <a:ext cx="83748" cy="2485680"/>
          </a:xfrm>
          <a:custGeom>
            <a:avLst/>
            <a:gdLst/>
            <a:ahLst/>
            <a:cxnLst/>
            <a:rect l="l" t="t" r="r" b="b"/>
            <a:pathLst>
              <a:path w="844550" h="3436620">
                <a:moveTo>
                  <a:pt x="0" y="3436061"/>
                </a:moveTo>
                <a:lnTo>
                  <a:pt x="844550" y="3436061"/>
                </a:lnTo>
                <a:lnTo>
                  <a:pt x="844550" y="0"/>
                </a:lnTo>
                <a:lnTo>
                  <a:pt x="0" y="0"/>
                </a:lnTo>
                <a:lnTo>
                  <a:pt x="0" y="3436061"/>
                </a:lnTo>
                <a:close/>
              </a:path>
            </a:pathLst>
          </a:custGeom>
          <a:solidFill>
            <a:srgbClr val="FFCA05"/>
          </a:solidFill>
        </p:spPr>
        <p:txBody>
          <a:bodyPr wrap="square" lIns="0" tIns="0" rIns="0" bIns="0" rtlCol="0"/>
          <a:lstStyle/>
          <a:p>
            <a:endParaRPr sz="1200"/>
          </a:p>
        </p:txBody>
      </p:sp>
      <p:sp>
        <p:nvSpPr>
          <p:cNvPr id="19" name="object 10">
            <a:extLst>
              <a:ext uri="{FF2B5EF4-FFF2-40B4-BE49-F238E27FC236}">
                <a16:creationId xmlns:a16="http://schemas.microsoft.com/office/drawing/2014/main" xmlns="" id="{65566F78-213C-40AC-A4FE-ED7723127612}"/>
              </a:ext>
            </a:extLst>
          </p:cNvPr>
          <p:cNvSpPr/>
          <p:nvPr/>
        </p:nvSpPr>
        <p:spPr>
          <a:xfrm rot="9900000">
            <a:off x="6766915" y="804912"/>
            <a:ext cx="83748" cy="2485680"/>
          </a:xfrm>
          <a:custGeom>
            <a:avLst/>
            <a:gdLst/>
            <a:ahLst/>
            <a:cxnLst/>
            <a:rect l="l" t="t" r="r" b="b"/>
            <a:pathLst>
              <a:path w="844550" h="3436620">
                <a:moveTo>
                  <a:pt x="0" y="3436061"/>
                </a:moveTo>
                <a:lnTo>
                  <a:pt x="844550" y="3436061"/>
                </a:lnTo>
                <a:lnTo>
                  <a:pt x="844550" y="0"/>
                </a:lnTo>
                <a:lnTo>
                  <a:pt x="0" y="0"/>
                </a:lnTo>
                <a:lnTo>
                  <a:pt x="0" y="3436061"/>
                </a:lnTo>
                <a:close/>
              </a:path>
            </a:pathLst>
          </a:custGeom>
          <a:solidFill>
            <a:srgbClr val="2E3192"/>
          </a:solidFill>
        </p:spPr>
        <p:txBody>
          <a:bodyPr wrap="square" lIns="0" tIns="0" rIns="0" bIns="0" rtlCol="0"/>
          <a:lstStyle/>
          <a:p>
            <a:endParaRPr sz="1200"/>
          </a:p>
        </p:txBody>
      </p:sp>
      <p:sp>
        <p:nvSpPr>
          <p:cNvPr id="20" name="object 10">
            <a:extLst>
              <a:ext uri="{FF2B5EF4-FFF2-40B4-BE49-F238E27FC236}">
                <a16:creationId xmlns:a16="http://schemas.microsoft.com/office/drawing/2014/main" xmlns="" id="{674DC142-995F-4565-A276-F1D73394B186}"/>
              </a:ext>
            </a:extLst>
          </p:cNvPr>
          <p:cNvSpPr/>
          <p:nvPr/>
        </p:nvSpPr>
        <p:spPr>
          <a:xfrm>
            <a:off x="0" y="3411781"/>
            <a:ext cx="214282" cy="3444945"/>
          </a:xfrm>
          <a:custGeom>
            <a:avLst/>
            <a:gdLst/>
            <a:ahLst/>
            <a:cxnLst/>
            <a:rect l="l" t="t" r="r" b="b"/>
            <a:pathLst>
              <a:path w="844550" h="3436620">
                <a:moveTo>
                  <a:pt x="0" y="3436061"/>
                </a:moveTo>
                <a:lnTo>
                  <a:pt x="844550" y="3436061"/>
                </a:lnTo>
                <a:lnTo>
                  <a:pt x="844550" y="0"/>
                </a:lnTo>
                <a:lnTo>
                  <a:pt x="0" y="0"/>
                </a:lnTo>
                <a:lnTo>
                  <a:pt x="0" y="3436061"/>
                </a:lnTo>
                <a:close/>
              </a:path>
            </a:pathLst>
          </a:custGeom>
          <a:solidFill>
            <a:srgbClr val="FFCA05"/>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object 11">
            <a:extLst>
              <a:ext uri="{FF2B5EF4-FFF2-40B4-BE49-F238E27FC236}">
                <a16:creationId xmlns:a16="http://schemas.microsoft.com/office/drawing/2014/main" xmlns="" id="{71FD5813-8DCB-47DD-8CAA-9D52B0409A8A}"/>
              </a:ext>
            </a:extLst>
          </p:cNvPr>
          <p:cNvSpPr/>
          <p:nvPr/>
        </p:nvSpPr>
        <p:spPr>
          <a:xfrm>
            <a:off x="0" y="1196"/>
            <a:ext cx="214282" cy="3410585"/>
          </a:xfrm>
          <a:custGeom>
            <a:avLst/>
            <a:gdLst/>
            <a:ahLst/>
            <a:cxnLst/>
            <a:rect l="l" t="t" r="r" b="b"/>
            <a:pathLst>
              <a:path w="844550" h="3410585">
                <a:moveTo>
                  <a:pt x="0" y="3410343"/>
                </a:moveTo>
                <a:lnTo>
                  <a:pt x="844550" y="3410343"/>
                </a:lnTo>
                <a:lnTo>
                  <a:pt x="844550" y="0"/>
                </a:lnTo>
                <a:lnTo>
                  <a:pt x="0" y="0"/>
                </a:lnTo>
                <a:lnTo>
                  <a:pt x="0" y="3410343"/>
                </a:lnTo>
                <a:close/>
              </a:path>
            </a:pathLst>
          </a:custGeom>
          <a:solidFill>
            <a:srgbClr val="2D3092"/>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03847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object 10">
            <a:extLst>
              <a:ext uri="{FF2B5EF4-FFF2-40B4-BE49-F238E27FC236}">
                <a16:creationId xmlns:a16="http://schemas.microsoft.com/office/drawing/2014/main" xmlns="" id="{B77EEDDB-2248-47EF-88E5-8AF515CAECA0}"/>
              </a:ext>
            </a:extLst>
          </p:cNvPr>
          <p:cNvSpPr/>
          <p:nvPr/>
        </p:nvSpPr>
        <p:spPr>
          <a:xfrm>
            <a:off x="0" y="3276667"/>
            <a:ext cx="214282" cy="3436620"/>
          </a:xfrm>
          <a:custGeom>
            <a:avLst/>
            <a:gdLst/>
            <a:ahLst/>
            <a:cxnLst/>
            <a:rect l="l" t="t" r="r" b="b"/>
            <a:pathLst>
              <a:path w="844550" h="3436620">
                <a:moveTo>
                  <a:pt x="0" y="3436061"/>
                </a:moveTo>
                <a:lnTo>
                  <a:pt x="844550" y="3436061"/>
                </a:lnTo>
                <a:lnTo>
                  <a:pt x="844550" y="0"/>
                </a:lnTo>
                <a:lnTo>
                  <a:pt x="0" y="0"/>
                </a:lnTo>
                <a:lnTo>
                  <a:pt x="0" y="3436061"/>
                </a:lnTo>
                <a:close/>
              </a:path>
            </a:pathLst>
          </a:custGeom>
          <a:solidFill>
            <a:srgbClr val="FFCA05"/>
          </a:solidFill>
        </p:spPr>
        <p:txBody>
          <a:bodyPr wrap="square" lIns="0" tIns="0" rIns="0" bIns="0" rtlCol="0"/>
          <a:lstStyle/>
          <a:p>
            <a:endParaRPr sz="1200"/>
          </a:p>
        </p:txBody>
      </p:sp>
      <p:sp>
        <p:nvSpPr>
          <p:cNvPr id="28" name="object 11">
            <a:extLst>
              <a:ext uri="{FF2B5EF4-FFF2-40B4-BE49-F238E27FC236}">
                <a16:creationId xmlns:a16="http://schemas.microsoft.com/office/drawing/2014/main" xmlns="" id="{948BA569-7AE0-4D3E-B681-CCEAB98BE0A2}"/>
              </a:ext>
            </a:extLst>
          </p:cNvPr>
          <p:cNvSpPr/>
          <p:nvPr/>
        </p:nvSpPr>
        <p:spPr>
          <a:xfrm>
            <a:off x="0" y="10161"/>
            <a:ext cx="214282" cy="3410585"/>
          </a:xfrm>
          <a:custGeom>
            <a:avLst/>
            <a:gdLst/>
            <a:ahLst/>
            <a:cxnLst/>
            <a:rect l="l" t="t" r="r" b="b"/>
            <a:pathLst>
              <a:path w="844550" h="3410585">
                <a:moveTo>
                  <a:pt x="0" y="3410343"/>
                </a:moveTo>
                <a:lnTo>
                  <a:pt x="844550" y="3410343"/>
                </a:lnTo>
                <a:lnTo>
                  <a:pt x="844550" y="0"/>
                </a:lnTo>
                <a:lnTo>
                  <a:pt x="0" y="0"/>
                </a:lnTo>
                <a:lnTo>
                  <a:pt x="0" y="3410343"/>
                </a:lnTo>
                <a:close/>
              </a:path>
            </a:pathLst>
          </a:custGeom>
          <a:solidFill>
            <a:srgbClr val="2D3092"/>
          </a:solidFill>
        </p:spPr>
        <p:txBody>
          <a:bodyPr wrap="square" lIns="0" tIns="0" rIns="0" bIns="0" rtlCol="0"/>
          <a:lstStyle/>
          <a:p>
            <a:endParaRPr/>
          </a:p>
        </p:txBody>
      </p:sp>
      <p:pic>
        <p:nvPicPr>
          <p:cNvPr id="29" name="Рисунок 2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75541" y="183818"/>
            <a:ext cx="872523" cy="549202"/>
          </a:xfrm>
          <a:prstGeom prst="rect">
            <a:avLst/>
          </a:prstGeom>
        </p:spPr>
      </p:pic>
      <p:sp>
        <p:nvSpPr>
          <p:cNvPr id="2" name="Місце для номера слайда 1">
            <a:extLst>
              <a:ext uri="{FF2B5EF4-FFF2-40B4-BE49-F238E27FC236}">
                <a16:creationId xmlns:a16="http://schemas.microsoft.com/office/drawing/2014/main" xmlns="" id="{95FA383C-DA34-4D3B-914E-9D3B3FD9B91B}"/>
              </a:ext>
            </a:extLst>
          </p:cNvPr>
          <p:cNvSpPr>
            <a:spLocks noGrp="1"/>
          </p:cNvSpPr>
          <p:nvPr>
            <p:ph type="sldNum" sz="quarter" idx="12"/>
          </p:nvPr>
        </p:nvSpPr>
        <p:spPr>
          <a:xfrm>
            <a:off x="8610600" y="6346076"/>
            <a:ext cx="2743200" cy="365125"/>
          </a:xfrm>
        </p:spPr>
        <p:txBody>
          <a:bodyPr/>
          <a:lstStyle/>
          <a:p>
            <a:fld id="{20EC170B-B51C-2542-8E90-117AFF949750}" type="slidenum">
              <a:rPr lang="ru-RU" smtClean="0"/>
              <a:t>3</a:t>
            </a:fld>
            <a:endParaRPr lang="ru-RU"/>
          </a:p>
        </p:txBody>
      </p:sp>
      <p:sp>
        <p:nvSpPr>
          <p:cNvPr id="46" name="Заголовок 1">
            <a:extLst>
              <a:ext uri="{FF2B5EF4-FFF2-40B4-BE49-F238E27FC236}">
                <a16:creationId xmlns:a16="http://schemas.microsoft.com/office/drawing/2014/main" xmlns="" id="{6D5D490C-8E7E-4E4D-9292-418379D59ABC}"/>
              </a:ext>
            </a:extLst>
          </p:cNvPr>
          <p:cNvSpPr>
            <a:spLocks noGrp="1"/>
          </p:cNvSpPr>
          <p:nvPr>
            <p:ph type="title"/>
          </p:nvPr>
        </p:nvSpPr>
        <p:spPr>
          <a:xfrm>
            <a:off x="458054" y="10245"/>
            <a:ext cx="8592127" cy="1325563"/>
          </a:xfrm>
        </p:spPr>
        <p:txBody>
          <a:bodyPr>
            <a:normAutofit/>
          </a:bodyPr>
          <a:lstStyle/>
          <a:p>
            <a:r>
              <a:rPr lang="en-US" sz="4400" b="1" dirty="0" err="1"/>
              <a:t>Передумови</a:t>
            </a:r>
            <a:r>
              <a:rPr lang="en-US" sz="4400" b="1" dirty="0"/>
              <a:t> </a:t>
            </a:r>
            <a:r>
              <a:rPr lang="en-US" sz="4400" b="1" dirty="0" err="1"/>
              <a:t>та</a:t>
            </a:r>
            <a:r>
              <a:rPr lang="en-US" sz="4400" b="1" dirty="0"/>
              <a:t> </a:t>
            </a:r>
            <a:r>
              <a:rPr lang="en-US" sz="4400" b="1" dirty="0" err="1"/>
              <a:t>контекст</a:t>
            </a:r>
            <a:r>
              <a:rPr lang="en-US" sz="4400" b="1" dirty="0"/>
              <a:t> </a:t>
            </a:r>
            <a:r>
              <a:rPr lang="en-US" sz="4400" b="1" dirty="0" err="1"/>
              <a:t>розробки</a:t>
            </a:r>
            <a:endParaRPr lang="x-none" sz="4400" dirty="0">
              <a:latin typeface="Tahoma" panose="020B0604030504040204" pitchFamily="34" charset="0"/>
              <a:ea typeface="Tahoma" panose="020B0604030504040204" pitchFamily="34" charset="0"/>
              <a:cs typeface="Tahoma" panose="020B0604030504040204" pitchFamily="34" charset="0"/>
            </a:endParaRPr>
          </a:p>
        </p:txBody>
      </p:sp>
      <p:sp>
        <p:nvSpPr>
          <p:cNvPr id="14" name="Google Shape;216;gf1495876b7_0_34">
            <a:extLst>
              <a:ext uri="{FF2B5EF4-FFF2-40B4-BE49-F238E27FC236}">
                <a16:creationId xmlns:a16="http://schemas.microsoft.com/office/drawing/2014/main" xmlns="" id="{7456D927-586B-469F-9846-498FD0AC280B}"/>
              </a:ext>
            </a:extLst>
          </p:cNvPr>
          <p:cNvSpPr/>
          <p:nvPr/>
        </p:nvSpPr>
        <p:spPr>
          <a:xfrm>
            <a:off x="525325" y="1182700"/>
            <a:ext cx="7202317" cy="53016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2800" dirty="0" err="1">
                <a:latin typeface="Calibri"/>
                <a:ea typeface="Calibri"/>
                <a:cs typeface="Calibri"/>
                <a:sym typeface="Calibri"/>
              </a:rPr>
              <a:t>Національна</a:t>
            </a:r>
            <a:r>
              <a:rPr lang="en-US" sz="2800" dirty="0">
                <a:latin typeface="Calibri"/>
                <a:ea typeface="Calibri"/>
                <a:cs typeface="Calibri"/>
                <a:sym typeface="Calibri"/>
              </a:rPr>
              <a:t> </a:t>
            </a:r>
            <a:r>
              <a:rPr lang="en-US" sz="2800" dirty="0" err="1">
                <a:latin typeface="Calibri"/>
                <a:ea typeface="Calibri"/>
                <a:cs typeface="Calibri"/>
                <a:sym typeface="Calibri"/>
              </a:rPr>
              <a:t>стратегія</a:t>
            </a:r>
            <a:r>
              <a:rPr lang="en-US" sz="2800" dirty="0">
                <a:latin typeface="Calibri"/>
                <a:ea typeface="Calibri"/>
                <a:cs typeface="Calibri"/>
                <a:sym typeface="Calibri"/>
              </a:rPr>
              <a:t> </a:t>
            </a:r>
            <a:r>
              <a:rPr lang="en-US" sz="2800" dirty="0" err="1">
                <a:latin typeface="Calibri"/>
                <a:ea typeface="Calibri"/>
                <a:cs typeface="Calibri"/>
                <a:sym typeface="Calibri"/>
              </a:rPr>
              <a:t>реформування</a:t>
            </a:r>
            <a:r>
              <a:rPr lang="en-US" sz="2800" dirty="0">
                <a:latin typeface="Calibri"/>
                <a:ea typeface="Calibri"/>
                <a:cs typeface="Calibri"/>
                <a:sym typeface="Calibri"/>
              </a:rPr>
              <a:t> </a:t>
            </a:r>
            <a:r>
              <a:rPr lang="en-US" sz="2800" dirty="0" err="1">
                <a:latin typeface="Calibri"/>
                <a:ea typeface="Calibri"/>
                <a:cs typeface="Calibri"/>
                <a:sym typeface="Calibri"/>
              </a:rPr>
              <a:t>системи</a:t>
            </a:r>
            <a:r>
              <a:rPr lang="en-US" sz="2800" dirty="0">
                <a:latin typeface="Calibri"/>
                <a:ea typeface="Calibri"/>
                <a:cs typeface="Calibri"/>
                <a:sym typeface="Calibri"/>
              </a:rPr>
              <a:t> </a:t>
            </a:r>
            <a:r>
              <a:rPr lang="en-US" sz="2800" dirty="0" err="1">
                <a:latin typeface="Calibri"/>
                <a:ea typeface="Calibri"/>
                <a:cs typeface="Calibri"/>
                <a:sym typeface="Calibri"/>
              </a:rPr>
              <a:t>охорони</a:t>
            </a:r>
            <a:r>
              <a:rPr lang="en-US" sz="2800" dirty="0">
                <a:latin typeface="Calibri"/>
                <a:ea typeface="Calibri"/>
                <a:cs typeface="Calibri"/>
                <a:sym typeface="Calibri"/>
              </a:rPr>
              <a:t> </a:t>
            </a:r>
            <a:r>
              <a:rPr lang="en-US" sz="2800" dirty="0" err="1">
                <a:latin typeface="Calibri"/>
                <a:ea typeface="Calibri"/>
                <a:cs typeface="Calibri"/>
                <a:sym typeface="Calibri"/>
              </a:rPr>
              <a:t>здоров’я</a:t>
            </a:r>
            <a:r>
              <a:rPr lang="en-US" sz="2800" dirty="0">
                <a:latin typeface="Calibri"/>
                <a:ea typeface="Calibri"/>
                <a:cs typeface="Calibri"/>
                <a:sym typeface="Calibri"/>
              </a:rPr>
              <a:t> </a:t>
            </a:r>
            <a:r>
              <a:rPr lang="en-US" sz="2800" dirty="0" err="1">
                <a:latin typeface="Calibri"/>
                <a:ea typeface="Calibri"/>
                <a:cs typeface="Calibri"/>
                <a:sym typeface="Calibri"/>
              </a:rPr>
              <a:t>на</a:t>
            </a:r>
            <a:r>
              <a:rPr lang="en-US" sz="2800" dirty="0">
                <a:latin typeface="Calibri"/>
                <a:ea typeface="Calibri"/>
                <a:cs typeface="Calibri"/>
                <a:sym typeface="Calibri"/>
              </a:rPr>
              <a:t> 2015-2020 </a:t>
            </a:r>
            <a:r>
              <a:rPr lang="en-US" sz="2800" dirty="0" err="1">
                <a:latin typeface="Calibri"/>
                <a:ea typeface="Calibri"/>
                <a:cs typeface="Calibri"/>
                <a:sym typeface="Calibri"/>
              </a:rPr>
              <a:t>роки</a:t>
            </a:r>
            <a:r>
              <a:rPr lang="en-US" sz="2800" dirty="0">
                <a:latin typeface="Calibri"/>
                <a:ea typeface="Calibri"/>
                <a:cs typeface="Calibri"/>
                <a:sym typeface="Calibri"/>
              </a:rPr>
              <a:t> </a:t>
            </a:r>
            <a:r>
              <a:rPr lang="en-US" sz="2800" dirty="0" err="1">
                <a:latin typeface="Calibri"/>
                <a:ea typeface="Calibri"/>
                <a:cs typeface="Calibri"/>
                <a:sym typeface="Calibri"/>
              </a:rPr>
              <a:t>визначила</a:t>
            </a:r>
            <a:r>
              <a:rPr lang="en-US" sz="2800" dirty="0">
                <a:latin typeface="Calibri"/>
                <a:ea typeface="Calibri"/>
                <a:cs typeface="Calibri"/>
                <a:sym typeface="Calibri"/>
              </a:rPr>
              <a:t> </a:t>
            </a:r>
            <a:r>
              <a:rPr lang="en-US" sz="2800" dirty="0" err="1">
                <a:latin typeface="Calibri"/>
                <a:ea typeface="Calibri"/>
                <a:cs typeface="Calibri"/>
                <a:sym typeface="Calibri"/>
              </a:rPr>
              <a:t>вектор</a:t>
            </a:r>
            <a:r>
              <a:rPr lang="en-US" sz="2800" dirty="0">
                <a:latin typeface="Calibri"/>
                <a:ea typeface="Calibri"/>
                <a:cs typeface="Calibri"/>
                <a:sym typeface="Calibri"/>
              </a:rPr>
              <a:t> </a:t>
            </a:r>
            <a:r>
              <a:rPr lang="en-US" sz="2800" dirty="0" err="1">
                <a:latin typeface="Calibri"/>
                <a:ea typeface="Calibri"/>
                <a:cs typeface="Calibri"/>
                <a:sym typeface="Calibri"/>
              </a:rPr>
              <a:t>реформи</a:t>
            </a:r>
            <a:r>
              <a:rPr lang="en-US" sz="2800" dirty="0">
                <a:latin typeface="Calibri"/>
                <a:ea typeface="Calibri"/>
                <a:cs typeface="Calibri"/>
                <a:sym typeface="Calibri"/>
              </a:rPr>
              <a:t> </a:t>
            </a:r>
            <a:r>
              <a:rPr lang="en-US" sz="2800" dirty="0" err="1">
                <a:latin typeface="Calibri"/>
                <a:ea typeface="Calibri"/>
                <a:cs typeface="Calibri"/>
                <a:sym typeface="Calibri"/>
              </a:rPr>
              <a:t>охорони</a:t>
            </a:r>
            <a:r>
              <a:rPr lang="en-US" sz="2800" dirty="0">
                <a:latin typeface="Calibri"/>
                <a:ea typeface="Calibri"/>
                <a:cs typeface="Calibri"/>
                <a:sym typeface="Calibri"/>
              </a:rPr>
              <a:t> </a:t>
            </a:r>
            <a:r>
              <a:rPr lang="en-US" sz="2800" dirty="0" err="1" smtClean="0">
                <a:latin typeface="Calibri"/>
                <a:ea typeface="Calibri"/>
                <a:cs typeface="Calibri"/>
                <a:sym typeface="Calibri"/>
              </a:rPr>
              <a:t>здоров’я</a:t>
            </a:r>
            <a:endParaRPr lang="uk-UA" sz="2800" dirty="0" smtClean="0">
              <a:latin typeface="Calibri"/>
              <a:ea typeface="Calibri"/>
              <a:cs typeface="Calibri"/>
              <a:sym typeface="Calibri"/>
            </a:endParaRPr>
          </a:p>
          <a:p>
            <a:pPr marL="0" marR="0" lvl="0" indent="0" algn="l" rtl="0">
              <a:spcBef>
                <a:spcPts val="0"/>
              </a:spcBef>
              <a:spcAft>
                <a:spcPts val="0"/>
              </a:spcAft>
              <a:buNone/>
            </a:pPr>
            <a:endParaRPr lang="uk-UA" sz="2800" dirty="0" smtClean="0">
              <a:latin typeface="Calibri"/>
              <a:ea typeface="Calibri"/>
              <a:cs typeface="Calibri"/>
              <a:sym typeface="Calibri"/>
            </a:endParaRPr>
          </a:p>
          <a:p>
            <a:pPr marL="0" marR="0" lvl="0" indent="0" algn="l" rtl="0">
              <a:spcBef>
                <a:spcPts val="0"/>
              </a:spcBef>
              <a:spcAft>
                <a:spcPts val="0"/>
              </a:spcAft>
              <a:buNone/>
            </a:pPr>
            <a:r>
              <a:rPr lang="uk-UA" dirty="0" smtClean="0">
                <a:latin typeface="Calibri"/>
                <a:ea typeface="Calibri"/>
                <a:cs typeface="Calibri"/>
                <a:sym typeface="Calibri"/>
              </a:rPr>
              <a:t>Стратегія розвитку медичної освіти в Україні, прийнята у 2019 році - перший крок щодо синхронізації процесів реформування сфери охорони зі змінами у підготовці медичних кадрів </a:t>
            </a:r>
          </a:p>
          <a:p>
            <a:pPr marL="0" marR="0" lvl="0" indent="0" algn="l" rtl="0">
              <a:spcBef>
                <a:spcPts val="0"/>
              </a:spcBef>
              <a:spcAft>
                <a:spcPts val="0"/>
              </a:spcAft>
              <a:buNone/>
            </a:pPr>
            <a:endParaRPr dirty="0">
              <a:latin typeface="Calibri"/>
              <a:ea typeface="Calibri"/>
              <a:cs typeface="Calibri"/>
              <a:sym typeface="Calibri"/>
            </a:endParaRPr>
          </a:p>
          <a:p>
            <a:pPr marL="0" marR="0" lvl="0" indent="0" algn="l" rtl="0">
              <a:spcBef>
                <a:spcPts val="0"/>
              </a:spcBef>
              <a:spcAft>
                <a:spcPts val="0"/>
              </a:spcAft>
              <a:buNone/>
            </a:pPr>
            <a:r>
              <a:rPr lang="uk-UA" sz="2800" dirty="0" smtClean="0">
                <a:latin typeface="Calibri"/>
                <a:ea typeface="Calibri"/>
                <a:cs typeface="Calibri"/>
                <a:sym typeface="Calibri"/>
              </a:rPr>
              <a:t>Проект </a:t>
            </a:r>
            <a:r>
              <a:rPr lang="en-US" sz="2800" dirty="0" err="1" smtClean="0">
                <a:latin typeface="Calibri"/>
                <a:ea typeface="Calibri"/>
                <a:cs typeface="Calibri"/>
                <a:sym typeface="Calibri"/>
              </a:rPr>
              <a:t>Стратегі</a:t>
            </a:r>
            <a:r>
              <a:rPr lang="uk-UA" sz="2800" dirty="0" smtClean="0">
                <a:latin typeface="Calibri"/>
                <a:ea typeface="Calibri"/>
                <a:cs typeface="Calibri"/>
                <a:sym typeface="Calibri"/>
              </a:rPr>
              <a:t>ї</a:t>
            </a:r>
            <a:r>
              <a:rPr lang="en-US" sz="2800" dirty="0" smtClean="0">
                <a:latin typeface="Calibri"/>
                <a:ea typeface="Calibri"/>
                <a:cs typeface="Calibri"/>
                <a:sym typeface="Calibri"/>
              </a:rPr>
              <a:t> </a:t>
            </a:r>
            <a:r>
              <a:rPr lang="en-US" sz="2800" dirty="0" err="1">
                <a:latin typeface="Calibri"/>
                <a:ea typeface="Calibri"/>
                <a:cs typeface="Calibri"/>
                <a:sym typeface="Calibri"/>
              </a:rPr>
              <a:t>розвитку</a:t>
            </a:r>
            <a:r>
              <a:rPr lang="en-US" sz="2800" dirty="0">
                <a:latin typeface="Calibri"/>
                <a:ea typeface="Calibri"/>
                <a:cs typeface="Calibri"/>
                <a:sym typeface="Calibri"/>
              </a:rPr>
              <a:t> </a:t>
            </a:r>
            <a:r>
              <a:rPr lang="en-US" sz="2800" dirty="0" err="1">
                <a:latin typeface="Calibri"/>
                <a:ea typeface="Calibri"/>
                <a:cs typeface="Calibri"/>
                <a:sym typeface="Calibri"/>
              </a:rPr>
              <a:t>системи</a:t>
            </a:r>
            <a:r>
              <a:rPr lang="en-US" sz="2800" dirty="0">
                <a:latin typeface="Calibri"/>
                <a:ea typeface="Calibri"/>
                <a:cs typeface="Calibri"/>
                <a:sym typeface="Calibri"/>
              </a:rPr>
              <a:t> </a:t>
            </a:r>
            <a:r>
              <a:rPr lang="en-US" sz="2800" dirty="0" err="1">
                <a:latin typeface="Calibri"/>
                <a:ea typeface="Calibri"/>
                <a:cs typeface="Calibri"/>
                <a:sym typeface="Calibri"/>
              </a:rPr>
              <a:t>охорони</a:t>
            </a:r>
            <a:r>
              <a:rPr lang="en-US" sz="2800" dirty="0">
                <a:latin typeface="Calibri"/>
                <a:ea typeface="Calibri"/>
                <a:cs typeface="Calibri"/>
                <a:sym typeface="Calibri"/>
              </a:rPr>
              <a:t> </a:t>
            </a:r>
            <a:r>
              <a:rPr lang="en-US" sz="2800" dirty="0" err="1">
                <a:latin typeface="Calibri"/>
                <a:ea typeface="Calibri"/>
                <a:cs typeface="Calibri"/>
                <a:sym typeface="Calibri"/>
              </a:rPr>
              <a:t>здоров’я</a:t>
            </a:r>
            <a:r>
              <a:rPr lang="en-US" sz="2800" dirty="0">
                <a:latin typeface="Calibri"/>
                <a:ea typeface="Calibri"/>
                <a:cs typeface="Calibri"/>
                <a:sym typeface="Calibri"/>
              </a:rPr>
              <a:t> 2030 </a:t>
            </a:r>
            <a:r>
              <a:rPr lang="en-US" sz="2800" dirty="0" smtClean="0">
                <a:latin typeface="Calibri"/>
                <a:ea typeface="Calibri"/>
                <a:cs typeface="Calibri"/>
                <a:sym typeface="Calibri"/>
              </a:rPr>
              <a:t>МОЗ</a:t>
            </a:r>
            <a:r>
              <a:rPr lang="uk-UA" sz="2800" dirty="0" smtClean="0">
                <a:latin typeface="Calibri"/>
                <a:ea typeface="Calibri"/>
                <a:cs typeface="Calibri"/>
                <a:sym typeface="Calibri"/>
              </a:rPr>
              <a:t> </a:t>
            </a:r>
            <a:r>
              <a:rPr lang="uk-UA" sz="2800" dirty="0" err="1" smtClean="0">
                <a:latin typeface="Calibri"/>
                <a:ea typeface="Calibri"/>
                <a:cs typeface="Calibri"/>
                <a:sym typeface="Calibri"/>
              </a:rPr>
              <a:t>Украіни</a:t>
            </a:r>
            <a:r>
              <a:rPr lang="uk-UA" sz="2800" dirty="0" smtClean="0">
                <a:latin typeface="Calibri"/>
                <a:ea typeface="Calibri"/>
                <a:cs typeface="Calibri"/>
                <a:sym typeface="Calibri"/>
              </a:rPr>
              <a:t> розробляє</a:t>
            </a:r>
            <a:r>
              <a:rPr lang="en-US" sz="2800" dirty="0" smtClean="0">
                <a:latin typeface="Calibri"/>
                <a:ea typeface="Calibri"/>
                <a:cs typeface="Calibri"/>
                <a:sym typeface="Calibri"/>
              </a:rPr>
              <a:t> </a:t>
            </a:r>
            <a:r>
              <a:rPr lang="en-US" sz="2800" dirty="0" err="1">
                <a:latin typeface="Calibri"/>
                <a:ea typeface="Calibri"/>
                <a:cs typeface="Calibri"/>
                <a:sym typeface="Calibri"/>
              </a:rPr>
              <a:t>із</a:t>
            </a:r>
            <a:r>
              <a:rPr lang="en-US" sz="2800" dirty="0">
                <a:latin typeface="Calibri"/>
                <a:ea typeface="Calibri"/>
                <a:cs typeface="Calibri"/>
                <a:sym typeface="Calibri"/>
              </a:rPr>
              <a:t> </a:t>
            </a:r>
            <a:r>
              <a:rPr lang="en-US" sz="2800" dirty="0" err="1">
                <a:latin typeface="Calibri"/>
                <a:ea typeface="Calibri"/>
                <a:cs typeface="Calibri"/>
                <a:sym typeface="Calibri"/>
              </a:rPr>
              <a:t>залученням</a:t>
            </a:r>
            <a:r>
              <a:rPr lang="en-US" sz="2800" dirty="0">
                <a:latin typeface="Calibri"/>
                <a:ea typeface="Calibri"/>
                <a:cs typeface="Calibri"/>
                <a:sym typeface="Calibri"/>
              </a:rPr>
              <a:t> </a:t>
            </a:r>
            <a:r>
              <a:rPr lang="en-US" sz="2800" dirty="0" err="1">
                <a:latin typeface="Calibri"/>
                <a:ea typeface="Calibri"/>
                <a:cs typeface="Calibri"/>
                <a:sym typeface="Calibri"/>
              </a:rPr>
              <a:t>ключових</a:t>
            </a:r>
            <a:r>
              <a:rPr lang="en-US" sz="2800" dirty="0">
                <a:latin typeface="Calibri"/>
                <a:ea typeface="Calibri"/>
                <a:cs typeface="Calibri"/>
                <a:sym typeface="Calibri"/>
              </a:rPr>
              <a:t> </a:t>
            </a:r>
            <a:r>
              <a:rPr lang="en-US" sz="2800" dirty="0" err="1">
                <a:latin typeface="Calibri"/>
                <a:ea typeface="Calibri"/>
                <a:cs typeface="Calibri"/>
                <a:sym typeface="Calibri"/>
              </a:rPr>
              <a:t>стейкхолдерів</a:t>
            </a:r>
            <a:r>
              <a:rPr lang="en-US" sz="2800" dirty="0">
                <a:latin typeface="Calibri"/>
                <a:ea typeface="Calibri"/>
                <a:cs typeface="Calibri"/>
                <a:sym typeface="Calibri"/>
              </a:rPr>
              <a:t> </a:t>
            </a:r>
            <a:r>
              <a:rPr lang="uk-UA" sz="2800" dirty="0" smtClean="0">
                <a:latin typeface="Calibri"/>
                <a:ea typeface="Calibri"/>
                <a:cs typeface="Calibri"/>
                <a:sym typeface="Calibri"/>
              </a:rPr>
              <a:t>в </a:t>
            </a:r>
            <a:r>
              <a:rPr lang="en-US" sz="2800" dirty="0" err="1" smtClean="0">
                <a:latin typeface="Calibri"/>
                <a:ea typeface="Calibri"/>
                <a:cs typeface="Calibri"/>
                <a:sym typeface="Calibri"/>
              </a:rPr>
              <a:t>сфер</a:t>
            </a:r>
            <a:r>
              <a:rPr lang="uk-UA" sz="2800" dirty="0" smtClean="0">
                <a:latin typeface="Calibri"/>
                <a:ea typeface="Calibri"/>
                <a:cs typeface="Calibri"/>
                <a:sym typeface="Calibri"/>
              </a:rPr>
              <a:t>і</a:t>
            </a:r>
            <a:r>
              <a:rPr lang="en-US" sz="2800" dirty="0" smtClean="0">
                <a:latin typeface="Calibri"/>
                <a:ea typeface="Calibri"/>
                <a:cs typeface="Calibri"/>
                <a:sym typeface="Calibri"/>
              </a:rPr>
              <a:t> </a:t>
            </a:r>
            <a:r>
              <a:rPr lang="en-US" sz="2800" dirty="0" err="1">
                <a:latin typeface="Calibri"/>
                <a:ea typeface="Calibri"/>
                <a:cs typeface="Calibri"/>
                <a:sym typeface="Calibri"/>
              </a:rPr>
              <a:t>охорони</a:t>
            </a:r>
            <a:r>
              <a:rPr lang="en-US" sz="2800" dirty="0">
                <a:latin typeface="Calibri"/>
                <a:ea typeface="Calibri"/>
                <a:cs typeface="Calibri"/>
                <a:sym typeface="Calibri"/>
              </a:rPr>
              <a:t> </a:t>
            </a:r>
            <a:r>
              <a:rPr lang="en-US" sz="2800" dirty="0" err="1">
                <a:latin typeface="Calibri"/>
                <a:ea typeface="Calibri"/>
                <a:cs typeface="Calibri"/>
                <a:sym typeface="Calibri"/>
              </a:rPr>
              <a:t>здоров’я</a:t>
            </a:r>
            <a:r>
              <a:rPr lang="en-US" sz="2800" dirty="0">
                <a:latin typeface="Calibri"/>
                <a:ea typeface="Calibri"/>
                <a:cs typeface="Calibri"/>
                <a:sym typeface="Calibri"/>
              </a:rPr>
              <a:t> </a:t>
            </a:r>
            <a:r>
              <a:rPr lang="en-US" sz="2800" dirty="0" err="1">
                <a:latin typeface="Calibri"/>
                <a:ea typeface="Calibri"/>
                <a:cs typeface="Calibri"/>
                <a:sym typeface="Calibri"/>
              </a:rPr>
              <a:t>та</a:t>
            </a:r>
            <a:r>
              <a:rPr lang="en-US" sz="2800" dirty="0">
                <a:latin typeface="Calibri"/>
                <a:ea typeface="Calibri"/>
                <a:cs typeface="Calibri"/>
                <a:sym typeface="Calibri"/>
              </a:rPr>
              <a:t> у </a:t>
            </a:r>
            <a:r>
              <a:rPr lang="en-US" sz="2800" dirty="0" err="1">
                <a:latin typeface="Calibri"/>
                <a:ea typeface="Calibri"/>
                <a:cs typeface="Calibri"/>
                <a:sym typeface="Calibri"/>
              </a:rPr>
              <a:t>співпраці</a:t>
            </a:r>
            <a:r>
              <a:rPr lang="en-US" sz="2800" dirty="0">
                <a:latin typeface="Calibri"/>
                <a:ea typeface="Calibri"/>
                <a:cs typeface="Calibri"/>
                <a:sym typeface="Calibri"/>
              </a:rPr>
              <a:t> з </a:t>
            </a:r>
            <a:r>
              <a:rPr lang="en-US" sz="2800" dirty="0" err="1">
                <a:latin typeface="Calibri"/>
                <a:ea typeface="Calibri"/>
                <a:cs typeface="Calibri"/>
                <a:sym typeface="Calibri"/>
              </a:rPr>
              <a:t>міжнародними</a:t>
            </a:r>
            <a:r>
              <a:rPr lang="en-US" sz="2800" dirty="0">
                <a:latin typeface="Calibri"/>
                <a:ea typeface="Calibri"/>
                <a:cs typeface="Calibri"/>
                <a:sym typeface="Calibri"/>
              </a:rPr>
              <a:t> </a:t>
            </a:r>
            <a:r>
              <a:rPr lang="en-US" sz="2800" dirty="0" err="1">
                <a:latin typeface="Calibri"/>
                <a:ea typeface="Calibri"/>
                <a:cs typeface="Calibri"/>
                <a:sym typeface="Calibri"/>
              </a:rPr>
              <a:t>партнерами</a:t>
            </a:r>
            <a:r>
              <a:rPr lang="en-US" sz="2800" dirty="0">
                <a:latin typeface="Calibri"/>
                <a:ea typeface="Calibri"/>
                <a:cs typeface="Calibri"/>
                <a:sym typeface="Calibri"/>
              </a:rPr>
              <a:t> </a:t>
            </a:r>
            <a:endParaRPr sz="2800" dirty="0">
              <a:latin typeface="Calibri"/>
              <a:ea typeface="Calibri"/>
              <a:cs typeface="Calibri"/>
              <a:sym typeface="Calibri"/>
            </a:endParaRPr>
          </a:p>
        </p:txBody>
      </p:sp>
      <p:pic>
        <p:nvPicPr>
          <p:cNvPr id="17" name="Google Shape;215;gf1495876b7_0_34">
            <a:extLst>
              <a:ext uri="{FF2B5EF4-FFF2-40B4-BE49-F238E27FC236}">
                <a16:creationId xmlns:a16="http://schemas.microsoft.com/office/drawing/2014/main" xmlns="" id="{27ED3EF8-BC3D-4227-9A34-610B226BF9F3}"/>
              </a:ext>
            </a:extLst>
          </p:cNvPr>
          <p:cNvPicPr preferRelativeResize="0"/>
          <p:nvPr/>
        </p:nvPicPr>
        <p:blipFill rotWithShape="1">
          <a:blip r:embed="rId4">
            <a:alphaModFix/>
          </a:blip>
          <a:srcRect/>
          <a:stretch/>
        </p:blipFill>
        <p:spPr>
          <a:xfrm rot="416678">
            <a:off x="8810635" y="1693933"/>
            <a:ext cx="2386507" cy="3453626"/>
          </a:xfrm>
          <a:prstGeom prst="rect">
            <a:avLst/>
          </a:prstGeom>
          <a:noFill/>
          <a:ln w="28575" cap="flat" cmpd="sng">
            <a:solidFill>
              <a:srgbClr val="2E3192"/>
            </a:solidFill>
            <a:prstDash val="solid"/>
            <a:round/>
            <a:headEnd type="none" w="sm" len="sm"/>
            <a:tailEnd type="none" w="sm" len="sm"/>
          </a:ln>
        </p:spPr>
      </p:pic>
      <p:sp>
        <p:nvSpPr>
          <p:cNvPr id="9" name="object 10">
            <a:extLst>
              <a:ext uri="{FF2B5EF4-FFF2-40B4-BE49-F238E27FC236}">
                <a16:creationId xmlns:a16="http://schemas.microsoft.com/office/drawing/2014/main" xmlns="" id="{95AE7758-9D0C-4F7F-9455-4DE0A5CCC4C3}"/>
              </a:ext>
            </a:extLst>
          </p:cNvPr>
          <p:cNvSpPr/>
          <p:nvPr/>
        </p:nvSpPr>
        <p:spPr>
          <a:xfrm>
            <a:off x="0" y="3411781"/>
            <a:ext cx="214282" cy="3444945"/>
          </a:xfrm>
          <a:custGeom>
            <a:avLst/>
            <a:gdLst/>
            <a:ahLst/>
            <a:cxnLst/>
            <a:rect l="l" t="t" r="r" b="b"/>
            <a:pathLst>
              <a:path w="844550" h="3436620">
                <a:moveTo>
                  <a:pt x="0" y="3436061"/>
                </a:moveTo>
                <a:lnTo>
                  <a:pt x="844550" y="3436061"/>
                </a:lnTo>
                <a:lnTo>
                  <a:pt x="844550" y="0"/>
                </a:lnTo>
                <a:lnTo>
                  <a:pt x="0" y="0"/>
                </a:lnTo>
                <a:lnTo>
                  <a:pt x="0" y="3436061"/>
                </a:lnTo>
                <a:close/>
              </a:path>
            </a:pathLst>
          </a:custGeom>
          <a:solidFill>
            <a:srgbClr val="FFCA05"/>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 name="object 11">
            <a:extLst>
              <a:ext uri="{FF2B5EF4-FFF2-40B4-BE49-F238E27FC236}">
                <a16:creationId xmlns:a16="http://schemas.microsoft.com/office/drawing/2014/main" xmlns="" id="{7A157A21-2E5D-4DFC-84EE-980CFAB81EDD}"/>
              </a:ext>
            </a:extLst>
          </p:cNvPr>
          <p:cNvSpPr/>
          <p:nvPr/>
        </p:nvSpPr>
        <p:spPr>
          <a:xfrm>
            <a:off x="0" y="1196"/>
            <a:ext cx="214282" cy="3410585"/>
          </a:xfrm>
          <a:custGeom>
            <a:avLst/>
            <a:gdLst/>
            <a:ahLst/>
            <a:cxnLst/>
            <a:rect l="l" t="t" r="r" b="b"/>
            <a:pathLst>
              <a:path w="844550" h="3410585">
                <a:moveTo>
                  <a:pt x="0" y="3410343"/>
                </a:moveTo>
                <a:lnTo>
                  <a:pt x="844550" y="3410343"/>
                </a:lnTo>
                <a:lnTo>
                  <a:pt x="844550" y="0"/>
                </a:lnTo>
                <a:lnTo>
                  <a:pt x="0" y="0"/>
                </a:lnTo>
                <a:lnTo>
                  <a:pt x="0" y="3410343"/>
                </a:lnTo>
                <a:close/>
              </a:path>
            </a:pathLst>
          </a:custGeom>
          <a:solidFill>
            <a:srgbClr val="2D3092"/>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503751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E1E9A589-DCAC-40D7-BEF8-2F9E6B73968C}"/>
              </a:ext>
            </a:extLst>
          </p:cNvPr>
          <p:cNvSpPr>
            <a:spLocks noGrp="1"/>
          </p:cNvSpPr>
          <p:nvPr>
            <p:ph type="title"/>
          </p:nvPr>
        </p:nvSpPr>
        <p:spPr>
          <a:xfrm>
            <a:off x="732604" y="370009"/>
            <a:ext cx="10515600" cy="734210"/>
          </a:xfrm>
        </p:spPr>
        <p:txBody>
          <a:bodyPr vert="horz" lIns="91440" tIns="45720" rIns="91440" bIns="45720" rtlCol="0" anchor="ctr">
            <a:normAutofit/>
          </a:bodyPr>
          <a:lstStyle/>
          <a:p>
            <a:r>
              <a:rPr lang="uk-UA" b="1" dirty="0"/>
              <a:t>Мета</a:t>
            </a:r>
          </a:p>
        </p:txBody>
      </p:sp>
      <p:sp>
        <p:nvSpPr>
          <p:cNvPr id="3" name="Объект 2">
            <a:extLst>
              <a:ext uri="{FF2B5EF4-FFF2-40B4-BE49-F238E27FC236}">
                <a16:creationId xmlns:a16="http://schemas.microsoft.com/office/drawing/2014/main" xmlns="" id="{72AA152F-369E-46F3-AF51-EFBAD6B0A087}"/>
              </a:ext>
            </a:extLst>
          </p:cNvPr>
          <p:cNvSpPr>
            <a:spLocks noGrp="1"/>
          </p:cNvSpPr>
          <p:nvPr>
            <p:ph idx="1"/>
          </p:nvPr>
        </p:nvSpPr>
        <p:spPr>
          <a:xfrm>
            <a:off x="641131" y="1420283"/>
            <a:ext cx="10515600" cy="4564868"/>
          </a:xfrm>
        </p:spPr>
        <p:txBody>
          <a:bodyPr numCol="1">
            <a:normAutofit/>
          </a:bodyPr>
          <a:lstStyle/>
          <a:p>
            <a:pPr marL="268287" indent="0" algn="just">
              <a:lnSpc>
                <a:spcPct val="107000"/>
              </a:lnSpc>
              <a:spcBef>
                <a:spcPts val="600"/>
              </a:spcBef>
              <a:spcAft>
                <a:spcPts val="800"/>
              </a:spcAft>
              <a:buNone/>
            </a:pPr>
            <a:r>
              <a:rPr lang="uk-UA" sz="3200" dirty="0">
                <a:effectLst/>
                <a:ea typeface="Calibri" panose="020F0502020204030204" pitchFamily="34" charset="0"/>
              </a:rPr>
              <a:t>Метою Стратегії є сприяння здоров’ю та добробуту громадян шляхом забезпечення справедливого доступу до якісних медичних послуг, побудови стійких систем охорони здоров’я та забезпечення участі суспільства у їх діяльності</a:t>
            </a:r>
            <a:endParaRPr lang="en-US" sz="3200" dirty="0">
              <a:effectLst/>
              <a:ea typeface="Calibri" panose="020F0502020204030204" pitchFamily="34" charset="0"/>
            </a:endParaRPr>
          </a:p>
        </p:txBody>
      </p:sp>
      <p:sp>
        <p:nvSpPr>
          <p:cNvPr id="4" name="Номер слайда 3">
            <a:extLst>
              <a:ext uri="{FF2B5EF4-FFF2-40B4-BE49-F238E27FC236}">
                <a16:creationId xmlns:a16="http://schemas.microsoft.com/office/drawing/2014/main" xmlns="" id="{9C8083B6-10DD-4C03-9D29-B8E2F30ADBE1}"/>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0EC170B-B51C-2542-8E90-117AFF949750}" type="slidenum">
              <a:rPr kumimoji="0" lang="ru-RU"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object 10">
            <a:extLst>
              <a:ext uri="{FF2B5EF4-FFF2-40B4-BE49-F238E27FC236}">
                <a16:creationId xmlns:a16="http://schemas.microsoft.com/office/drawing/2014/main" xmlns="" id="{CA032C5E-E3E7-4FB6-9843-C18134DB205A}"/>
              </a:ext>
            </a:extLst>
          </p:cNvPr>
          <p:cNvSpPr/>
          <p:nvPr/>
        </p:nvSpPr>
        <p:spPr>
          <a:xfrm>
            <a:off x="0" y="3276667"/>
            <a:ext cx="214282" cy="3436620"/>
          </a:xfrm>
          <a:custGeom>
            <a:avLst/>
            <a:gdLst/>
            <a:ahLst/>
            <a:cxnLst/>
            <a:rect l="l" t="t" r="r" b="b"/>
            <a:pathLst>
              <a:path w="844550" h="3436620">
                <a:moveTo>
                  <a:pt x="0" y="3436061"/>
                </a:moveTo>
                <a:lnTo>
                  <a:pt x="844550" y="3436061"/>
                </a:lnTo>
                <a:lnTo>
                  <a:pt x="844550" y="0"/>
                </a:lnTo>
                <a:lnTo>
                  <a:pt x="0" y="0"/>
                </a:lnTo>
                <a:lnTo>
                  <a:pt x="0" y="3436061"/>
                </a:lnTo>
                <a:close/>
              </a:path>
            </a:pathLst>
          </a:custGeom>
          <a:solidFill>
            <a:srgbClr val="FFCA05"/>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object 11">
            <a:extLst>
              <a:ext uri="{FF2B5EF4-FFF2-40B4-BE49-F238E27FC236}">
                <a16:creationId xmlns:a16="http://schemas.microsoft.com/office/drawing/2014/main" xmlns="" id="{155461D3-7B7F-4E66-AAE4-292B114AC19F}"/>
              </a:ext>
            </a:extLst>
          </p:cNvPr>
          <p:cNvSpPr/>
          <p:nvPr/>
        </p:nvSpPr>
        <p:spPr>
          <a:xfrm>
            <a:off x="0" y="10161"/>
            <a:ext cx="214282" cy="3410585"/>
          </a:xfrm>
          <a:custGeom>
            <a:avLst/>
            <a:gdLst/>
            <a:ahLst/>
            <a:cxnLst/>
            <a:rect l="l" t="t" r="r" b="b"/>
            <a:pathLst>
              <a:path w="844550" h="3410585">
                <a:moveTo>
                  <a:pt x="0" y="3410343"/>
                </a:moveTo>
                <a:lnTo>
                  <a:pt x="844550" y="3410343"/>
                </a:lnTo>
                <a:lnTo>
                  <a:pt x="844550" y="0"/>
                </a:lnTo>
                <a:lnTo>
                  <a:pt x="0" y="0"/>
                </a:lnTo>
                <a:lnTo>
                  <a:pt x="0" y="3410343"/>
                </a:lnTo>
                <a:close/>
              </a:path>
            </a:pathLst>
          </a:custGeom>
          <a:solidFill>
            <a:srgbClr val="2D3092"/>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7" name="Рисунок 6">
            <a:extLst>
              <a:ext uri="{FF2B5EF4-FFF2-40B4-BE49-F238E27FC236}">
                <a16:creationId xmlns:a16="http://schemas.microsoft.com/office/drawing/2014/main" xmlns="" id="{DC45A4D5-062C-4C6F-A637-DFAD574586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75541" y="183818"/>
            <a:ext cx="872523" cy="549202"/>
          </a:xfrm>
          <a:prstGeom prst="rect">
            <a:avLst/>
          </a:prstGeom>
        </p:spPr>
      </p:pic>
      <p:sp>
        <p:nvSpPr>
          <p:cNvPr id="8" name="object 10">
            <a:extLst>
              <a:ext uri="{FF2B5EF4-FFF2-40B4-BE49-F238E27FC236}">
                <a16:creationId xmlns:a16="http://schemas.microsoft.com/office/drawing/2014/main" xmlns="" id="{7E64127A-1B0C-425F-867F-79BB5A402EA3}"/>
              </a:ext>
            </a:extLst>
          </p:cNvPr>
          <p:cNvSpPr/>
          <p:nvPr/>
        </p:nvSpPr>
        <p:spPr>
          <a:xfrm>
            <a:off x="0" y="3411781"/>
            <a:ext cx="214282" cy="3444945"/>
          </a:xfrm>
          <a:custGeom>
            <a:avLst/>
            <a:gdLst/>
            <a:ahLst/>
            <a:cxnLst/>
            <a:rect l="l" t="t" r="r" b="b"/>
            <a:pathLst>
              <a:path w="844550" h="3436620">
                <a:moveTo>
                  <a:pt x="0" y="3436061"/>
                </a:moveTo>
                <a:lnTo>
                  <a:pt x="844550" y="3436061"/>
                </a:lnTo>
                <a:lnTo>
                  <a:pt x="844550" y="0"/>
                </a:lnTo>
                <a:lnTo>
                  <a:pt x="0" y="0"/>
                </a:lnTo>
                <a:lnTo>
                  <a:pt x="0" y="3436061"/>
                </a:lnTo>
                <a:close/>
              </a:path>
            </a:pathLst>
          </a:custGeom>
          <a:solidFill>
            <a:srgbClr val="FFCA05"/>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object 11">
            <a:extLst>
              <a:ext uri="{FF2B5EF4-FFF2-40B4-BE49-F238E27FC236}">
                <a16:creationId xmlns:a16="http://schemas.microsoft.com/office/drawing/2014/main" xmlns="" id="{6A28C775-0D0D-4AAC-963B-39D2BC438111}"/>
              </a:ext>
            </a:extLst>
          </p:cNvPr>
          <p:cNvSpPr/>
          <p:nvPr/>
        </p:nvSpPr>
        <p:spPr>
          <a:xfrm>
            <a:off x="0" y="1196"/>
            <a:ext cx="214282" cy="3410585"/>
          </a:xfrm>
          <a:custGeom>
            <a:avLst/>
            <a:gdLst/>
            <a:ahLst/>
            <a:cxnLst/>
            <a:rect l="l" t="t" r="r" b="b"/>
            <a:pathLst>
              <a:path w="844550" h="3410585">
                <a:moveTo>
                  <a:pt x="0" y="3410343"/>
                </a:moveTo>
                <a:lnTo>
                  <a:pt x="844550" y="3410343"/>
                </a:lnTo>
                <a:lnTo>
                  <a:pt x="844550" y="0"/>
                </a:lnTo>
                <a:lnTo>
                  <a:pt x="0" y="0"/>
                </a:lnTo>
                <a:lnTo>
                  <a:pt x="0" y="3410343"/>
                </a:lnTo>
                <a:close/>
              </a:path>
            </a:pathLst>
          </a:custGeom>
          <a:solidFill>
            <a:srgbClr val="2D3092"/>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604762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E1E9A589-DCAC-40D7-BEF8-2F9E6B73968C}"/>
              </a:ext>
            </a:extLst>
          </p:cNvPr>
          <p:cNvSpPr>
            <a:spLocks noGrp="1"/>
          </p:cNvSpPr>
          <p:nvPr>
            <p:ph type="title"/>
          </p:nvPr>
        </p:nvSpPr>
        <p:spPr>
          <a:xfrm>
            <a:off x="732604" y="370009"/>
            <a:ext cx="10515600" cy="734210"/>
          </a:xfrm>
        </p:spPr>
        <p:txBody>
          <a:bodyPr vert="horz" lIns="91440" tIns="45720" rIns="91440" bIns="45720" rtlCol="0" anchor="ctr">
            <a:normAutofit/>
          </a:bodyPr>
          <a:lstStyle/>
          <a:p>
            <a:r>
              <a:rPr lang="uk-UA" b="1" dirty="0"/>
              <a:t>Цінності та керівні принципи</a:t>
            </a:r>
          </a:p>
        </p:txBody>
      </p:sp>
      <p:sp>
        <p:nvSpPr>
          <p:cNvPr id="3" name="Объект 2">
            <a:extLst>
              <a:ext uri="{FF2B5EF4-FFF2-40B4-BE49-F238E27FC236}">
                <a16:creationId xmlns:a16="http://schemas.microsoft.com/office/drawing/2014/main" xmlns="" id="{72AA152F-369E-46F3-AF51-EFBAD6B0A087}"/>
              </a:ext>
            </a:extLst>
          </p:cNvPr>
          <p:cNvSpPr>
            <a:spLocks noGrp="1"/>
          </p:cNvSpPr>
          <p:nvPr>
            <p:ph idx="1"/>
          </p:nvPr>
        </p:nvSpPr>
        <p:spPr>
          <a:xfrm>
            <a:off x="641131" y="1420283"/>
            <a:ext cx="10515600" cy="4564868"/>
          </a:xfrm>
        </p:spPr>
        <p:txBody>
          <a:bodyPr numCol="2">
            <a:normAutofit lnSpcReduction="10000"/>
          </a:bodyPr>
          <a:lstStyle/>
          <a:p>
            <a:pPr marL="447675" indent="-179388" algn="just">
              <a:lnSpc>
                <a:spcPct val="107000"/>
              </a:lnSpc>
              <a:spcBef>
                <a:spcPts val="600"/>
              </a:spcBef>
              <a:spcAft>
                <a:spcPts val="800"/>
              </a:spcAft>
            </a:pPr>
            <a:r>
              <a:rPr lang="uk-UA" sz="2400" dirty="0">
                <a:solidFill>
                  <a:srgbClr val="000000"/>
                </a:solidFill>
                <a:effectLst/>
                <a:ea typeface="Times New Roman" panose="02020603050405020304" pitchFamily="18" charset="0"/>
                <a:cs typeface="Times New Roman" panose="02020603050405020304" pitchFamily="18" charset="0"/>
              </a:rPr>
              <a:t>орієнтованість на людей </a:t>
            </a:r>
          </a:p>
          <a:p>
            <a:pPr marL="447675" indent="-179388" algn="just">
              <a:lnSpc>
                <a:spcPct val="107000"/>
              </a:lnSpc>
              <a:spcBef>
                <a:spcPts val="600"/>
              </a:spcBef>
              <a:spcAft>
                <a:spcPts val="800"/>
              </a:spcAft>
            </a:pPr>
            <a:r>
              <a:rPr lang="uk-UA" sz="2400" dirty="0">
                <a:solidFill>
                  <a:srgbClr val="000000"/>
                </a:solidFill>
                <a:effectLst/>
                <a:ea typeface="Times New Roman" panose="02020603050405020304" pitchFamily="18" charset="0"/>
                <a:cs typeface="Times New Roman" panose="02020603050405020304" pitchFamily="18" charset="0"/>
              </a:rPr>
              <a:t>права людини</a:t>
            </a:r>
            <a:endParaRPr lang="en-US" sz="2400" dirty="0">
              <a:effectLst/>
              <a:ea typeface="Calibri" panose="020F0502020204030204" pitchFamily="34" charset="0"/>
            </a:endParaRPr>
          </a:p>
          <a:p>
            <a:pPr marL="447675" indent="-179388" algn="just">
              <a:lnSpc>
                <a:spcPct val="107000"/>
              </a:lnSpc>
              <a:spcBef>
                <a:spcPts val="600"/>
              </a:spcBef>
              <a:spcAft>
                <a:spcPts val="800"/>
              </a:spcAft>
            </a:pPr>
            <a:r>
              <a:rPr lang="uk-UA" sz="2400" dirty="0">
                <a:solidFill>
                  <a:srgbClr val="000000"/>
                </a:solidFill>
                <a:ea typeface="Times New Roman" panose="02020603050405020304" pitchFamily="18" charset="0"/>
                <a:cs typeface="Times New Roman" panose="02020603050405020304" pitchFamily="18" charset="0"/>
              </a:rPr>
              <a:t>с</a:t>
            </a:r>
            <a:r>
              <a:rPr lang="uk-UA" sz="2400" dirty="0">
                <a:solidFill>
                  <a:srgbClr val="000000"/>
                </a:solidFill>
                <a:effectLst/>
                <a:ea typeface="Times New Roman" panose="02020603050405020304" pitchFamily="18" charset="0"/>
                <a:cs typeface="Times New Roman" panose="02020603050405020304" pitchFamily="18" charset="0"/>
              </a:rPr>
              <a:t>праведливість</a:t>
            </a:r>
          </a:p>
          <a:p>
            <a:pPr marL="447675" indent="-179388" algn="just">
              <a:lnSpc>
                <a:spcPct val="107000"/>
              </a:lnSpc>
              <a:spcBef>
                <a:spcPts val="600"/>
              </a:spcBef>
              <a:spcAft>
                <a:spcPts val="800"/>
              </a:spcAft>
            </a:pPr>
            <a:r>
              <a:rPr lang="uk-UA" sz="2400" dirty="0">
                <a:effectLst/>
                <a:ea typeface="Times New Roman" panose="02020603050405020304" pitchFamily="18" charset="0"/>
                <a:cs typeface="Times New Roman" panose="02020603050405020304" pitchFamily="18" charset="0"/>
              </a:rPr>
              <a:t>людський розвиток</a:t>
            </a:r>
          </a:p>
          <a:p>
            <a:pPr marL="447675" indent="-179388" defTabSz="788988">
              <a:lnSpc>
                <a:spcPct val="107000"/>
              </a:lnSpc>
              <a:spcBef>
                <a:spcPts val="600"/>
              </a:spcBef>
              <a:spcAft>
                <a:spcPts val="800"/>
              </a:spcAft>
            </a:pPr>
            <a:r>
              <a:rPr lang="uk-UA" sz="2400" dirty="0">
                <a:ea typeface="Times New Roman" panose="02020603050405020304" pitchFamily="18" charset="0"/>
                <a:cs typeface="Times New Roman" panose="02020603050405020304" pitchFamily="18" charset="0"/>
              </a:rPr>
              <a:t>л</a:t>
            </a:r>
            <a:r>
              <a:rPr lang="uk-UA" sz="2400" dirty="0">
                <a:effectLst/>
                <a:ea typeface="Times New Roman" panose="02020603050405020304" pitchFamily="18" charset="0"/>
                <a:cs typeface="Times New Roman" panose="02020603050405020304" pitchFamily="18" charset="0"/>
              </a:rPr>
              <a:t>юдино-центрована медична допомога</a:t>
            </a:r>
          </a:p>
          <a:p>
            <a:pPr marL="447675" indent="-179388" algn="just">
              <a:lnSpc>
                <a:spcPct val="107000"/>
              </a:lnSpc>
              <a:spcBef>
                <a:spcPts val="600"/>
              </a:spcBef>
              <a:spcAft>
                <a:spcPts val="800"/>
              </a:spcAft>
            </a:pPr>
            <a:r>
              <a:rPr lang="uk-UA" sz="2400" dirty="0" err="1">
                <a:effectLst/>
                <a:ea typeface="Times New Roman" panose="02020603050405020304" pitchFamily="18" charset="0"/>
                <a:cs typeface="Times New Roman" panose="02020603050405020304" pitchFamily="18" charset="0"/>
              </a:rPr>
              <a:t>біо</a:t>
            </a:r>
            <a:r>
              <a:rPr lang="uk-UA" sz="2400" dirty="0">
                <a:effectLst/>
                <a:ea typeface="Times New Roman" panose="02020603050405020304" pitchFamily="18" charset="0"/>
                <a:cs typeface="Times New Roman" panose="02020603050405020304" pitchFamily="18" charset="0"/>
              </a:rPr>
              <a:t>-психосоціальна модель</a:t>
            </a:r>
            <a:endParaRPr lang="en-US" sz="2400" dirty="0">
              <a:effectLst/>
              <a:ea typeface="Calibri" panose="020F0502020204030204" pitchFamily="34" charset="0"/>
            </a:endParaRPr>
          </a:p>
          <a:p>
            <a:pPr marL="447675" indent="-179388" algn="just">
              <a:lnSpc>
                <a:spcPct val="107000"/>
              </a:lnSpc>
              <a:spcBef>
                <a:spcPts val="600"/>
              </a:spcBef>
              <a:spcAft>
                <a:spcPts val="800"/>
              </a:spcAft>
            </a:pPr>
            <a:r>
              <a:rPr lang="uk-UA" sz="2400" dirty="0">
                <a:solidFill>
                  <a:srgbClr val="000000"/>
                </a:solidFill>
                <a:effectLst/>
                <a:ea typeface="Times New Roman" panose="02020603050405020304" pitchFamily="18" charset="0"/>
                <a:cs typeface="Times New Roman" panose="02020603050405020304" pitchFamily="18" charset="0"/>
              </a:rPr>
              <a:t>спільне вироблення послуг охорони здоров’я (</a:t>
            </a:r>
            <a:r>
              <a:rPr lang="uk-UA" sz="2400" dirty="0" err="1">
                <a:solidFill>
                  <a:srgbClr val="000000"/>
                </a:solidFill>
                <a:effectLst/>
                <a:ea typeface="Times New Roman" panose="02020603050405020304" pitchFamily="18" charset="0"/>
                <a:cs typeface="Times New Roman" panose="02020603050405020304" pitchFamily="18" charset="0"/>
              </a:rPr>
              <a:t>co-production</a:t>
            </a:r>
            <a:r>
              <a:rPr lang="uk-UA" sz="2400" dirty="0">
                <a:solidFill>
                  <a:srgbClr val="000000"/>
                </a:solidFill>
                <a:effectLst/>
                <a:ea typeface="Times New Roman" panose="02020603050405020304" pitchFamily="18" charset="0"/>
                <a:cs typeface="Times New Roman" panose="02020603050405020304" pitchFamily="18" charset="0"/>
              </a:rPr>
              <a:t>) </a:t>
            </a:r>
            <a:endParaRPr lang="en-US" sz="2400" dirty="0">
              <a:effectLst/>
              <a:ea typeface="Calibri" panose="020F0502020204030204" pitchFamily="34" charset="0"/>
            </a:endParaRPr>
          </a:p>
          <a:p>
            <a:pPr marL="447675" indent="-179388" algn="just">
              <a:lnSpc>
                <a:spcPct val="107000"/>
              </a:lnSpc>
              <a:spcBef>
                <a:spcPts val="600"/>
              </a:spcBef>
              <a:spcAft>
                <a:spcPts val="800"/>
              </a:spcAft>
            </a:pPr>
            <a:r>
              <a:rPr lang="uk-UA" sz="2400" dirty="0" err="1">
                <a:solidFill>
                  <a:srgbClr val="000000"/>
                </a:solidFill>
                <a:effectLst/>
                <a:ea typeface="Times New Roman" panose="02020603050405020304" pitchFamily="18" charset="0"/>
                <a:cs typeface="Times New Roman" panose="02020603050405020304" pitchFamily="18" charset="0"/>
              </a:rPr>
              <a:t>гендерно</a:t>
            </a:r>
            <a:r>
              <a:rPr lang="uk-UA" sz="2400" dirty="0">
                <a:solidFill>
                  <a:srgbClr val="000000"/>
                </a:solidFill>
                <a:effectLst/>
                <a:ea typeface="Times New Roman" panose="02020603050405020304" pitchFamily="18" charset="0"/>
                <a:cs typeface="Times New Roman" panose="02020603050405020304" pitchFamily="18" charset="0"/>
              </a:rPr>
              <a:t> чутливий (</a:t>
            </a:r>
            <a:r>
              <a:rPr lang="uk-UA" sz="2400" dirty="0" err="1">
                <a:solidFill>
                  <a:srgbClr val="000000"/>
                </a:solidFill>
                <a:effectLst/>
                <a:ea typeface="Times New Roman" panose="02020603050405020304" pitchFamily="18" charset="0"/>
                <a:cs typeface="Times New Roman" panose="02020603050405020304" pitchFamily="18" charset="0"/>
              </a:rPr>
              <a:t>gender-sensitive</a:t>
            </a:r>
            <a:r>
              <a:rPr lang="uk-UA" sz="2400" dirty="0">
                <a:solidFill>
                  <a:srgbClr val="000000"/>
                </a:solidFill>
                <a:effectLst/>
                <a:ea typeface="Times New Roman" panose="02020603050405020304" pitchFamily="18" charset="0"/>
                <a:cs typeface="Times New Roman" panose="02020603050405020304" pitchFamily="18" charset="0"/>
              </a:rPr>
              <a:t>) та перетворюючий/ </a:t>
            </a:r>
            <a:r>
              <a:rPr lang="uk-UA" sz="2400" dirty="0" err="1">
                <a:solidFill>
                  <a:srgbClr val="000000"/>
                </a:solidFill>
                <a:effectLst/>
                <a:ea typeface="Times New Roman" panose="02020603050405020304" pitchFamily="18" charset="0"/>
                <a:cs typeface="Times New Roman" panose="02020603050405020304" pitchFamily="18" charset="0"/>
              </a:rPr>
              <a:t>трансформуючий</a:t>
            </a:r>
            <a:r>
              <a:rPr lang="uk-UA" sz="2400" dirty="0">
                <a:solidFill>
                  <a:srgbClr val="000000"/>
                </a:solidFill>
                <a:effectLst/>
                <a:ea typeface="Times New Roman" panose="02020603050405020304" pitchFamily="18" charset="0"/>
                <a:cs typeface="Times New Roman" panose="02020603050405020304" pitchFamily="18" charset="0"/>
              </a:rPr>
              <a:t> (</a:t>
            </a:r>
            <a:r>
              <a:rPr lang="uk-UA" sz="2400" dirty="0" err="1">
                <a:solidFill>
                  <a:srgbClr val="000000"/>
                </a:solidFill>
                <a:effectLst/>
                <a:ea typeface="Times New Roman" panose="02020603050405020304" pitchFamily="18" charset="0"/>
                <a:cs typeface="Times New Roman" panose="02020603050405020304" pitchFamily="18" charset="0"/>
              </a:rPr>
              <a:t>gender-transformative</a:t>
            </a:r>
            <a:r>
              <a:rPr lang="uk-UA" sz="2400" dirty="0">
                <a:solidFill>
                  <a:srgbClr val="000000"/>
                </a:solidFill>
                <a:effectLst/>
                <a:ea typeface="Times New Roman" panose="02020603050405020304" pitchFamily="18" charset="0"/>
                <a:cs typeface="Times New Roman" panose="02020603050405020304" pitchFamily="18" charset="0"/>
              </a:rPr>
              <a:t>) підхід</a:t>
            </a:r>
          </a:p>
          <a:p>
            <a:pPr marL="447675" indent="-179388" algn="just">
              <a:lnSpc>
                <a:spcPct val="107000"/>
              </a:lnSpc>
              <a:spcBef>
                <a:spcPts val="600"/>
              </a:spcBef>
              <a:spcAft>
                <a:spcPts val="800"/>
              </a:spcAft>
            </a:pPr>
            <a:r>
              <a:rPr lang="uk-UA" sz="2400" dirty="0">
                <a:effectLst/>
                <a:ea typeface="Times New Roman" panose="02020603050405020304" pitchFamily="18" charset="0"/>
                <a:cs typeface="Times New Roman" panose="02020603050405020304" pitchFamily="18" charset="0"/>
              </a:rPr>
              <a:t>п</a:t>
            </a:r>
            <a:r>
              <a:rPr lang="uk-UA" sz="2400" dirty="0">
                <a:solidFill>
                  <a:srgbClr val="000000"/>
                </a:solidFill>
                <a:effectLst/>
                <a:ea typeface="Times New Roman" panose="02020603050405020304" pitchFamily="18" charset="0"/>
                <a:cs typeface="Times New Roman" panose="02020603050405020304" pitchFamily="18" charset="0"/>
              </a:rPr>
              <a:t>олітика та прийняття рішень на основі доказовості (</a:t>
            </a:r>
            <a:r>
              <a:rPr lang="uk-UA" sz="2400" dirty="0" err="1">
                <a:solidFill>
                  <a:srgbClr val="000000"/>
                </a:solidFill>
                <a:effectLst/>
                <a:ea typeface="Times New Roman" panose="02020603050405020304" pitchFamily="18" charset="0"/>
                <a:cs typeface="Times New Roman" panose="02020603050405020304" pitchFamily="18" charset="0"/>
              </a:rPr>
              <a:t>evidence-based</a:t>
            </a:r>
            <a:r>
              <a:rPr lang="uk-UA" sz="2400" dirty="0">
                <a:solidFill>
                  <a:srgbClr val="000000"/>
                </a:solidFill>
                <a:effectLst/>
                <a:ea typeface="Times New Roman" panose="02020603050405020304" pitchFamily="18" charset="0"/>
                <a:cs typeface="Times New Roman" panose="02020603050405020304" pitchFamily="18" charset="0"/>
              </a:rPr>
              <a:t>, </a:t>
            </a:r>
            <a:r>
              <a:rPr lang="uk-UA" sz="2400" dirty="0" err="1">
                <a:solidFill>
                  <a:srgbClr val="000000"/>
                </a:solidFill>
                <a:effectLst/>
                <a:ea typeface="Times New Roman" panose="02020603050405020304" pitchFamily="18" charset="0"/>
                <a:cs typeface="Times New Roman" panose="02020603050405020304" pitchFamily="18" charset="0"/>
              </a:rPr>
              <a:t>data-driven</a:t>
            </a:r>
            <a:r>
              <a:rPr lang="uk-UA" sz="2400" dirty="0">
                <a:solidFill>
                  <a:srgbClr val="000000"/>
                </a:solidFill>
                <a:effectLst/>
                <a:ea typeface="Times New Roman" panose="02020603050405020304" pitchFamily="18" charset="0"/>
                <a:cs typeface="Times New Roman" panose="02020603050405020304" pitchFamily="18" charset="0"/>
              </a:rPr>
              <a:t> </a:t>
            </a:r>
            <a:r>
              <a:rPr lang="uk-UA" sz="2400" dirty="0" err="1">
                <a:solidFill>
                  <a:srgbClr val="000000"/>
                </a:solidFill>
                <a:effectLst/>
                <a:ea typeface="Times New Roman" panose="02020603050405020304" pitchFamily="18" charset="0"/>
                <a:cs typeface="Times New Roman" panose="02020603050405020304" pitchFamily="18" charset="0"/>
              </a:rPr>
              <a:t>policy</a:t>
            </a:r>
            <a:r>
              <a:rPr lang="uk-UA" sz="2400" dirty="0">
                <a:solidFill>
                  <a:srgbClr val="000000"/>
                </a:solidFill>
                <a:effectLst/>
                <a:ea typeface="Times New Roman" panose="02020603050405020304" pitchFamily="18" charset="0"/>
                <a:cs typeface="Times New Roman" panose="02020603050405020304" pitchFamily="18" charset="0"/>
              </a:rPr>
              <a:t> </a:t>
            </a:r>
            <a:r>
              <a:rPr lang="uk-UA" sz="2400" dirty="0" err="1">
                <a:solidFill>
                  <a:srgbClr val="000000"/>
                </a:solidFill>
                <a:effectLst/>
                <a:ea typeface="Times New Roman" panose="02020603050405020304" pitchFamily="18" charset="0"/>
                <a:cs typeface="Times New Roman" panose="02020603050405020304" pitchFamily="18" charset="0"/>
              </a:rPr>
              <a:t>and</a:t>
            </a:r>
            <a:r>
              <a:rPr lang="uk-UA" sz="2400" dirty="0">
                <a:solidFill>
                  <a:srgbClr val="000000"/>
                </a:solidFill>
                <a:effectLst/>
                <a:ea typeface="Times New Roman" panose="02020603050405020304" pitchFamily="18" charset="0"/>
                <a:cs typeface="Times New Roman" panose="02020603050405020304" pitchFamily="18" charset="0"/>
              </a:rPr>
              <a:t> </a:t>
            </a:r>
            <a:r>
              <a:rPr lang="uk-UA" sz="2400" dirty="0" err="1">
                <a:solidFill>
                  <a:srgbClr val="000000"/>
                </a:solidFill>
                <a:effectLst/>
                <a:ea typeface="Times New Roman" panose="02020603050405020304" pitchFamily="18" charset="0"/>
                <a:cs typeface="Times New Roman" panose="02020603050405020304" pitchFamily="18" charset="0"/>
              </a:rPr>
              <a:t>decision</a:t>
            </a:r>
            <a:r>
              <a:rPr lang="uk-UA" sz="2400" dirty="0">
                <a:solidFill>
                  <a:srgbClr val="000000"/>
                </a:solidFill>
                <a:effectLst/>
                <a:ea typeface="Times New Roman" panose="02020603050405020304" pitchFamily="18" charset="0"/>
                <a:cs typeface="Times New Roman" panose="02020603050405020304" pitchFamily="18" charset="0"/>
              </a:rPr>
              <a:t> </a:t>
            </a:r>
            <a:r>
              <a:rPr lang="uk-UA" sz="2400" dirty="0" err="1">
                <a:solidFill>
                  <a:srgbClr val="000000"/>
                </a:solidFill>
                <a:effectLst/>
                <a:ea typeface="Times New Roman" panose="02020603050405020304" pitchFamily="18" charset="0"/>
                <a:cs typeface="Times New Roman" panose="02020603050405020304" pitchFamily="18" charset="0"/>
              </a:rPr>
              <a:t>making</a:t>
            </a:r>
            <a:r>
              <a:rPr lang="uk-UA" sz="2400" dirty="0">
                <a:solidFill>
                  <a:srgbClr val="000000"/>
                </a:solidFill>
                <a:effectLst/>
                <a:ea typeface="Times New Roman" panose="02020603050405020304" pitchFamily="18" charset="0"/>
                <a:cs typeface="Times New Roman" panose="02020603050405020304" pitchFamily="18" charset="0"/>
              </a:rPr>
              <a:t>)</a:t>
            </a:r>
            <a:endParaRPr lang="en-US" sz="2400" dirty="0">
              <a:effectLst/>
              <a:ea typeface="Calibri" panose="020F0502020204030204" pitchFamily="34" charset="0"/>
            </a:endParaRPr>
          </a:p>
          <a:p>
            <a:pPr marL="447675" indent="-179388" algn="just">
              <a:lnSpc>
                <a:spcPct val="107000"/>
              </a:lnSpc>
              <a:spcBef>
                <a:spcPts val="600"/>
              </a:spcBef>
              <a:spcAft>
                <a:spcPts val="800"/>
              </a:spcAft>
            </a:pPr>
            <a:r>
              <a:rPr lang="uk-UA" sz="2400" dirty="0">
                <a:solidFill>
                  <a:srgbClr val="000000"/>
                </a:solidFill>
                <a:effectLst/>
                <a:ea typeface="Times New Roman" panose="02020603050405020304" pitchFamily="18" charset="0"/>
                <a:cs typeface="Times New Roman" panose="02020603050405020304" pitchFamily="18" charset="0"/>
              </a:rPr>
              <a:t>розвиток ринку охорони здоров’я</a:t>
            </a:r>
          </a:p>
          <a:p>
            <a:pPr marL="447675" indent="-179388" algn="just">
              <a:lnSpc>
                <a:spcPct val="107000"/>
              </a:lnSpc>
              <a:spcBef>
                <a:spcPts val="600"/>
              </a:spcBef>
              <a:spcAft>
                <a:spcPts val="800"/>
              </a:spcAft>
            </a:pPr>
            <a:r>
              <a:rPr lang="uk-UA" sz="2400" dirty="0">
                <a:solidFill>
                  <a:srgbClr val="000000"/>
                </a:solidFill>
                <a:cs typeface="Times New Roman" panose="02020603050405020304" pitchFamily="18" charset="0"/>
              </a:rPr>
              <a:t>відповідальність держави</a:t>
            </a:r>
          </a:p>
        </p:txBody>
      </p:sp>
      <p:sp>
        <p:nvSpPr>
          <p:cNvPr id="4" name="Номер слайда 3">
            <a:extLst>
              <a:ext uri="{FF2B5EF4-FFF2-40B4-BE49-F238E27FC236}">
                <a16:creationId xmlns:a16="http://schemas.microsoft.com/office/drawing/2014/main" xmlns="" id="{9C8083B6-10DD-4C03-9D29-B8E2F30ADBE1}"/>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0EC170B-B51C-2542-8E90-117AFF949750}" type="slidenum">
              <a:rPr kumimoji="0" lang="ru-RU"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object 10">
            <a:extLst>
              <a:ext uri="{FF2B5EF4-FFF2-40B4-BE49-F238E27FC236}">
                <a16:creationId xmlns:a16="http://schemas.microsoft.com/office/drawing/2014/main" xmlns="" id="{CA032C5E-E3E7-4FB6-9843-C18134DB205A}"/>
              </a:ext>
            </a:extLst>
          </p:cNvPr>
          <p:cNvSpPr/>
          <p:nvPr/>
        </p:nvSpPr>
        <p:spPr>
          <a:xfrm>
            <a:off x="0" y="3276667"/>
            <a:ext cx="214282" cy="3436620"/>
          </a:xfrm>
          <a:custGeom>
            <a:avLst/>
            <a:gdLst/>
            <a:ahLst/>
            <a:cxnLst/>
            <a:rect l="l" t="t" r="r" b="b"/>
            <a:pathLst>
              <a:path w="844550" h="3436620">
                <a:moveTo>
                  <a:pt x="0" y="3436061"/>
                </a:moveTo>
                <a:lnTo>
                  <a:pt x="844550" y="3436061"/>
                </a:lnTo>
                <a:lnTo>
                  <a:pt x="844550" y="0"/>
                </a:lnTo>
                <a:lnTo>
                  <a:pt x="0" y="0"/>
                </a:lnTo>
                <a:lnTo>
                  <a:pt x="0" y="3436061"/>
                </a:lnTo>
                <a:close/>
              </a:path>
            </a:pathLst>
          </a:custGeom>
          <a:solidFill>
            <a:srgbClr val="FFCA05"/>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object 11">
            <a:extLst>
              <a:ext uri="{FF2B5EF4-FFF2-40B4-BE49-F238E27FC236}">
                <a16:creationId xmlns:a16="http://schemas.microsoft.com/office/drawing/2014/main" xmlns="" id="{155461D3-7B7F-4E66-AAE4-292B114AC19F}"/>
              </a:ext>
            </a:extLst>
          </p:cNvPr>
          <p:cNvSpPr/>
          <p:nvPr/>
        </p:nvSpPr>
        <p:spPr>
          <a:xfrm>
            <a:off x="0" y="10161"/>
            <a:ext cx="214282" cy="3410585"/>
          </a:xfrm>
          <a:custGeom>
            <a:avLst/>
            <a:gdLst/>
            <a:ahLst/>
            <a:cxnLst/>
            <a:rect l="l" t="t" r="r" b="b"/>
            <a:pathLst>
              <a:path w="844550" h="3410585">
                <a:moveTo>
                  <a:pt x="0" y="3410343"/>
                </a:moveTo>
                <a:lnTo>
                  <a:pt x="844550" y="3410343"/>
                </a:lnTo>
                <a:lnTo>
                  <a:pt x="844550" y="0"/>
                </a:lnTo>
                <a:lnTo>
                  <a:pt x="0" y="0"/>
                </a:lnTo>
                <a:lnTo>
                  <a:pt x="0" y="3410343"/>
                </a:lnTo>
                <a:close/>
              </a:path>
            </a:pathLst>
          </a:custGeom>
          <a:solidFill>
            <a:srgbClr val="2D3092"/>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7" name="Рисунок 6">
            <a:extLst>
              <a:ext uri="{FF2B5EF4-FFF2-40B4-BE49-F238E27FC236}">
                <a16:creationId xmlns:a16="http://schemas.microsoft.com/office/drawing/2014/main" xmlns="" id="{DC45A4D5-062C-4C6F-A637-DFAD574586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75541" y="183818"/>
            <a:ext cx="872523" cy="549202"/>
          </a:xfrm>
          <a:prstGeom prst="rect">
            <a:avLst/>
          </a:prstGeom>
        </p:spPr>
      </p:pic>
      <p:sp>
        <p:nvSpPr>
          <p:cNvPr id="8" name="object 10">
            <a:extLst>
              <a:ext uri="{FF2B5EF4-FFF2-40B4-BE49-F238E27FC236}">
                <a16:creationId xmlns:a16="http://schemas.microsoft.com/office/drawing/2014/main" xmlns="" id="{7E64127A-1B0C-425F-867F-79BB5A402EA3}"/>
              </a:ext>
            </a:extLst>
          </p:cNvPr>
          <p:cNvSpPr/>
          <p:nvPr/>
        </p:nvSpPr>
        <p:spPr>
          <a:xfrm>
            <a:off x="0" y="3411781"/>
            <a:ext cx="214282" cy="3444945"/>
          </a:xfrm>
          <a:custGeom>
            <a:avLst/>
            <a:gdLst/>
            <a:ahLst/>
            <a:cxnLst/>
            <a:rect l="l" t="t" r="r" b="b"/>
            <a:pathLst>
              <a:path w="844550" h="3436620">
                <a:moveTo>
                  <a:pt x="0" y="3436061"/>
                </a:moveTo>
                <a:lnTo>
                  <a:pt x="844550" y="3436061"/>
                </a:lnTo>
                <a:lnTo>
                  <a:pt x="844550" y="0"/>
                </a:lnTo>
                <a:lnTo>
                  <a:pt x="0" y="0"/>
                </a:lnTo>
                <a:lnTo>
                  <a:pt x="0" y="3436061"/>
                </a:lnTo>
                <a:close/>
              </a:path>
            </a:pathLst>
          </a:custGeom>
          <a:solidFill>
            <a:srgbClr val="FFCA05"/>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object 11">
            <a:extLst>
              <a:ext uri="{FF2B5EF4-FFF2-40B4-BE49-F238E27FC236}">
                <a16:creationId xmlns:a16="http://schemas.microsoft.com/office/drawing/2014/main" xmlns="" id="{6A28C775-0D0D-4AAC-963B-39D2BC438111}"/>
              </a:ext>
            </a:extLst>
          </p:cNvPr>
          <p:cNvSpPr/>
          <p:nvPr/>
        </p:nvSpPr>
        <p:spPr>
          <a:xfrm>
            <a:off x="0" y="1196"/>
            <a:ext cx="214282" cy="3410585"/>
          </a:xfrm>
          <a:custGeom>
            <a:avLst/>
            <a:gdLst/>
            <a:ahLst/>
            <a:cxnLst/>
            <a:rect l="l" t="t" r="r" b="b"/>
            <a:pathLst>
              <a:path w="844550" h="3410585">
                <a:moveTo>
                  <a:pt x="0" y="3410343"/>
                </a:moveTo>
                <a:lnTo>
                  <a:pt x="844550" y="3410343"/>
                </a:lnTo>
                <a:lnTo>
                  <a:pt x="844550" y="0"/>
                </a:lnTo>
                <a:lnTo>
                  <a:pt x="0" y="0"/>
                </a:lnTo>
                <a:lnTo>
                  <a:pt x="0" y="3410343"/>
                </a:lnTo>
                <a:close/>
              </a:path>
            </a:pathLst>
          </a:custGeom>
          <a:solidFill>
            <a:srgbClr val="2D3092"/>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112876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E1E9A589-DCAC-40D7-BEF8-2F9E6B73968C}"/>
              </a:ext>
            </a:extLst>
          </p:cNvPr>
          <p:cNvSpPr>
            <a:spLocks noGrp="1"/>
          </p:cNvSpPr>
          <p:nvPr>
            <p:ph type="title"/>
          </p:nvPr>
        </p:nvSpPr>
        <p:spPr>
          <a:xfrm>
            <a:off x="732604" y="370009"/>
            <a:ext cx="10515600" cy="734210"/>
          </a:xfrm>
        </p:spPr>
        <p:txBody>
          <a:bodyPr vert="horz" lIns="91440" tIns="45720" rIns="91440" bIns="45720" rtlCol="0" anchor="ctr">
            <a:normAutofit/>
          </a:bodyPr>
          <a:lstStyle/>
          <a:p>
            <a:r>
              <a:rPr lang="uk-UA" b="1" dirty="0"/>
              <a:t>Ключові напрями розвитку</a:t>
            </a:r>
          </a:p>
        </p:txBody>
      </p:sp>
      <p:sp>
        <p:nvSpPr>
          <p:cNvPr id="3" name="Объект 2">
            <a:extLst>
              <a:ext uri="{FF2B5EF4-FFF2-40B4-BE49-F238E27FC236}">
                <a16:creationId xmlns:a16="http://schemas.microsoft.com/office/drawing/2014/main" xmlns="" id="{72AA152F-369E-46F3-AF51-EFBAD6B0A087}"/>
              </a:ext>
            </a:extLst>
          </p:cNvPr>
          <p:cNvSpPr>
            <a:spLocks noGrp="1"/>
          </p:cNvSpPr>
          <p:nvPr>
            <p:ph idx="1"/>
          </p:nvPr>
        </p:nvSpPr>
        <p:spPr>
          <a:xfrm>
            <a:off x="641131" y="1420284"/>
            <a:ext cx="10515600" cy="5530069"/>
          </a:xfrm>
        </p:spPr>
        <p:txBody>
          <a:bodyPr>
            <a:normAutofit/>
          </a:bodyPr>
          <a:lstStyle/>
          <a:p>
            <a:pPr marL="717550" indent="-538163" algn="just">
              <a:lnSpc>
                <a:spcPct val="107000"/>
              </a:lnSpc>
              <a:spcBef>
                <a:spcPts val="600"/>
              </a:spcBef>
              <a:spcAft>
                <a:spcPts val="800"/>
              </a:spcAft>
              <a:buFont typeface="+mj-lt"/>
              <a:buAutoNum type="arabicPeriod"/>
            </a:pPr>
            <a:r>
              <a:rPr lang="uk-UA" dirty="0">
                <a:effectLst/>
                <a:latin typeface="Cambria" panose="02040503050406030204" pitchFamily="18" charset="0"/>
                <a:ea typeface="Calibri" panose="020F0502020204030204" pitchFamily="34" charset="0"/>
              </a:rPr>
              <a:t>Врядування у сфері охорони здоров'я</a:t>
            </a:r>
            <a:endParaRPr lang="en-US" dirty="0">
              <a:effectLst/>
              <a:latin typeface="Calibri" panose="020F0502020204030204" pitchFamily="34" charset="0"/>
              <a:ea typeface="Calibri" panose="020F0502020204030204" pitchFamily="34" charset="0"/>
            </a:endParaRPr>
          </a:p>
          <a:p>
            <a:pPr marL="717550" indent="-538163" algn="just">
              <a:lnSpc>
                <a:spcPct val="107000"/>
              </a:lnSpc>
              <a:spcBef>
                <a:spcPts val="600"/>
              </a:spcBef>
              <a:spcAft>
                <a:spcPts val="800"/>
              </a:spcAft>
              <a:buFont typeface="+mj-lt"/>
              <a:buAutoNum type="arabicPeriod"/>
            </a:pPr>
            <a:r>
              <a:rPr lang="uk-UA" dirty="0">
                <a:effectLst/>
                <a:latin typeface="Cambria" panose="02040503050406030204" pitchFamily="18" charset="0"/>
                <a:ea typeface="Calibri" panose="020F0502020204030204" pitchFamily="34" charset="0"/>
              </a:rPr>
              <a:t>Універсальне охоплення послугами охорони здоров'я</a:t>
            </a:r>
            <a:endParaRPr lang="en-US" dirty="0">
              <a:effectLst/>
              <a:latin typeface="Calibri" panose="020F0502020204030204" pitchFamily="34" charset="0"/>
              <a:ea typeface="Calibri" panose="020F0502020204030204" pitchFamily="34" charset="0"/>
            </a:endParaRPr>
          </a:p>
          <a:p>
            <a:pPr marL="717550" indent="-538163" algn="just">
              <a:lnSpc>
                <a:spcPct val="107000"/>
              </a:lnSpc>
              <a:spcBef>
                <a:spcPts val="600"/>
              </a:spcBef>
              <a:spcAft>
                <a:spcPts val="800"/>
              </a:spcAft>
              <a:buFont typeface="+mj-lt"/>
              <a:buAutoNum type="arabicPeriod"/>
            </a:pPr>
            <a:r>
              <a:rPr lang="uk-UA" dirty="0">
                <a:effectLst/>
                <a:latin typeface="Cambria" panose="02040503050406030204" pitchFamily="18" charset="0"/>
                <a:ea typeface="Calibri" panose="020F0502020204030204" pitchFamily="34" charset="0"/>
              </a:rPr>
              <a:t>Громадське здоров'я, готовність та реагування на надзвичайні ситуації </a:t>
            </a:r>
            <a:endParaRPr lang="en-US" dirty="0">
              <a:effectLst/>
              <a:latin typeface="Calibri" panose="020F0502020204030204" pitchFamily="34" charset="0"/>
              <a:ea typeface="Calibri" panose="020F0502020204030204" pitchFamily="34" charset="0"/>
            </a:endParaRPr>
          </a:p>
          <a:p>
            <a:pPr marL="717550" indent="-538163" algn="just">
              <a:lnSpc>
                <a:spcPct val="107000"/>
              </a:lnSpc>
              <a:spcBef>
                <a:spcPts val="600"/>
              </a:spcBef>
              <a:spcAft>
                <a:spcPts val="800"/>
              </a:spcAft>
              <a:buFont typeface="+mj-lt"/>
              <a:buAutoNum type="arabicPeriod"/>
            </a:pPr>
            <a:r>
              <a:rPr lang="uk-UA" dirty="0">
                <a:effectLst/>
                <a:latin typeface="Cambria" panose="02040503050406030204" pitchFamily="18" charset="0"/>
                <a:ea typeface="Calibri" panose="020F0502020204030204" pitchFamily="34" charset="0"/>
              </a:rPr>
              <a:t>Залученість людей та громад</a:t>
            </a:r>
            <a:endParaRPr lang="en-US" dirty="0">
              <a:effectLst/>
              <a:latin typeface="Calibri" panose="020F0502020204030204" pitchFamily="34" charset="0"/>
              <a:ea typeface="Calibri" panose="020F0502020204030204" pitchFamily="34" charset="0"/>
            </a:endParaRPr>
          </a:p>
          <a:p>
            <a:pPr marL="717550" indent="-538163" algn="just">
              <a:lnSpc>
                <a:spcPct val="107000"/>
              </a:lnSpc>
              <a:spcBef>
                <a:spcPts val="600"/>
              </a:spcBef>
              <a:spcAft>
                <a:spcPts val="800"/>
              </a:spcAft>
              <a:buFont typeface="+mj-lt"/>
              <a:buAutoNum type="arabicPeriod"/>
            </a:pPr>
            <a:r>
              <a:rPr lang="uk-UA" dirty="0">
                <a:effectLst/>
                <a:latin typeface="Cambria" panose="02040503050406030204" pitchFamily="18" charset="0"/>
                <a:ea typeface="Calibri" panose="020F0502020204030204" pitchFamily="34" charset="0"/>
              </a:rPr>
              <a:t>Кадрові ресурси системи охорони здоров'я (КРОЗ)</a:t>
            </a:r>
            <a:endParaRPr lang="en-US" dirty="0">
              <a:effectLst/>
              <a:latin typeface="Calibri" panose="020F0502020204030204" pitchFamily="34" charset="0"/>
              <a:ea typeface="Calibri" panose="020F0502020204030204" pitchFamily="34" charset="0"/>
            </a:endParaRPr>
          </a:p>
          <a:p>
            <a:pPr marL="922337" indent="-742950">
              <a:spcBef>
                <a:spcPts val="1200"/>
              </a:spcBef>
              <a:buFont typeface="+mj-lt"/>
              <a:buAutoNum type="arabicPeriod"/>
            </a:pPr>
            <a:endParaRPr lang="uk-UA" sz="4000" dirty="0">
              <a:highlight>
                <a:srgbClr val="FFFF00"/>
              </a:highlight>
            </a:endParaRPr>
          </a:p>
        </p:txBody>
      </p:sp>
      <p:sp>
        <p:nvSpPr>
          <p:cNvPr id="4" name="Номер слайда 3">
            <a:extLst>
              <a:ext uri="{FF2B5EF4-FFF2-40B4-BE49-F238E27FC236}">
                <a16:creationId xmlns:a16="http://schemas.microsoft.com/office/drawing/2014/main" xmlns="" id="{9C8083B6-10DD-4C03-9D29-B8E2F30ADBE1}"/>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0EC170B-B51C-2542-8E90-117AFF949750}" type="slidenum">
              <a:rPr kumimoji="0" lang="ru-RU"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object 10">
            <a:extLst>
              <a:ext uri="{FF2B5EF4-FFF2-40B4-BE49-F238E27FC236}">
                <a16:creationId xmlns:a16="http://schemas.microsoft.com/office/drawing/2014/main" xmlns="" id="{CA032C5E-E3E7-4FB6-9843-C18134DB205A}"/>
              </a:ext>
            </a:extLst>
          </p:cNvPr>
          <p:cNvSpPr/>
          <p:nvPr/>
        </p:nvSpPr>
        <p:spPr>
          <a:xfrm>
            <a:off x="0" y="3411781"/>
            <a:ext cx="214282" cy="3444945"/>
          </a:xfrm>
          <a:custGeom>
            <a:avLst/>
            <a:gdLst/>
            <a:ahLst/>
            <a:cxnLst/>
            <a:rect l="l" t="t" r="r" b="b"/>
            <a:pathLst>
              <a:path w="844550" h="3436620">
                <a:moveTo>
                  <a:pt x="0" y="3436061"/>
                </a:moveTo>
                <a:lnTo>
                  <a:pt x="844550" y="3436061"/>
                </a:lnTo>
                <a:lnTo>
                  <a:pt x="844550" y="0"/>
                </a:lnTo>
                <a:lnTo>
                  <a:pt x="0" y="0"/>
                </a:lnTo>
                <a:lnTo>
                  <a:pt x="0" y="3436061"/>
                </a:lnTo>
                <a:close/>
              </a:path>
            </a:pathLst>
          </a:custGeom>
          <a:solidFill>
            <a:srgbClr val="FFCA05"/>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object 11">
            <a:extLst>
              <a:ext uri="{FF2B5EF4-FFF2-40B4-BE49-F238E27FC236}">
                <a16:creationId xmlns:a16="http://schemas.microsoft.com/office/drawing/2014/main" xmlns="" id="{155461D3-7B7F-4E66-AAE4-292B114AC19F}"/>
              </a:ext>
            </a:extLst>
          </p:cNvPr>
          <p:cNvSpPr/>
          <p:nvPr/>
        </p:nvSpPr>
        <p:spPr>
          <a:xfrm>
            <a:off x="0" y="1196"/>
            <a:ext cx="214282" cy="3410585"/>
          </a:xfrm>
          <a:custGeom>
            <a:avLst/>
            <a:gdLst/>
            <a:ahLst/>
            <a:cxnLst/>
            <a:rect l="l" t="t" r="r" b="b"/>
            <a:pathLst>
              <a:path w="844550" h="3410585">
                <a:moveTo>
                  <a:pt x="0" y="3410343"/>
                </a:moveTo>
                <a:lnTo>
                  <a:pt x="844550" y="3410343"/>
                </a:lnTo>
                <a:lnTo>
                  <a:pt x="844550" y="0"/>
                </a:lnTo>
                <a:lnTo>
                  <a:pt x="0" y="0"/>
                </a:lnTo>
                <a:lnTo>
                  <a:pt x="0" y="3410343"/>
                </a:lnTo>
                <a:close/>
              </a:path>
            </a:pathLst>
          </a:custGeom>
          <a:solidFill>
            <a:srgbClr val="2D3092"/>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7" name="Рисунок 6">
            <a:extLst>
              <a:ext uri="{FF2B5EF4-FFF2-40B4-BE49-F238E27FC236}">
                <a16:creationId xmlns:a16="http://schemas.microsoft.com/office/drawing/2014/main" xmlns="" id="{DC45A4D5-062C-4C6F-A637-DFAD574586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75541" y="183818"/>
            <a:ext cx="872523" cy="549202"/>
          </a:xfrm>
          <a:prstGeom prst="rect">
            <a:avLst/>
          </a:prstGeom>
        </p:spPr>
      </p:pic>
    </p:spTree>
    <p:extLst>
      <p:ext uri="{BB962C8B-B14F-4D97-AF65-F5344CB8AC3E}">
        <p14:creationId xmlns:p14="http://schemas.microsoft.com/office/powerpoint/2010/main" val="16173808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048B7862-0ECC-4522-9C81-F3F44D357B8B}"/>
              </a:ext>
            </a:extLst>
          </p:cNvPr>
          <p:cNvSpPr>
            <a:spLocks noGrp="1"/>
          </p:cNvSpPr>
          <p:nvPr>
            <p:ph type="title"/>
          </p:nvPr>
        </p:nvSpPr>
        <p:spPr/>
        <p:txBody>
          <a:bodyPr>
            <a:normAutofit/>
          </a:bodyPr>
          <a:lstStyle/>
          <a:p>
            <a:r>
              <a:rPr lang="ru-RU" b="1" dirty="0" err="1"/>
              <a:t>Напрям</a:t>
            </a:r>
            <a:r>
              <a:rPr lang="ru-RU" b="1" dirty="0"/>
              <a:t> </a:t>
            </a:r>
            <a:r>
              <a:rPr lang="ru-RU" b="1" dirty="0" smtClean="0"/>
              <a:t>1: </a:t>
            </a:r>
            <a:r>
              <a:rPr lang="uk-UA" b="1" dirty="0" smtClean="0"/>
              <a:t>Врядування </a:t>
            </a:r>
            <a:r>
              <a:rPr lang="uk-UA" b="1" dirty="0"/>
              <a:t>у сфері охорони </a:t>
            </a:r>
            <a:r>
              <a:rPr lang="uk-UA" b="1" dirty="0" smtClean="0"/>
              <a:t> </a:t>
            </a:r>
            <a:br>
              <a:rPr lang="uk-UA" b="1" dirty="0" smtClean="0"/>
            </a:br>
            <a:r>
              <a:rPr lang="uk-UA" b="1" dirty="0"/>
              <a:t> </a:t>
            </a:r>
            <a:r>
              <a:rPr lang="uk-UA" b="1" dirty="0" smtClean="0"/>
              <a:t>                   здоров'я</a:t>
            </a:r>
            <a:endParaRPr lang="en-US" b="1" dirty="0"/>
          </a:p>
        </p:txBody>
      </p:sp>
      <p:sp>
        <p:nvSpPr>
          <p:cNvPr id="3" name="Місце для вмісту 2">
            <a:extLst>
              <a:ext uri="{FF2B5EF4-FFF2-40B4-BE49-F238E27FC236}">
                <a16:creationId xmlns:a16="http://schemas.microsoft.com/office/drawing/2014/main" xmlns="" id="{57768C05-5D0C-4D73-8F31-16D032107892}"/>
              </a:ext>
            </a:extLst>
          </p:cNvPr>
          <p:cNvSpPr>
            <a:spLocks noGrp="1"/>
          </p:cNvSpPr>
          <p:nvPr>
            <p:ph idx="1"/>
          </p:nvPr>
        </p:nvSpPr>
        <p:spPr/>
        <p:txBody>
          <a:bodyPr>
            <a:normAutofit fontScale="92500" lnSpcReduction="10000"/>
          </a:bodyPr>
          <a:lstStyle/>
          <a:p>
            <a:r>
              <a:rPr lang="uk-UA" sz="2400" b="1" dirty="0" smtClean="0"/>
              <a:t>Стратегічний </a:t>
            </a:r>
            <a:r>
              <a:rPr lang="uk-UA" sz="2400" b="1" dirty="0"/>
              <a:t>пріоритет 1: </a:t>
            </a:r>
            <a:r>
              <a:rPr lang="uk-UA" sz="2400" dirty="0"/>
              <a:t>Впроваджено універсальні підходи та інструменти врядування, що забезпечують незалежність, сталість і спроможність національних інституцій у сфері охорони здоров'я  </a:t>
            </a:r>
            <a:endParaRPr lang="ru-RU" sz="2400" dirty="0"/>
          </a:p>
          <a:p>
            <a:r>
              <a:rPr lang="uk-UA" sz="2400" b="1" dirty="0"/>
              <a:t>Стратегічний пріоритет 2: </a:t>
            </a:r>
            <a:r>
              <a:rPr lang="uk-UA" sz="2400" dirty="0"/>
              <a:t>Створена ефективна система </a:t>
            </a:r>
            <a:r>
              <a:rPr lang="uk-UA" sz="2400" dirty="0" err="1"/>
              <a:t>міжсекторального</a:t>
            </a:r>
            <a:r>
              <a:rPr lang="uk-UA" sz="2400" dirty="0"/>
              <a:t> співробітництва для забезпечення загальнодержавного підходу у вирішенні питань охорони здоров’я</a:t>
            </a:r>
            <a:endParaRPr lang="ru-RU" sz="2400" dirty="0"/>
          </a:p>
          <a:p>
            <a:r>
              <a:rPr lang="uk-UA" sz="2400" b="1" dirty="0"/>
              <a:t>Стратегічний пріоритет 3: </a:t>
            </a:r>
            <a:r>
              <a:rPr lang="uk-UA" sz="2400" dirty="0"/>
              <a:t>Управління в системі ОЗ та прийняття рішень здійснюється в інтересах і відповідно до  потреб населення на основі доказової бази та використання кращих практик. </a:t>
            </a:r>
            <a:endParaRPr lang="ru-RU" sz="2400" dirty="0"/>
          </a:p>
          <a:p>
            <a:r>
              <a:rPr lang="uk-UA" sz="2400" b="1" dirty="0"/>
              <a:t>Стратегічний пріоритет 4: </a:t>
            </a:r>
            <a:r>
              <a:rPr lang="uk-UA" sz="2400" dirty="0"/>
              <a:t>Створена система ефективного управління закладами охорони здоров’я, яка забезпечує громадську підзвітність та нагляд </a:t>
            </a:r>
            <a:endParaRPr lang="ru-RU" sz="2400" dirty="0"/>
          </a:p>
          <a:p>
            <a:r>
              <a:rPr lang="uk-UA" sz="2400" b="1" dirty="0"/>
              <a:t>Стратегічний пріоритет 5: </a:t>
            </a:r>
            <a:r>
              <a:rPr lang="uk-UA" sz="2400" dirty="0"/>
              <a:t>Запроваджено систему професійного самоврядування працівників у сфері ОЗ  </a:t>
            </a:r>
            <a:endParaRPr lang="ru-RU" sz="2400" dirty="0"/>
          </a:p>
          <a:p>
            <a:pPr marL="0" indent="0" algn="just">
              <a:lnSpc>
                <a:spcPct val="107000"/>
              </a:lnSpc>
              <a:spcBef>
                <a:spcPts val="600"/>
              </a:spcBef>
              <a:spcAft>
                <a:spcPts val="800"/>
              </a:spcAft>
              <a:buNone/>
            </a:pPr>
            <a:endParaRPr lang="en-US" sz="2400" dirty="0">
              <a:effectLst/>
              <a:latin typeface="Calibri" panose="020F0502020204030204" pitchFamily="34" charset="0"/>
              <a:ea typeface="Calibri" panose="020F0502020204030204" pitchFamily="34" charset="0"/>
            </a:endParaRPr>
          </a:p>
        </p:txBody>
      </p:sp>
      <p:sp>
        <p:nvSpPr>
          <p:cNvPr id="4" name="Місце для номера слайда 3">
            <a:extLst>
              <a:ext uri="{FF2B5EF4-FFF2-40B4-BE49-F238E27FC236}">
                <a16:creationId xmlns:a16="http://schemas.microsoft.com/office/drawing/2014/main" xmlns="" id="{6F8BB558-8A7E-42D7-A34C-E07F67E34C9C}"/>
              </a:ext>
            </a:extLst>
          </p:cNvPr>
          <p:cNvSpPr>
            <a:spLocks noGrp="1"/>
          </p:cNvSpPr>
          <p:nvPr>
            <p:ph type="sldNum" sz="quarter" idx="12"/>
          </p:nvPr>
        </p:nvSpPr>
        <p:spPr/>
        <p:txBody>
          <a:bodyPr/>
          <a:lstStyle/>
          <a:p>
            <a:fld id="{20EC170B-B51C-2542-8E90-117AFF949750}" type="slidenum">
              <a:rPr lang="ru-RU" smtClean="0"/>
              <a:t>7</a:t>
            </a:fld>
            <a:endParaRPr lang="ru-RU"/>
          </a:p>
        </p:txBody>
      </p:sp>
      <p:sp>
        <p:nvSpPr>
          <p:cNvPr id="5" name="object 10">
            <a:extLst>
              <a:ext uri="{FF2B5EF4-FFF2-40B4-BE49-F238E27FC236}">
                <a16:creationId xmlns:a16="http://schemas.microsoft.com/office/drawing/2014/main" xmlns="" id="{ACD9995B-C5C1-49B6-8436-2D7878D56675}"/>
              </a:ext>
            </a:extLst>
          </p:cNvPr>
          <p:cNvSpPr/>
          <p:nvPr/>
        </p:nvSpPr>
        <p:spPr>
          <a:xfrm>
            <a:off x="0" y="3411781"/>
            <a:ext cx="214282" cy="3444945"/>
          </a:xfrm>
          <a:custGeom>
            <a:avLst/>
            <a:gdLst/>
            <a:ahLst/>
            <a:cxnLst/>
            <a:rect l="l" t="t" r="r" b="b"/>
            <a:pathLst>
              <a:path w="844550" h="3436620">
                <a:moveTo>
                  <a:pt x="0" y="3436061"/>
                </a:moveTo>
                <a:lnTo>
                  <a:pt x="844550" y="3436061"/>
                </a:lnTo>
                <a:lnTo>
                  <a:pt x="844550" y="0"/>
                </a:lnTo>
                <a:lnTo>
                  <a:pt x="0" y="0"/>
                </a:lnTo>
                <a:lnTo>
                  <a:pt x="0" y="3436061"/>
                </a:lnTo>
                <a:close/>
              </a:path>
            </a:pathLst>
          </a:custGeom>
          <a:solidFill>
            <a:srgbClr val="FFCA05"/>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object 11">
            <a:extLst>
              <a:ext uri="{FF2B5EF4-FFF2-40B4-BE49-F238E27FC236}">
                <a16:creationId xmlns:a16="http://schemas.microsoft.com/office/drawing/2014/main" xmlns="" id="{6E33C4E7-AFFA-494E-9457-DD28652A3250}"/>
              </a:ext>
            </a:extLst>
          </p:cNvPr>
          <p:cNvSpPr/>
          <p:nvPr/>
        </p:nvSpPr>
        <p:spPr>
          <a:xfrm>
            <a:off x="0" y="1196"/>
            <a:ext cx="214282" cy="3410585"/>
          </a:xfrm>
          <a:custGeom>
            <a:avLst/>
            <a:gdLst/>
            <a:ahLst/>
            <a:cxnLst/>
            <a:rect l="l" t="t" r="r" b="b"/>
            <a:pathLst>
              <a:path w="844550" h="3410585">
                <a:moveTo>
                  <a:pt x="0" y="3410343"/>
                </a:moveTo>
                <a:lnTo>
                  <a:pt x="844550" y="3410343"/>
                </a:lnTo>
                <a:lnTo>
                  <a:pt x="844550" y="0"/>
                </a:lnTo>
                <a:lnTo>
                  <a:pt x="0" y="0"/>
                </a:lnTo>
                <a:lnTo>
                  <a:pt x="0" y="3410343"/>
                </a:lnTo>
                <a:close/>
              </a:path>
            </a:pathLst>
          </a:custGeom>
          <a:solidFill>
            <a:srgbClr val="2D3092"/>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462923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048B7862-0ECC-4522-9C81-F3F44D357B8B}"/>
              </a:ext>
            </a:extLst>
          </p:cNvPr>
          <p:cNvSpPr>
            <a:spLocks noGrp="1"/>
          </p:cNvSpPr>
          <p:nvPr>
            <p:ph type="title"/>
          </p:nvPr>
        </p:nvSpPr>
        <p:spPr/>
        <p:txBody>
          <a:bodyPr>
            <a:normAutofit fontScale="90000"/>
          </a:bodyPr>
          <a:lstStyle/>
          <a:p>
            <a:r>
              <a:rPr lang="uk-UA" sz="3100" b="1" dirty="0" smtClean="0"/>
              <a:t/>
            </a:r>
            <a:br>
              <a:rPr lang="uk-UA" sz="3100" b="1" dirty="0" smtClean="0"/>
            </a:br>
            <a:r>
              <a:rPr lang="uk-UA" sz="3100" b="1" dirty="0" smtClean="0"/>
              <a:t>Стратегічний пріоритет </a:t>
            </a:r>
            <a:r>
              <a:rPr lang="uk-UA" sz="3100" b="1" dirty="0"/>
              <a:t>1: </a:t>
            </a:r>
            <a:r>
              <a:rPr lang="uk-UA" sz="3100" b="1" dirty="0" smtClean="0"/>
              <a:t/>
            </a:r>
            <a:br>
              <a:rPr lang="uk-UA" sz="3100" b="1" dirty="0" smtClean="0"/>
            </a:br>
            <a:r>
              <a:rPr lang="uk-UA" sz="2700" b="1" dirty="0" smtClean="0"/>
              <a:t>Впроваджено </a:t>
            </a:r>
            <a:r>
              <a:rPr lang="uk-UA" sz="2700" b="1" dirty="0"/>
              <a:t>універсальні підходи та інструменти врядування, що забезпечують незалежність, сталість і спроможність національних інституцій у сфері охорони здоров'я  </a:t>
            </a:r>
            <a:r>
              <a:rPr lang="ru-RU" sz="2700" dirty="0"/>
              <a:t/>
            </a:r>
            <a:br>
              <a:rPr lang="ru-RU" sz="2700" dirty="0"/>
            </a:br>
            <a:endParaRPr lang="en-US" sz="2700" b="1" dirty="0"/>
          </a:p>
        </p:txBody>
      </p:sp>
      <p:sp>
        <p:nvSpPr>
          <p:cNvPr id="3" name="Місце для вмісту 2">
            <a:extLst>
              <a:ext uri="{FF2B5EF4-FFF2-40B4-BE49-F238E27FC236}">
                <a16:creationId xmlns:a16="http://schemas.microsoft.com/office/drawing/2014/main" xmlns="" id="{57768C05-5D0C-4D73-8F31-16D032107892}"/>
              </a:ext>
            </a:extLst>
          </p:cNvPr>
          <p:cNvSpPr>
            <a:spLocks noGrp="1"/>
          </p:cNvSpPr>
          <p:nvPr>
            <p:ph idx="1"/>
          </p:nvPr>
        </p:nvSpPr>
        <p:spPr/>
        <p:txBody>
          <a:bodyPr>
            <a:normAutofit fontScale="85000" lnSpcReduction="20000"/>
          </a:bodyPr>
          <a:lstStyle/>
          <a:p>
            <a:pPr lvl="0"/>
            <a:r>
              <a:rPr lang="uk-UA" sz="2400" dirty="0"/>
              <a:t>Зміцнення потенціалу МОЗ як керуючого національною системою охорони здоров'я за рахунок розробки політики, заснованої на фактичних даних, та </a:t>
            </a:r>
            <a:r>
              <a:rPr lang="uk-UA" sz="2400" dirty="0" err="1"/>
              <a:t>міжсекторального</a:t>
            </a:r>
            <a:r>
              <a:rPr lang="uk-UA" sz="2400" dirty="0"/>
              <a:t> співробітництва.</a:t>
            </a:r>
            <a:endParaRPr lang="ru-RU" sz="2400" dirty="0"/>
          </a:p>
          <a:p>
            <a:pPr lvl="0"/>
            <a:r>
              <a:rPr lang="uk-UA" sz="2400" dirty="0"/>
              <a:t>Продовжити інституційне зміцнення Національної служби здоров'я України як національну служби зі стратегічних закупівель.</a:t>
            </a:r>
            <a:endParaRPr lang="ru-RU" sz="2400" dirty="0"/>
          </a:p>
          <a:p>
            <a:pPr lvl="0"/>
            <a:r>
              <a:rPr lang="uk-UA" sz="2400" dirty="0"/>
              <a:t>Посилити роль Центру громадського здоров’я з питань реалізації та координації виконання заходів громадського здоров’я </a:t>
            </a:r>
            <a:endParaRPr lang="ru-RU" sz="2400" dirty="0"/>
          </a:p>
          <a:p>
            <a:pPr lvl="0"/>
            <a:r>
              <a:rPr lang="uk-UA" sz="2400" dirty="0"/>
              <a:t>Створити національну інституцію для управління якістю охорони здоров'я.</a:t>
            </a:r>
            <a:endParaRPr lang="ru-RU" sz="2400" dirty="0"/>
          </a:p>
          <a:p>
            <a:pPr lvl="0"/>
            <a:r>
              <a:rPr lang="uk-UA" sz="2400" dirty="0"/>
              <a:t>Нарощування потенціалу основних підпорядкованих інституцій МОЗ, які керують операціями громадської охорони здоров'я, електронною охороною здоров'я, плануванням людських ресурсів, національними закупівлями, оцінкою технологій охорони здоров'я та іншими критично важливими функціями системи охорони здоров'я.</a:t>
            </a:r>
            <a:endParaRPr lang="ru-RU" sz="2400" dirty="0"/>
          </a:p>
          <a:p>
            <a:pPr lvl="0"/>
            <a:r>
              <a:rPr lang="uk-UA" sz="2400" dirty="0"/>
              <a:t>Запровадити функціонування програм та платформ, необхідних для пошуку </a:t>
            </a:r>
            <a:r>
              <a:rPr lang="uk-UA" sz="2400" dirty="0" err="1"/>
              <a:t>вразливостей</a:t>
            </a:r>
            <a:r>
              <a:rPr lang="uk-UA" sz="2400" dirty="0"/>
              <a:t> у системах, програмах, реєстрах електронної охорони здоров'я, а також проведення постійного моніторингу </a:t>
            </a:r>
            <a:r>
              <a:rPr lang="uk-UA" sz="2400" dirty="0" err="1"/>
              <a:t>кіберзагроз</a:t>
            </a:r>
            <a:r>
              <a:rPr lang="uk-UA" sz="2400" dirty="0"/>
              <a:t> в умовах їх стрімкого розвитку.</a:t>
            </a:r>
            <a:endParaRPr lang="ru-RU" sz="2400" dirty="0"/>
          </a:p>
          <a:p>
            <a:r>
              <a:rPr lang="uk-UA" sz="2400" dirty="0"/>
              <a:t> </a:t>
            </a:r>
            <a:endParaRPr lang="ru-RU" sz="2400" dirty="0"/>
          </a:p>
          <a:p>
            <a:pPr marL="0" indent="0" algn="just">
              <a:lnSpc>
                <a:spcPct val="107000"/>
              </a:lnSpc>
              <a:spcBef>
                <a:spcPts val="600"/>
              </a:spcBef>
              <a:spcAft>
                <a:spcPts val="800"/>
              </a:spcAft>
              <a:buNone/>
            </a:pPr>
            <a:endParaRPr lang="en-US" sz="2400" dirty="0">
              <a:effectLst/>
              <a:latin typeface="Calibri" panose="020F0502020204030204" pitchFamily="34" charset="0"/>
              <a:ea typeface="Calibri" panose="020F0502020204030204" pitchFamily="34" charset="0"/>
            </a:endParaRPr>
          </a:p>
        </p:txBody>
      </p:sp>
      <p:sp>
        <p:nvSpPr>
          <p:cNvPr id="4" name="Місце для номера слайда 3">
            <a:extLst>
              <a:ext uri="{FF2B5EF4-FFF2-40B4-BE49-F238E27FC236}">
                <a16:creationId xmlns:a16="http://schemas.microsoft.com/office/drawing/2014/main" xmlns="" id="{6F8BB558-8A7E-42D7-A34C-E07F67E34C9C}"/>
              </a:ext>
            </a:extLst>
          </p:cNvPr>
          <p:cNvSpPr>
            <a:spLocks noGrp="1"/>
          </p:cNvSpPr>
          <p:nvPr>
            <p:ph type="sldNum" sz="quarter" idx="12"/>
          </p:nvPr>
        </p:nvSpPr>
        <p:spPr/>
        <p:txBody>
          <a:bodyPr/>
          <a:lstStyle/>
          <a:p>
            <a:fld id="{20EC170B-B51C-2542-8E90-117AFF949750}" type="slidenum">
              <a:rPr lang="ru-RU" smtClean="0"/>
              <a:t>8</a:t>
            </a:fld>
            <a:endParaRPr lang="ru-RU"/>
          </a:p>
        </p:txBody>
      </p:sp>
      <p:sp>
        <p:nvSpPr>
          <p:cNvPr id="5" name="object 10">
            <a:extLst>
              <a:ext uri="{FF2B5EF4-FFF2-40B4-BE49-F238E27FC236}">
                <a16:creationId xmlns:a16="http://schemas.microsoft.com/office/drawing/2014/main" xmlns="" id="{ACD9995B-C5C1-49B6-8436-2D7878D56675}"/>
              </a:ext>
            </a:extLst>
          </p:cNvPr>
          <p:cNvSpPr/>
          <p:nvPr/>
        </p:nvSpPr>
        <p:spPr>
          <a:xfrm>
            <a:off x="0" y="3411781"/>
            <a:ext cx="214282" cy="3444945"/>
          </a:xfrm>
          <a:custGeom>
            <a:avLst/>
            <a:gdLst/>
            <a:ahLst/>
            <a:cxnLst/>
            <a:rect l="l" t="t" r="r" b="b"/>
            <a:pathLst>
              <a:path w="844550" h="3436620">
                <a:moveTo>
                  <a:pt x="0" y="3436061"/>
                </a:moveTo>
                <a:lnTo>
                  <a:pt x="844550" y="3436061"/>
                </a:lnTo>
                <a:lnTo>
                  <a:pt x="844550" y="0"/>
                </a:lnTo>
                <a:lnTo>
                  <a:pt x="0" y="0"/>
                </a:lnTo>
                <a:lnTo>
                  <a:pt x="0" y="3436061"/>
                </a:lnTo>
                <a:close/>
              </a:path>
            </a:pathLst>
          </a:custGeom>
          <a:solidFill>
            <a:srgbClr val="FFCA05"/>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object 11">
            <a:extLst>
              <a:ext uri="{FF2B5EF4-FFF2-40B4-BE49-F238E27FC236}">
                <a16:creationId xmlns:a16="http://schemas.microsoft.com/office/drawing/2014/main" xmlns="" id="{6E33C4E7-AFFA-494E-9457-DD28652A3250}"/>
              </a:ext>
            </a:extLst>
          </p:cNvPr>
          <p:cNvSpPr/>
          <p:nvPr/>
        </p:nvSpPr>
        <p:spPr>
          <a:xfrm>
            <a:off x="0" y="1196"/>
            <a:ext cx="214282" cy="3410585"/>
          </a:xfrm>
          <a:custGeom>
            <a:avLst/>
            <a:gdLst/>
            <a:ahLst/>
            <a:cxnLst/>
            <a:rect l="l" t="t" r="r" b="b"/>
            <a:pathLst>
              <a:path w="844550" h="3410585">
                <a:moveTo>
                  <a:pt x="0" y="3410343"/>
                </a:moveTo>
                <a:lnTo>
                  <a:pt x="844550" y="3410343"/>
                </a:lnTo>
                <a:lnTo>
                  <a:pt x="844550" y="0"/>
                </a:lnTo>
                <a:lnTo>
                  <a:pt x="0" y="0"/>
                </a:lnTo>
                <a:lnTo>
                  <a:pt x="0" y="3410343"/>
                </a:lnTo>
                <a:close/>
              </a:path>
            </a:pathLst>
          </a:custGeom>
          <a:solidFill>
            <a:srgbClr val="2D3092"/>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336215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048B7862-0ECC-4522-9C81-F3F44D357B8B}"/>
              </a:ext>
            </a:extLst>
          </p:cNvPr>
          <p:cNvSpPr>
            <a:spLocks noGrp="1"/>
          </p:cNvSpPr>
          <p:nvPr>
            <p:ph type="title"/>
          </p:nvPr>
        </p:nvSpPr>
        <p:spPr/>
        <p:txBody>
          <a:bodyPr>
            <a:normAutofit fontScale="90000"/>
          </a:bodyPr>
          <a:lstStyle/>
          <a:p>
            <a:r>
              <a:rPr lang="uk-UA" sz="3100" b="1" dirty="0" smtClean="0"/>
              <a:t/>
            </a:r>
            <a:br>
              <a:rPr lang="uk-UA" sz="3100" b="1" dirty="0" smtClean="0"/>
            </a:br>
            <a:r>
              <a:rPr lang="uk-UA" sz="3100" b="1" dirty="0" smtClean="0"/>
              <a:t>Стратегічний пріоритет 2</a:t>
            </a:r>
            <a:r>
              <a:rPr lang="uk-UA" sz="2700" b="1" dirty="0" smtClean="0"/>
              <a:t>: </a:t>
            </a:r>
            <a:br>
              <a:rPr lang="uk-UA" sz="2700" b="1" dirty="0" smtClean="0"/>
            </a:br>
            <a:r>
              <a:rPr lang="uk-UA" sz="2700" b="1" dirty="0" smtClean="0"/>
              <a:t>Створена </a:t>
            </a:r>
            <a:r>
              <a:rPr lang="uk-UA" sz="2700" b="1" dirty="0"/>
              <a:t>ефективна система </a:t>
            </a:r>
            <a:r>
              <a:rPr lang="uk-UA" sz="2700" b="1" dirty="0" err="1"/>
              <a:t>міжсекторального</a:t>
            </a:r>
            <a:r>
              <a:rPr lang="uk-UA" sz="2700" b="1" dirty="0"/>
              <a:t> співробітництва для забезпечення загальнодержавного підходу у вирішенні питань охорони здоров’я</a:t>
            </a:r>
            <a:r>
              <a:rPr lang="ru-RU" b="1" dirty="0"/>
              <a:t/>
            </a:r>
            <a:br>
              <a:rPr lang="ru-RU" b="1" dirty="0"/>
            </a:br>
            <a:endParaRPr lang="en-US" b="1" dirty="0"/>
          </a:p>
        </p:txBody>
      </p:sp>
      <p:sp>
        <p:nvSpPr>
          <p:cNvPr id="3" name="Місце для вмісту 2">
            <a:extLst>
              <a:ext uri="{FF2B5EF4-FFF2-40B4-BE49-F238E27FC236}">
                <a16:creationId xmlns:a16="http://schemas.microsoft.com/office/drawing/2014/main" xmlns="" id="{57768C05-5D0C-4D73-8F31-16D032107892}"/>
              </a:ext>
            </a:extLst>
          </p:cNvPr>
          <p:cNvSpPr>
            <a:spLocks noGrp="1"/>
          </p:cNvSpPr>
          <p:nvPr>
            <p:ph idx="1"/>
          </p:nvPr>
        </p:nvSpPr>
        <p:spPr/>
        <p:txBody>
          <a:bodyPr>
            <a:normAutofit fontScale="92500" lnSpcReduction="20000"/>
          </a:bodyPr>
          <a:lstStyle/>
          <a:p>
            <a:pPr lvl="0"/>
            <a:r>
              <a:rPr lang="uk-UA" sz="2400" dirty="0" smtClean="0"/>
              <a:t>Забезпечити </a:t>
            </a:r>
            <a:r>
              <a:rPr lang="uk-UA" sz="2400" dirty="0" err="1"/>
              <a:t>міжсекторальну</a:t>
            </a:r>
            <a:r>
              <a:rPr lang="uk-UA" sz="2400" dirty="0"/>
              <a:t> співпрацю за принципом «здоров’я в усіх політиках»</a:t>
            </a:r>
            <a:endParaRPr lang="ru-RU" sz="2400" dirty="0"/>
          </a:p>
          <a:p>
            <a:pPr lvl="0"/>
            <a:r>
              <a:rPr lang="uk-UA" sz="2400" dirty="0"/>
              <a:t>Впровадити координацію управління в системі громадського здоров’я для прийняття рішень в інтересах здоров’я населення    </a:t>
            </a:r>
            <a:endParaRPr lang="ru-RU" sz="2400" dirty="0"/>
          </a:p>
          <a:p>
            <a:pPr lvl="0"/>
            <a:r>
              <a:rPr lang="uk-UA" sz="2400" dirty="0"/>
              <a:t>Визначити і нормативно забезпечити ролі та обов’язки щодо врядування в системі охорони здоров’я на національному, регіональному та локальному рівнях</a:t>
            </a:r>
            <a:endParaRPr lang="ru-RU" sz="2400" dirty="0"/>
          </a:p>
          <a:p>
            <a:pPr lvl="0"/>
            <a:r>
              <a:rPr lang="uk-UA" sz="2400" dirty="0"/>
              <a:t>Забезпечити залучення приватного сектору як повноправного учасника системи охорони здоров’я</a:t>
            </a:r>
            <a:endParaRPr lang="ru-RU" sz="2400" dirty="0"/>
          </a:p>
          <a:p>
            <a:pPr lvl="0"/>
            <a:r>
              <a:rPr lang="uk-UA" sz="2400" dirty="0"/>
              <a:t>Здійснення стратегічного планування розвитку ЕСОЗ та утворення консультативно-дорадчих органів, діяльність яких спрямована на координацію та визначення пріоритетів діяльності державних органів, установ, організацій, представників громадянського суспільства та бізнесу</a:t>
            </a:r>
            <a:endParaRPr lang="ru-RU" sz="2400" dirty="0"/>
          </a:p>
          <a:p>
            <a:pPr lvl="0"/>
            <a:r>
              <a:rPr lang="uk-UA" sz="2400" dirty="0"/>
              <a:t>Розробка стабільної та прогнозованої моделі управління у сфері електронної охорони здоров’я включно із інструментами двостороннього контролю стабільності та якості роботи цифрових сервісів </a:t>
            </a:r>
            <a:endParaRPr lang="ru-RU" sz="2400" dirty="0"/>
          </a:p>
          <a:p>
            <a:endParaRPr lang="ru-RU" sz="2400" dirty="0"/>
          </a:p>
          <a:p>
            <a:pPr marL="0" indent="0" algn="just">
              <a:lnSpc>
                <a:spcPct val="107000"/>
              </a:lnSpc>
              <a:spcBef>
                <a:spcPts val="600"/>
              </a:spcBef>
              <a:spcAft>
                <a:spcPts val="800"/>
              </a:spcAft>
              <a:buNone/>
            </a:pPr>
            <a:endParaRPr lang="en-US" sz="2400" dirty="0">
              <a:effectLst/>
              <a:latin typeface="Calibri" panose="020F0502020204030204" pitchFamily="34" charset="0"/>
              <a:ea typeface="Calibri" panose="020F0502020204030204" pitchFamily="34" charset="0"/>
            </a:endParaRPr>
          </a:p>
        </p:txBody>
      </p:sp>
      <p:sp>
        <p:nvSpPr>
          <p:cNvPr id="4" name="Місце для номера слайда 3">
            <a:extLst>
              <a:ext uri="{FF2B5EF4-FFF2-40B4-BE49-F238E27FC236}">
                <a16:creationId xmlns:a16="http://schemas.microsoft.com/office/drawing/2014/main" xmlns="" id="{6F8BB558-8A7E-42D7-A34C-E07F67E34C9C}"/>
              </a:ext>
            </a:extLst>
          </p:cNvPr>
          <p:cNvSpPr>
            <a:spLocks noGrp="1"/>
          </p:cNvSpPr>
          <p:nvPr>
            <p:ph type="sldNum" sz="quarter" idx="12"/>
          </p:nvPr>
        </p:nvSpPr>
        <p:spPr/>
        <p:txBody>
          <a:bodyPr/>
          <a:lstStyle/>
          <a:p>
            <a:fld id="{20EC170B-B51C-2542-8E90-117AFF949750}" type="slidenum">
              <a:rPr lang="ru-RU" smtClean="0"/>
              <a:t>9</a:t>
            </a:fld>
            <a:endParaRPr lang="ru-RU"/>
          </a:p>
        </p:txBody>
      </p:sp>
      <p:sp>
        <p:nvSpPr>
          <p:cNvPr id="5" name="object 10">
            <a:extLst>
              <a:ext uri="{FF2B5EF4-FFF2-40B4-BE49-F238E27FC236}">
                <a16:creationId xmlns:a16="http://schemas.microsoft.com/office/drawing/2014/main" xmlns="" id="{ACD9995B-C5C1-49B6-8436-2D7878D56675}"/>
              </a:ext>
            </a:extLst>
          </p:cNvPr>
          <p:cNvSpPr/>
          <p:nvPr/>
        </p:nvSpPr>
        <p:spPr>
          <a:xfrm>
            <a:off x="0" y="3411781"/>
            <a:ext cx="214282" cy="3444945"/>
          </a:xfrm>
          <a:custGeom>
            <a:avLst/>
            <a:gdLst/>
            <a:ahLst/>
            <a:cxnLst/>
            <a:rect l="l" t="t" r="r" b="b"/>
            <a:pathLst>
              <a:path w="844550" h="3436620">
                <a:moveTo>
                  <a:pt x="0" y="3436061"/>
                </a:moveTo>
                <a:lnTo>
                  <a:pt x="844550" y="3436061"/>
                </a:lnTo>
                <a:lnTo>
                  <a:pt x="844550" y="0"/>
                </a:lnTo>
                <a:lnTo>
                  <a:pt x="0" y="0"/>
                </a:lnTo>
                <a:lnTo>
                  <a:pt x="0" y="3436061"/>
                </a:lnTo>
                <a:close/>
              </a:path>
            </a:pathLst>
          </a:custGeom>
          <a:solidFill>
            <a:srgbClr val="FFCA05"/>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object 11">
            <a:extLst>
              <a:ext uri="{FF2B5EF4-FFF2-40B4-BE49-F238E27FC236}">
                <a16:creationId xmlns:a16="http://schemas.microsoft.com/office/drawing/2014/main" xmlns="" id="{6E33C4E7-AFFA-494E-9457-DD28652A3250}"/>
              </a:ext>
            </a:extLst>
          </p:cNvPr>
          <p:cNvSpPr/>
          <p:nvPr/>
        </p:nvSpPr>
        <p:spPr>
          <a:xfrm>
            <a:off x="0" y="1196"/>
            <a:ext cx="214282" cy="3410585"/>
          </a:xfrm>
          <a:custGeom>
            <a:avLst/>
            <a:gdLst/>
            <a:ahLst/>
            <a:cxnLst/>
            <a:rect l="l" t="t" r="r" b="b"/>
            <a:pathLst>
              <a:path w="844550" h="3410585">
                <a:moveTo>
                  <a:pt x="0" y="3410343"/>
                </a:moveTo>
                <a:lnTo>
                  <a:pt x="844550" y="3410343"/>
                </a:lnTo>
                <a:lnTo>
                  <a:pt x="844550" y="0"/>
                </a:lnTo>
                <a:lnTo>
                  <a:pt x="0" y="0"/>
                </a:lnTo>
                <a:lnTo>
                  <a:pt x="0" y="3410343"/>
                </a:lnTo>
                <a:close/>
              </a:path>
            </a:pathLst>
          </a:custGeom>
          <a:solidFill>
            <a:srgbClr val="2D3092"/>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91733153"/>
      </p:ext>
    </p:extLst>
  </p:cSld>
  <p:clrMapOvr>
    <a:masterClrMapping/>
  </p:clrMapOvr>
</p:sld>
</file>

<file path=ppt/theme/theme1.xml><?xml version="1.0" encoding="utf-8"?>
<a:theme xmlns:a="http://schemas.openxmlformats.org/drawingml/2006/main" name="1_Тема Office">
  <a:themeElements>
    <a:clrScheme name="Тема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Тема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Тема Office">
  <a:themeElements>
    <a:clrScheme name="Офіс">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Офіс">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Офіс">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202</TotalTime>
  <Words>1174</Words>
  <Application>Microsoft Office PowerPoint</Application>
  <PresentationFormat>Произвольный</PresentationFormat>
  <Paragraphs>129</Paragraphs>
  <Slides>17</Slides>
  <Notes>2</Notes>
  <HiddenSlides>0</HiddenSlides>
  <MMClips>0</MMClips>
  <ScaleCrop>false</ScaleCrop>
  <HeadingPairs>
    <vt:vector size="4" baseType="variant">
      <vt:variant>
        <vt:lpstr>Тема</vt:lpstr>
      </vt:variant>
      <vt:variant>
        <vt:i4>1</vt:i4>
      </vt:variant>
      <vt:variant>
        <vt:lpstr>Заголовки слайдов</vt:lpstr>
      </vt:variant>
      <vt:variant>
        <vt:i4>17</vt:i4>
      </vt:variant>
    </vt:vector>
  </HeadingPairs>
  <TitlesOfParts>
    <vt:vector size="18" baseType="lpstr">
      <vt:lpstr>1_Тема Office</vt:lpstr>
      <vt:lpstr>Врядування у сфері охорони здоров'я та кадрові ресурси системи охорони здоров'я</vt:lpstr>
      <vt:lpstr>Презентация PowerPoint</vt:lpstr>
      <vt:lpstr>Передумови та контекст розробки</vt:lpstr>
      <vt:lpstr>Мета</vt:lpstr>
      <vt:lpstr>Цінності та керівні принципи</vt:lpstr>
      <vt:lpstr>Ключові напрями розвитку</vt:lpstr>
      <vt:lpstr>Напрям 1: Врядування у сфері охорони                       здоров'я</vt:lpstr>
      <vt:lpstr> Стратегічний пріоритет 1:  Впроваджено універсальні підходи та інструменти врядування, що забезпечують незалежність, сталість і спроможність національних інституцій у сфері охорони здоров'я   </vt:lpstr>
      <vt:lpstr> Стратегічний пріоритет 2:  Створена ефективна система міжсекторального співробітництва для забезпечення загальнодержавного підходу у вирішенні питань охорони здоров’я </vt:lpstr>
      <vt:lpstr> Стратегічний пріоритет 3:  Управління в системі охорони здоров’я та прийняття рішень здійснюється в інтересах і відповідно до  потреб населення на основі доказової бази та використання кращих практик.  </vt:lpstr>
      <vt:lpstr>  Стратегічний пріоритет 4:  Створення системи ефективного управління закладами охорони здоров’я, яка забезпечує громадську підзвітність та нагляд   </vt:lpstr>
      <vt:lpstr>  Стратегічний пріоритет 5:  Запровадити систему професійного самоврядування працівників у сфері охорони здоров’я  </vt:lpstr>
      <vt:lpstr> Напрям 5: Кадрові ресурси системи охорони                       здоров'я (КРОЗ) </vt:lpstr>
      <vt:lpstr>Стратегічний пріоритет 1:  Освіта та наукова діяльність у сфері охорони здоров'я інтегровані до сучасного міжнародного контексту</vt:lpstr>
      <vt:lpstr>  Стратегічний пріоритет 2: Планування та забезпечення кадрів системи охорони здоров’я здійснюється в обсягах та структурі відповідно до потреб  </vt:lpstr>
      <vt:lpstr>  Стратегічний пріоритет 3: Створені умови для забезпечення  професійного благополуччя працівників сфери охорони здоров’я   </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Послуги в ОЗ та фінансування 2030</dc:title>
  <dc:creator>Vladyslav Odrynskyi</dc:creator>
  <cp:lastModifiedBy>nuserb</cp:lastModifiedBy>
  <cp:revision>20</cp:revision>
  <dcterms:created xsi:type="dcterms:W3CDTF">2021-10-28T04:50:58Z</dcterms:created>
  <dcterms:modified xsi:type="dcterms:W3CDTF">2021-12-13T12:57:40Z</dcterms:modified>
</cp:coreProperties>
</file>