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759" r:id="rId2"/>
    <p:sldId id="1761" r:id="rId3"/>
    <p:sldId id="1762" r:id="rId4"/>
    <p:sldId id="1763" r:id="rId5"/>
    <p:sldId id="1764" r:id="rId6"/>
    <p:sldId id="1765" r:id="rId7"/>
  </p:sldIdLst>
  <p:sldSz cx="12192000" cy="6858000"/>
  <p:notesSz cx="6858000" cy="9144000"/>
  <p:defaultTex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0F770334-0F77-4C7B-8B62-5F0DE0D8A8A9}" type="datetime1">
              <a:rPr lang="ru-RU" smtClean="0"/>
              <a:t>29.10.2021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3636037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99F99377-2804-4A5D-8C33-16AF30CDD90E}" type="datetime1">
              <a:rPr lang="ru-RU" smtClean="0"/>
              <a:t>29.10.2021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1681845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D9E206C3-FA37-4F1E-8E80-E25938400812}" type="datetime1">
              <a:rPr lang="ru-RU" smtClean="0"/>
              <a:t>29.10.2021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4206100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Red/White 1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664208"/>
            <a:ext cx="10363200" cy="4572000"/>
          </a:xfrm>
        </p:spPr>
        <p:txBody>
          <a:bodyPr/>
          <a:lstStyle>
            <a:lvl1pPr>
              <a:defRPr sz="2000"/>
            </a:lvl1pPr>
            <a:lvl2pPr>
              <a:defRPr sz="1800"/>
            </a:lvl2pPr>
          </a:lstStyle>
          <a:p>
            <a:pPr lvl="0"/>
            <a:r>
              <a:rPr lang="ru-RU"/>
              <a:t>Образец текста</a:t>
            </a:r>
          </a:p>
          <a:p>
            <a:pPr lvl="1"/>
            <a:r>
              <a:rPr lang="ru-RU"/>
              <a:t>Второй уровень</a:t>
            </a:r>
          </a:p>
        </p:txBody>
      </p:sp>
      <p:sp>
        <p:nvSpPr>
          <p:cNvPr id="11" name="Title 1"/>
          <p:cNvSpPr>
            <a:spLocks noGrp="1"/>
          </p:cNvSpPr>
          <p:nvPr>
            <p:ph type="title" hasCustomPrompt="1"/>
          </p:nvPr>
        </p:nvSpPr>
        <p:spPr>
          <a:xfrm>
            <a:off x="502920" y="320042"/>
            <a:ext cx="11164824" cy="430887"/>
          </a:xfrm>
        </p:spPr>
        <p:txBody>
          <a:bodyPr lIns="0" tIns="0" rIns="0" bIns="0" anchor="t" anchorCtr="0">
            <a:spAutoFit/>
          </a:bodyPr>
          <a:lstStyle>
            <a:lvl1pPr>
              <a:defRPr sz="2800">
                <a:solidFill>
                  <a:srgbClr val="BA0C2F"/>
                </a:solidFill>
              </a:defRPr>
            </a:lvl1pPr>
          </a:lstStyle>
          <a:p>
            <a:r>
              <a:rPr lang="en-US"/>
              <a:t>CLICK TO EDIT MASTER TITLE STYLE</a:t>
            </a:r>
          </a:p>
        </p:txBody>
      </p:sp>
      <p:sp>
        <p:nvSpPr>
          <p:cNvPr id="7" name="Slide Number Placeholder 6">
            <a:extLst>
              <a:ext uri="{FF2B5EF4-FFF2-40B4-BE49-F238E27FC236}">
                <a16:creationId xmlns:a16="http://schemas.microsoft.com/office/drawing/2014/main" id="{DDAE1AC5-F9FF-459A-9FBF-74161A7AEF4F}"/>
              </a:ext>
            </a:extLst>
          </p:cNvPr>
          <p:cNvSpPr>
            <a:spLocks noGrp="1"/>
          </p:cNvSpPr>
          <p:nvPr>
            <p:ph type="sldNum" sz="quarter" idx="12"/>
          </p:nvPr>
        </p:nvSpPr>
        <p:spPr/>
        <p:txBody>
          <a:bodyPr/>
          <a:lstStyle/>
          <a:p>
            <a:fld id="{BDE6EE97-05A9-4296-B0B6-5B9B45EA558C}" type="slidenum">
              <a:rPr lang="ru-UA" smtClean="0"/>
              <a:t>‹№›</a:t>
            </a:fld>
            <a:endParaRPr lang="ru-UA"/>
          </a:p>
        </p:txBody>
      </p:sp>
      <p:sp>
        <p:nvSpPr>
          <p:cNvPr id="6" name="Text Placeholder 1">
            <a:extLst>
              <a:ext uri="{FF2B5EF4-FFF2-40B4-BE49-F238E27FC236}">
                <a16:creationId xmlns:a16="http://schemas.microsoft.com/office/drawing/2014/main" id="{2D9C0F9F-AEB8-4475-B6C9-65F1F9FCFAAA}"/>
              </a:ext>
            </a:extLst>
          </p:cNvPr>
          <p:cNvSpPr txBox="1">
            <a:spLocks/>
          </p:cNvSpPr>
          <p:nvPr/>
        </p:nvSpPr>
        <p:spPr>
          <a:xfrm>
            <a:off x="501651" y="6461114"/>
            <a:ext cx="11690349" cy="161298"/>
          </a:xfrm>
          <a:prstGeom prst="rect">
            <a:avLst/>
          </a:prstGeom>
        </p:spPr>
        <p:txBody>
          <a:bodyPr vert="horz" lIns="0" tIns="0" rIns="0" bIns="0" rtlCol="0">
            <a:noAutofit/>
          </a:bodyPr>
          <a:lstStyle>
            <a:lvl1pPr marL="0" indent="0" algn="l" defTabSz="342900" rtl="0" eaLnBrk="1" latinLnBrk="0" hangingPunct="1">
              <a:spcBef>
                <a:spcPts val="0"/>
              </a:spcBef>
              <a:spcAft>
                <a:spcPts val="900"/>
              </a:spcAft>
              <a:buFont typeface="Arial"/>
              <a:buNone/>
              <a:defRPr sz="2400" b="0" i="0" kern="1200">
                <a:solidFill>
                  <a:schemeClr val="accent3"/>
                </a:solidFill>
                <a:latin typeface="Gill Sans MT"/>
                <a:ea typeface="+mn-ea"/>
                <a:cs typeface="Gill Sans MT"/>
              </a:defRPr>
            </a:lvl1pPr>
            <a:lvl2pPr marL="513160" indent="-172641" algn="l" defTabSz="342900" rtl="0" eaLnBrk="1" latinLnBrk="0" hangingPunct="1">
              <a:spcBef>
                <a:spcPts val="0"/>
              </a:spcBef>
              <a:spcAft>
                <a:spcPts val="900"/>
              </a:spcAft>
              <a:buFont typeface="Arial"/>
              <a:buChar char="–"/>
              <a:defRPr sz="1800" b="0" i="0" kern="1200">
                <a:solidFill>
                  <a:schemeClr val="tx1"/>
                </a:solidFill>
                <a:latin typeface="Gill Sans MT"/>
                <a:ea typeface="+mn-ea"/>
                <a:cs typeface="Gill Sans MT"/>
              </a:defRPr>
            </a:lvl2pPr>
            <a:lvl3pPr marL="685800" indent="-172641" algn="l" defTabSz="342900" rtl="0" eaLnBrk="1" latinLnBrk="0" hangingPunct="1">
              <a:spcBef>
                <a:spcPct val="20000"/>
              </a:spcBef>
              <a:buFont typeface="Arial"/>
              <a:buChar char="•"/>
              <a:defRPr sz="1350" b="0" i="0" kern="1200">
                <a:solidFill>
                  <a:srgbClr val="6C6463"/>
                </a:solidFill>
                <a:latin typeface="Gill Sans MT"/>
                <a:ea typeface="+mn-ea"/>
                <a:cs typeface="Gill Sans MT"/>
              </a:defRPr>
            </a:lvl3pPr>
            <a:lvl4pPr marL="859631" indent="-173831" algn="l" defTabSz="342900" rtl="0" eaLnBrk="1" latinLnBrk="0" hangingPunct="1">
              <a:spcBef>
                <a:spcPct val="20000"/>
              </a:spcBef>
              <a:buFont typeface="Arial"/>
              <a:buChar char="–"/>
              <a:defRPr sz="1200" b="0" i="0" kern="1200">
                <a:solidFill>
                  <a:srgbClr val="6C6463"/>
                </a:solidFill>
                <a:latin typeface="Gill Sans MT"/>
                <a:ea typeface="+mn-ea"/>
                <a:cs typeface="Gill Sans MT"/>
              </a:defRPr>
            </a:lvl4pPr>
            <a:lvl5pPr marL="941785" indent="-172641" algn="l" defTabSz="342900" rtl="0" eaLnBrk="1" latinLnBrk="0" hangingPunct="1">
              <a:spcBef>
                <a:spcPct val="20000"/>
              </a:spcBef>
              <a:buFont typeface="Arial"/>
              <a:buChar char="»"/>
              <a:defRPr sz="1050" b="0" i="0" kern="1200">
                <a:solidFill>
                  <a:srgbClr val="6C6463"/>
                </a:solidFill>
                <a:latin typeface="Gill Sans MT"/>
                <a:ea typeface="+mn-ea"/>
                <a:cs typeface="Gill Sans MT"/>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a:spcAft>
                <a:spcPts val="0"/>
              </a:spcAft>
            </a:pPr>
            <a:r>
              <a:rPr lang="ru-RU" sz="900"/>
              <a:t>Проект USAID </a:t>
            </a:r>
          </a:p>
          <a:p>
            <a:pPr>
              <a:spcAft>
                <a:spcPts val="0"/>
              </a:spcAft>
            </a:pPr>
            <a:r>
              <a:rPr lang="ru-RU" sz="900"/>
              <a:t>ПІДТРИМКА РЕФОРМИ ОХОРОНИ ЗДОРОВ’Я </a:t>
            </a:r>
          </a:p>
        </p:txBody>
      </p:sp>
    </p:spTree>
    <p:extLst>
      <p:ext uri="{BB962C8B-B14F-4D97-AF65-F5344CB8AC3E}">
        <p14:creationId xmlns:p14="http://schemas.microsoft.com/office/powerpoint/2010/main" val="3628439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mp; subtitle">
    <p:bg>
      <p:bgRef idx="1001">
        <a:schemeClr val="bg1"/>
      </p:bgRef>
    </p:bg>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501651" y="777242"/>
            <a:ext cx="11188700" cy="757255"/>
          </a:xfrm>
          <a:prstGeom prst="rect">
            <a:avLst/>
          </a:prstGeom>
        </p:spPr>
        <p:txBody>
          <a:bodyPr lIns="0" tIns="0" rIns="0" bIns="0">
            <a:noAutofit/>
          </a:bodyPr>
          <a:lstStyle>
            <a:lvl1pPr marL="0" indent="0">
              <a:buNone/>
              <a:defRPr sz="2400" b="0">
                <a:solidFill>
                  <a:schemeClr val="accent3"/>
                </a:solidFill>
              </a:defRPr>
            </a:lvl1pPr>
          </a:lstStyle>
          <a:p>
            <a:pPr lvl="0"/>
            <a:r>
              <a:rPr lang="en-US" noProof="0"/>
              <a:t>Click to add subtitle</a:t>
            </a:r>
          </a:p>
        </p:txBody>
      </p:sp>
      <p:sp>
        <p:nvSpPr>
          <p:cNvPr id="4" name="Slide Number Placeholder 3">
            <a:extLst>
              <a:ext uri="{FF2B5EF4-FFF2-40B4-BE49-F238E27FC236}">
                <a16:creationId xmlns:a16="http://schemas.microsoft.com/office/drawing/2014/main" id="{8E2FD21D-3BFF-4181-9357-0DFA1C12A8B4}"/>
              </a:ext>
            </a:extLst>
          </p:cNvPr>
          <p:cNvSpPr>
            <a:spLocks noGrp="1"/>
          </p:cNvSpPr>
          <p:nvPr>
            <p:ph type="sldNum" sz="quarter" idx="16"/>
          </p:nvPr>
        </p:nvSpPr>
        <p:spPr/>
        <p:txBody>
          <a:bodyPr/>
          <a:lstStyle/>
          <a:p>
            <a:fld id="{BDE6EE97-05A9-4296-B0B6-5B9B45EA558C}" type="slidenum">
              <a:rPr lang="ru-UA" smtClean="0"/>
              <a:t>‹№›</a:t>
            </a:fld>
            <a:endParaRPr lang="ru-UA"/>
          </a:p>
        </p:txBody>
      </p:sp>
      <p:sp>
        <p:nvSpPr>
          <p:cNvPr id="9" name="Title Placeholder 1">
            <a:extLst>
              <a:ext uri="{FF2B5EF4-FFF2-40B4-BE49-F238E27FC236}">
                <a16:creationId xmlns:a16="http://schemas.microsoft.com/office/drawing/2014/main" id="{5C92AE08-0EF8-4B3F-95D0-2C2EE589665A}"/>
              </a:ext>
            </a:extLst>
          </p:cNvPr>
          <p:cNvSpPr>
            <a:spLocks noGrp="1"/>
          </p:cNvSpPr>
          <p:nvPr>
            <p:ph type="title" hasCustomPrompt="1"/>
          </p:nvPr>
        </p:nvSpPr>
        <p:spPr>
          <a:xfrm>
            <a:off x="501651" y="317502"/>
            <a:ext cx="11188700" cy="334101"/>
          </a:xfrm>
          <a:prstGeom prst="rect">
            <a:avLst/>
          </a:prstGeom>
        </p:spPr>
        <p:txBody>
          <a:bodyPr vert="horz" lIns="0" tIns="0" rIns="0" bIns="0" rtlCol="0" anchor="t" anchorCtr="0">
            <a:noAutofit/>
          </a:bodyPr>
          <a:lstStyle>
            <a:lvl1pPr>
              <a:defRPr/>
            </a:lvl1pPr>
          </a:lstStyle>
          <a:p>
            <a:r>
              <a:rPr lang="en-US" noProof="0"/>
              <a:t>CLICK TO ADD TITLE</a:t>
            </a:r>
          </a:p>
        </p:txBody>
      </p:sp>
    </p:spTree>
    <p:extLst>
      <p:ext uri="{BB962C8B-B14F-4D97-AF65-F5344CB8AC3E}">
        <p14:creationId xmlns:p14="http://schemas.microsoft.com/office/powerpoint/2010/main" val="3597307608"/>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2_2 columns of text">
    <p:bg>
      <p:bgRef idx="1001">
        <a:schemeClr val="bg1"/>
      </p:bgRef>
    </p:bg>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a:xfrm>
            <a:off x="501652" y="317502"/>
            <a:ext cx="11202669" cy="334101"/>
          </a:xfrm>
          <a:prstGeom prst="rect">
            <a:avLst/>
          </a:prstGeom>
        </p:spPr>
        <p:txBody>
          <a:bodyPr vert="horz" lIns="0" tIns="0" rIns="0" bIns="0" rtlCol="0" anchor="t" anchorCtr="0">
            <a:noAutofit/>
          </a:bodyPr>
          <a:lstStyle>
            <a:lvl1pPr>
              <a:defRPr/>
            </a:lvl1pPr>
          </a:lstStyle>
          <a:p>
            <a:r>
              <a:rPr lang="en-US" noProof="0"/>
              <a:t>CLICK TO ADD TITLE</a:t>
            </a:r>
          </a:p>
        </p:txBody>
      </p:sp>
      <p:sp>
        <p:nvSpPr>
          <p:cNvPr id="9" name="Text Placeholder 8"/>
          <p:cNvSpPr>
            <a:spLocks noGrp="1"/>
          </p:cNvSpPr>
          <p:nvPr>
            <p:ph type="body" sz="quarter" idx="13" hasCustomPrompt="1"/>
          </p:nvPr>
        </p:nvSpPr>
        <p:spPr>
          <a:xfrm>
            <a:off x="501652" y="777242"/>
            <a:ext cx="11202669" cy="757255"/>
          </a:xfrm>
          <a:prstGeom prst="rect">
            <a:avLst/>
          </a:prstGeom>
        </p:spPr>
        <p:txBody>
          <a:bodyPr lIns="0" tIns="0" rIns="0" bIns="0">
            <a:noAutofit/>
          </a:bodyPr>
          <a:lstStyle>
            <a:lvl1pPr marL="0" indent="0">
              <a:buNone/>
              <a:defRPr sz="2400" b="0">
                <a:solidFill>
                  <a:schemeClr val="accent3"/>
                </a:solidFill>
              </a:defRPr>
            </a:lvl1pPr>
          </a:lstStyle>
          <a:p>
            <a:pPr lvl="0"/>
            <a:r>
              <a:rPr lang="en-US" noProof="0"/>
              <a:t>Click to add subtitle</a:t>
            </a:r>
          </a:p>
        </p:txBody>
      </p:sp>
      <p:sp>
        <p:nvSpPr>
          <p:cNvPr id="13" name="Content Placeholder 3"/>
          <p:cNvSpPr>
            <a:spLocks noGrp="1"/>
          </p:cNvSpPr>
          <p:nvPr>
            <p:ph sz="quarter" idx="10"/>
          </p:nvPr>
        </p:nvSpPr>
        <p:spPr>
          <a:xfrm>
            <a:off x="501652" y="1665290"/>
            <a:ext cx="5305579" cy="4716461"/>
          </a:xfrm>
          <a:prstGeom prst="rect">
            <a:avLst/>
          </a:prstGeom>
        </p:spPr>
        <p:txBody>
          <a:bodyPr/>
          <a:lstStyle>
            <a:lvl1pPr>
              <a:tabLst>
                <a:tab pos="3771900" algn="r"/>
              </a:tabLst>
              <a:defRPr>
                <a:solidFill>
                  <a:schemeClr val="tx1"/>
                </a:solidFill>
              </a:defRPr>
            </a:lvl1pPr>
            <a:lvl2pPr>
              <a:tabLst>
                <a:tab pos="3771900" algn="r"/>
              </a:tabLst>
              <a:defRPr>
                <a:solidFill>
                  <a:schemeClr val="tx1"/>
                </a:solidFill>
              </a:defRPr>
            </a:lvl2pPr>
            <a:lvl3pPr>
              <a:tabLst>
                <a:tab pos="3771900" algn="r"/>
              </a:tabLst>
              <a:defRPr>
                <a:solidFill>
                  <a:schemeClr val="tx1"/>
                </a:solidFill>
              </a:defRPr>
            </a:lvl3pPr>
            <a:lvl4pPr>
              <a:tabLst>
                <a:tab pos="3771900" algn="r"/>
              </a:tabLst>
              <a:defRPr>
                <a:solidFill>
                  <a:schemeClr val="tx1"/>
                </a:solidFill>
              </a:defRPr>
            </a:lvl4pPr>
            <a:lvl5pPr>
              <a:tabLst>
                <a:tab pos="3771900" algn="r"/>
              </a:tabLst>
              <a:defRPr baseline="0">
                <a:solidFill>
                  <a:schemeClr val="tx1"/>
                </a:solidFill>
              </a:defRPr>
            </a:lvl5p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endParaRPr lang="en-US" noProof="0"/>
          </a:p>
        </p:txBody>
      </p:sp>
      <p:sp>
        <p:nvSpPr>
          <p:cNvPr id="15" name="Content Placeholder 3"/>
          <p:cNvSpPr>
            <a:spLocks noGrp="1"/>
          </p:cNvSpPr>
          <p:nvPr>
            <p:ph sz="quarter" idx="20"/>
          </p:nvPr>
        </p:nvSpPr>
        <p:spPr>
          <a:xfrm>
            <a:off x="6381540" y="1665290"/>
            <a:ext cx="5322781" cy="4716461"/>
          </a:xfrm>
          <a:prstGeom prst="rect">
            <a:avLst/>
          </a:prstGeom>
        </p:spPr>
        <p:txBody>
          <a:bodyPr/>
          <a:lstStyle>
            <a:lvl1pPr>
              <a:tabLst>
                <a:tab pos="3771900" algn="r"/>
              </a:tabLst>
              <a:defRPr>
                <a:solidFill>
                  <a:schemeClr val="tx1"/>
                </a:solidFill>
              </a:defRPr>
            </a:lvl1pPr>
            <a:lvl2pPr>
              <a:tabLst>
                <a:tab pos="3771900" algn="r"/>
              </a:tabLst>
              <a:defRPr>
                <a:solidFill>
                  <a:schemeClr val="tx1"/>
                </a:solidFill>
              </a:defRPr>
            </a:lvl2pPr>
            <a:lvl3pPr>
              <a:tabLst>
                <a:tab pos="3771900" algn="r"/>
              </a:tabLst>
              <a:defRPr>
                <a:solidFill>
                  <a:schemeClr val="tx1"/>
                </a:solidFill>
              </a:defRPr>
            </a:lvl3pPr>
            <a:lvl4pPr>
              <a:tabLst>
                <a:tab pos="3771900" algn="r"/>
              </a:tabLst>
              <a:defRPr>
                <a:solidFill>
                  <a:schemeClr val="tx1"/>
                </a:solidFill>
              </a:defRPr>
            </a:lvl4pPr>
            <a:lvl5pPr>
              <a:tabLst>
                <a:tab pos="3771900" algn="r"/>
              </a:tabLst>
              <a:defRPr baseline="0">
                <a:solidFill>
                  <a:schemeClr val="tx1"/>
                </a:solidFill>
              </a:defRPr>
            </a:lvl5p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endParaRPr lang="en-US" noProof="0"/>
          </a:p>
        </p:txBody>
      </p:sp>
      <p:sp>
        <p:nvSpPr>
          <p:cNvPr id="4" name="Slide Number Placeholder 3">
            <a:extLst>
              <a:ext uri="{FF2B5EF4-FFF2-40B4-BE49-F238E27FC236}">
                <a16:creationId xmlns:a16="http://schemas.microsoft.com/office/drawing/2014/main" id="{66608621-2B50-4664-B04C-1B098D510AF0}"/>
              </a:ext>
            </a:extLst>
          </p:cNvPr>
          <p:cNvSpPr>
            <a:spLocks noGrp="1"/>
          </p:cNvSpPr>
          <p:nvPr>
            <p:ph type="sldNum" sz="quarter" idx="23"/>
          </p:nvPr>
        </p:nvSpPr>
        <p:spPr/>
        <p:txBody>
          <a:bodyPr/>
          <a:lstStyle/>
          <a:p>
            <a:fld id="{E19F2AB8-4627-412B-9FE5-4CF90E03E3A8}" type="slidenum">
              <a:rPr lang="en-US" smtClean="0"/>
              <a:t>‹№›</a:t>
            </a:fld>
            <a:endParaRPr lang="en-US"/>
          </a:p>
        </p:txBody>
      </p:sp>
      <p:sp>
        <p:nvSpPr>
          <p:cNvPr id="8" name="Text Placeholder 1">
            <a:extLst>
              <a:ext uri="{FF2B5EF4-FFF2-40B4-BE49-F238E27FC236}">
                <a16:creationId xmlns:a16="http://schemas.microsoft.com/office/drawing/2014/main" id="{80E7E8A7-5E4A-488F-8EF7-EAD1AF6299F7}"/>
              </a:ext>
            </a:extLst>
          </p:cNvPr>
          <p:cNvSpPr txBox="1">
            <a:spLocks/>
          </p:cNvSpPr>
          <p:nvPr userDrawn="1"/>
        </p:nvSpPr>
        <p:spPr>
          <a:xfrm>
            <a:off x="501651" y="6461114"/>
            <a:ext cx="11690349" cy="161298"/>
          </a:xfrm>
          <a:prstGeom prst="rect">
            <a:avLst/>
          </a:prstGeom>
        </p:spPr>
        <p:txBody>
          <a:bodyPr vert="horz" lIns="0" tIns="0" rIns="0" bIns="0" rtlCol="0">
            <a:noAutofit/>
          </a:bodyPr>
          <a:lstStyle>
            <a:lvl1pPr marL="0" indent="0" algn="l" defTabSz="342900" rtl="0" eaLnBrk="1" latinLnBrk="0" hangingPunct="1">
              <a:spcBef>
                <a:spcPts val="0"/>
              </a:spcBef>
              <a:spcAft>
                <a:spcPts val="900"/>
              </a:spcAft>
              <a:buFont typeface="Arial"/>
              <a:buNone/>
              <a:defRPr sz="2400" b="0" i="0" kern="1200">
                <a:solidFill>
                  <a:schemeClr val="accent3"/>
                </a:solidFill>
                <a:latin typeface="Gill Sans MT"/>
                <a:ea typeface="+mn-ea"/>
                <a:cs typeface="Gill Sans MT"/>
              </a:defRPr>
            </a:lvl1pPr>
            <a:lvl2pPr marL="513160" indent="-172641" algn="l" defTabSz="342900" rtl="0" eaLnBrk="1" latinLnBrk="0" hangingPunct="1">
              <a:spcBef>
                <a:spcPts val="0"/>
              </a:spcBef>
              <a:spcAft>
                <a:spcPts val="900"/>
              </a:spcAft>
              <a:buFont typeface="Arial"/>
              <a:buChar char="–"/>
              <a:defRPr sz="1800" b="0" i="0" kern="1200">
                <a:solidFill>
                  <a:schemeClr val="tx1"/>
                </a:solidFill>
                <a:latin typeface="Gill Sans MT"/>
                <a:ea typeface="+mn-ea"/>
                <a:cs typeface="Gill Sans MT"/>
              </a:defRPr>
            </a:lvl2pPr>
            <a:lvl3pPr marL="685800" indent="-172641" algn="l" defTabSz="342900" rtl="0" eaLnBrk="1" latinLnBrk="0" hangingPunct="1">
              <a:spcBef>
                <a:spcPct val="20000"/>
              </a:spcBef>
              <a:buFont typeface="Arial"/>
              <a:buChar char="•"/>
              <a:defRPr sz="1350" b="0" i="0" kern="1200">
                <a:solidFill>
                  <a:srgbClr val="6C6463"/>
                </a:solidFill>
                <a:latin typeface="Gill Sans MT"/>
                <a:ea typeface="+mn-ea"/>
                <a:cs typeface="Gill Sans MT"/>
              </a:defRPr>
            </a:lvl3pPr>
            <a:lvl4pPr marL="859631" indent="-173831" algn="l" defTabSz="342900" rtl="0" eaLnBrk="1" latinLnBrk="0" hangingPunct="1">
              <a:spcBef>
                <a:spcPct val="20000"/>
              </a:spcBef>
              <a:buFont typeface="Arial"/>
              <a:buChar char="–"/>
              <a:defRPr sz="1200" b="0" i="0" kern="1200">
                <a:solidFill>
                  <a:srgbClr val="6C6463"/>
                </a:solidFill>
                <a:latin typeface="Gill Sans MT"/>
                <a:ea typeface="+mn-ea"/>
                <a:cs typeface="Gill Sans MT"/>
              </a:defRPr>
            </a:lvl4pPr>
            <a:lvl5pPr marL="941785" indent="-172641" algn="l" defTabSz="342900" rtl="0" eaLnBrk="1" latinLnBrk="0" hangingPunct="1">
              <a:spcBef>
                <a:spcPct val="20000"/>
              </a:spcBef>
              <a:buFont typeface="Arial"/>
              <a:buChar char="»"/>
              <a:defRPr sz="1050" b="0" i="0" kern="1200">
                <a:solidFill>
                  <a:srgbClr val="6C6463"/>
                </a:solidFill>
                <a:latin typeface="Gill Sans MT"/>
                <a:ea typeface="+mn-ea"/>
                <a:cs typeface="Gill Sans MT"/>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a:spcAft>
                <a:spcPts val="0"/>
              </a:spcAft>
            </a:pPr>
            <a:r>
              <a:rPr lang="ru-RU" sz="900"/>
              <a:t>Проект USAID </a:t>
            </a:r>
          </a:p>
          <a:p>
            <a:pPr>
              <a:spcAft>
                <a:spcPts val="0"/>
              </a:spcAft>
            </a:pPr>
            <a:r>
              <a:rPr lang="ru-RU" sz="900"/>
              <a:t>ПІДТРИМКА РЕФОРМИ ОХОРОНИ ЗДОРОВ’Я </a:t>
            </a:r>
          </a:p>
        </p:txBody>
      </p:sp>
    </p:spTree>
    <p:extLst>
      <p:ext uri="{BB962C8B-B14F-4D97-AF65-F5344CB8AC3E}">
        <p14:creationId xmlns:p14="http://schemas.microsoft.com/office/powerpoint/2010/main" val="2657495109"/>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5BDEF333-39C1-41BB-B664-8A7F495CB00C}" type="datetime1">
              <a:rPr lang="ru-RU" smtClean="0"/>
              <a:t>29.10.2021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1324074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CE4BCD2-049E-4B2F-95CA-A60D42419BA6}" type="datetime1">
              <a:rPr lang="ru-RU" smtClean="0"/>
              <a:t>29.10.2021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2331100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FABBBC02-5AC6-4881-AB9D-FB3FAD56BC22}" type="datetime1">
              <a:rPr lang="ru-RU" smtClean="0"/>
              <a:t>29.10.2021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1503671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BF3B1096-71ED-4C7C-8F8F-716C79020556}" type="datetime1">
              <a:rPr lang="ru-RU" smtClean="0"/>
              <a:t>29.10.2021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2746110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12B195C9-33D5-40F6-950D-E23A7BD6BB9A}" type="datetime1">
              <a:rPr lang="ru-RU" smtClean="0"/>
              <a:t>29.10.2021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4156112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345DEF-47F7-4303-B45D-A8813B6BBA14}" type="datetime1">
              <a:rPr lang="ru-RU" smtClean="0"/>
              <a:t>29.10.2021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3695487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F4CB9CF-3269-4ACF-8694-B2D3261A5AD9}" type="datetime1">
              <a:rPr lang="ru-RU" smtClean="0"/>
              <a:t>29.10.2021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3568241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5A92752-6DA3-42FF-BF09-6ABF9BA886A3}" type="datetime1">
              <a:rPr lang="ru-RU" smtClean="0"/>
              <a:t>29.10.2021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568402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6AD50-66E9-4EAE-838E-4336EB9A20E3}" type="datetime1">
              <a:rPr lang="ru-RU" smtClean="0"/>
              <a:t>29.10.2021</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C170B-B51C-2542-8E90-117AFF949750}" type="slidenum">
              <a:rPr lang="ru-RU" smtClean="0"/>
              <a:t>‹№›</a:t>
            </a:fld>
            <a:endParaRPr lang="ru-RU"/>
          </a:p>
        </p:txBody>
      </p:sp>
    </p:spTree>
    <p:extLst>
      <p:ext uri="{BB962C8B-B14F-4D97-AF65-F5344CB8AC3E}">
        <p14:creationId xmlns:p14="http://schemas.microsoft.com/office/powerpoint/2010/main" val="23129662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a:extLst>
              <a:ext uri="{FF2B5EF4-FFF2-40B4-BE49-F238E27FC236}">
                <a16:creationId xmlns:a16="http://schemas.microsoft.com/office/drawing/2014/main" id="{25B3921E-05FD-4B1B-9B3D-1D3D54EECE15}"/>
              </a:ext>
            </a:extLst>
          </p:cNvPr>
          <p:cNvSpPr>
            <a:spLocks noGrp="1"/>
          </p:cNvSpPr>
          <p:nvPr>
            <p:ph type="ctrTitle"/>
          </p:nvPr>
        </p:nvSpPr>
        <p:spPr/>
        <p:txBody>
          <a:bodyPr/>
          <a:lstStyle/>
          <a:p>
            <a:r>
              <a:rPr lang="en" sz="6000" b="1" dirty="0">
                <a:solidFill>
                  <a:srgbClr val="24354E"/>
                </a:solidFill>
                <a:latin typeface="Montserrat"/>
                <a:ea typeface="Montserrat"/>
                <a:cs typeface="Montserrat"/>
                <a:sym typeface="Montserrat"/>
              </a:rPr>
              <a:t>National Health Strategy 2030</a:t>
            </a:r>
            <a:endParaRPr lang="en-US" dirty="0"/>
          </a:p>
        </p:txBody>
      </p:sp>
      <p:sp>
        <p:nvSpPr>
          <p:cNvPr id="13" name="Підзаголовок 12">
            <a:extLst>
              <a:ext uri="{FF2B5EF4-FFF2-40B4-BE49-F238E27FC236}">
                <a16:creationId xmlns:a16="http://schemas.microsoft.com/office/drawing/2014/main" id="{5F008DD3-3750-4BCF-B93A-BD5BFF4084A4}"/>
              </a:ext>
            </a:extLst>
          </p:cNvPr>
          <p:cNvSpPr>
            <a:spLocks noGrp="1"/>
          </p:cNvSpPr>
          <p:nvPr>
            <p:ph type="subTitle" idx="1"/>
          </p:nvPr>
        </p:nvSpPr>
        <p:spPr/>
        <p:txBody>
          <a:bodyPr>
            <a:normAutofit/>
          </a:bodyPr>
          <a:lstStyle/>
          <a:p>
            <a:r>
              <a:rPr lang="en-US" sz="3600" dirty="0"/>
              <a:t>Vision</a:t>
            </a:r>
            <a:endParaRPr lang="uk-UA" sz="3600" dirty="0"/>
          </a:p>
        </p:txBody>
      </p:sp>
      <p:sp>
        <p:nvSpPr>
          <p:cNvPr id="4" name="Номер слайда 3">
            <a:extLst>
              <a:ext uri="{FF2B5EF4-FFF2-40B4-BE49-F238E27FC236}">
                <a16:creationId xmlns:a16="http://schemas.microsoft.com/office/drawing/2014/main" id="{9C8083B6-10DD-4C03-9D29-B8E2F30ADBE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EC170B-B51C-2542-8E90-117AFF949750}" type="slidenum">
              <a:rPr kumimoji="0" lang="ru-RU"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ru-RU"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object 10">
            <a:extLst>
              <a:ext uri="{FF2B5EF4-FFF2-40B4-BE49-F238E27FC236}">
                <a16:creationId xmlns:a16="http://schemas.microsoft.com/office/drawing/2014/main" id="{CA032C5E-E3E7-4FB6-9843-C18134DB205A}"/>
              </a:ext>
            </a:extLst>
          </p:cNvPr>
          <p:cNvSpPr/>
          <p:nvPr/>
        </p:nvSpPr>
        <p:spPr>
          <a:xfrm>
            <a:off x="0" y="3276667"/>
            <a:ext cx="214282" cy="3436620"/>
          </a:xfrm>
          <a:custGeom>
            <a:avLst/>
            <a:gdLst/>
            <a:ahLst/>
            <a:cxnLst/>
            <a:rect l="l" t="t" r="r" b="b"/>
            <a:pathLst>
              <a:path w="844550" h="3436620">
                <a:moveTo>
                  <a:pt x="0" y="3436061"/>
                </a:moveTo>
                <a:lnTo>
                  <a:pt x="844550" y="3436061"/>
                </a:lnTo>
                <a:lnTo>
                  <a:pt x="844550" y="0"/>
                </a:lnTo>
                <a:lnTo>
                  <a:pt x="0" y="0"/>
                </a:lnTo>
                <a:lnTo>
                  <a:pt x="0" y="3436061"/>
                </a:lnTo>
                <a:close/>
              </a:path>
            </a:pathLst>
          </a:custGeom>
          <a:solidFill>
            <a:srgbClr val="FFCA05"/>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object 11">
            <a:extLst>
              <a:ext uri="{FF2B5EF4-FFF2-40B4-BE49-F238E27FC236}">
                <a16:creationId xmlns:a16="http://schemas.microsoft.com/office/drawing/2014/main" id="{155461D3-7B7F-4E66-AAE4-292B114AC19F}"/>
              </a:ext>
            </a:extLst>
          </p:cNvPr>
          <p:cNvSpPr/>
          <p:nvPr/>
        </p:nvSpPr>
        <p:spPr>
          <a:xfrm>
            <a:off x="0" y="10161"/>
            <a:ext cx="214282" cy="3410585"/>
          </a:xfrm>
          <a:custGeom>
            <a:avLst/>
            <a:gdLst/>
            <a:ahLst/>
            <a:cxnLst/>
            <a:rect l="l" t="t" r="r" b="b"/>
            <a:pathLst>
              <a:path w="844550" h="3410585">
                <a:moveTo>
                  <a:pt x="0" y="3410343"/>
                </a:moveTo>
                <a:lnTo>
                  <a:pt x="844550" y="3410343"/>
                </a:lnTo>
                <a:lnTo>
                  <a:pt x="844550" y="0"/>
                </a:lnTo>
                <a:lnTo>
                  <a:pt x="0" y="0"/>
                </a:lnTo>
                <a:lnTo>
                  <a:pt x="0" y="3410343"/>
                </a:lnTo>
                <a:close/>
              </a:path>
            </a:pathLst>
          </a:custGeom>
          <a:solidFill>
            <a:srgbClr val="2D3092"/>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028" name="Picture 4" descr="Main 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441" y="10161"/>
            <a:ext cx="1055559" cy="8280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024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E9A589-DCAC-40D7-BEF8-2F9E6B73968C}"/>
              </a:ext>
            </a:extLst>
          </p:cNvPr>
          <p:cNvSpPr>
            <a:spLocks noGrp="1"/>
          </p:cNvSpPr>
          <p:nvPr>
            <p:ph type="title"/>
          </p:nvPr>
        </p:nvSpPr>
        <p:spPr>
          <a:xfrm>
            <a:off x="732604" y="370009"/>
            <a:ext cx="10515600" cy="734210"/>
          </a:xfrm>
        </p:spPr>
        <p:txBody>
          <a:bodyPr vert="horz" lIns="91440" tIns="45720" rIns="91440" bIns="45720" rtlCol="0" anchor="ctr">
            <a:normAutofit fontScale="90000"/>
          </a:bodyPr>
          <a:lstStyle/>
          <a:p>
            <a:r>
              <a:rPr lang="en-US" b="1" dirty="0"/>
              <a:t>Provision of Medical Services and Health Finance </a:t>
            </a:r>
            <a:endParaRPr lang="uk-UA" b="1" dirty="0"/>
          </a:p>
        </p:txBody>
      </p:sp>
      <p:sp>
        <p:nvSpPr>
          <p:cNvPr id="3" name="Объект 2">
            <a:extLst>
              <a:ext uri="{FF2B5EF4-FFF2-40B4-BE49-F238E27FC236}">
                <a16:creationId xmlns:a16="http://schemas.microsoft.com/office/drawing/2014/main" id="{72AA152F-369E-46F3-AF51-EFBAD6B0A087}"/>
              </a:ext>
            </a:extLst>
          </p:cNvPr>
          <p:cNvSpPr>
            <a:spLocks noGrp="1"/>
          </p:cNvSpPr>
          <p:nvPr>
            <p:ph idx="1"/>
          </p:nvPr>
        </p:nvSpPr>
        <p:spPr>
          <a:xfrm>
            <a:off x="641131" y="1420284"/>
            <a:ext cx="10515600" cy="5530069"/>
          </a:xfrm>
        </p:spPr>
        <p:txBody>
          <a:bodyPr>
            <a:normAutofit fontScale="85000" lnSpcReduction="20000"/>
          </a:bodyPr>
          <a:lstStyle/>
          <a:p>
            <a:pPr marL="514350" indent="-514350" algn="just">
              <a:spcBef>
                <a:spcPts val="1200"/>
              </a:spcBef>
              <a:buFont typeface="+mj-lt"/>
              <a:buAutoNum type="arabicPeriod"/>
            </a:pPr>
            <a:r>
              <a:rPr lang="en-US" dirty="0"/>
              <a:t>There is a single medical space in which uniform rules in place</a:t>
            </a:r>
            <a:endParaRPr lang="ru-RU" dirty="0"/>
          </a:p>
          <a:p>
            <a:pPr marL="514350" indent="-514350" algn="just">
              <a:spcBef>
                <a:spcPts val="1200"/>
              </a:spcBef>
              <a:buFont typeface="+mj-lt"/>
              <a:buAutoNum type="arabicPeriod"/>
            </a:pPr>
            <a:r>
              <a:rPr lang="en-US" dirty="0"/>
              <a:t>An integrated model has been created that provides balanced, evidence-based, uninterrupted service delivery</a:t>
            </a:r>
            <a:endParaRPr lang="ru-RU" dirty="0"/>
          </a:p>
          <a:p>
            <a:pPr marL="514350" indent="-514350" algn="just">
              <a:spcBef>
                <a:spcPts val="1200"/>
              </a:spcBef>
              <a:buFont typeface="+mj-lt"/>
              <a:buAutoNum type="arabicPeriod"/>
            </a:pPr>
            <a:r>
              <a:rPr lang="en-US" dirty="0"/>
              <a:t>NHSU procures healthcare services using strategic procurement mechanisms</a:t>
            </a:r>
            <a:endParaRPr lang="uk-UA" dirty="0">
              <a:solidFill>
                <a:prstClr val="black"/>
              </a:solidFill>
            </a:endParaRPr>
          </a:p>
          <a:p>
            <a:pPr marL="514350" indent="-514350" algn="just">
              <a:spcBef>
                <a:spcPts val="1200"/>
              </a:spcBef>
              <a:buFont typeface="+mj-lt"/>
              <a:buAutoNum type="arabicPeriod"/>
            </a:pPr>
            <a:r>
              <a:rPr lang="en-US" dirty="0"/>
              <a:t>The network of healthcare services providers meets people's needs</a:t>
            </a:r>
            <a:endParaRPr lang="ru-RU" dirty="0"/>
          </a:p>
          <a:p>
            <a:pPr marL="514350" indent="-514350" algn="just">
              <a:spcBef>
                <a:spcPts val="1200"/>
              </a:spcBef>
              <a:buFont typeface="+mj-lt"/>
              <a:buAutoNum type="arabicPeriod"/>
            </a:pPr>
            <a:r>
              <a:rPr lang="en-US" dirty="0"/>
              <a:t>Primary care solves 80% of people's health problems</a:t>
            </a:r>
            <a:endParaRPr lang="ru-RU" dirty="0"/>
          </a:p>
          <a:p>
            <a:pPr marL="514350" indent="-514350" algn="just">
              <a:spcBef>
                <a:spcPts val="1200"/>
              </a:spcBef>
              <a:buFont typeface="+mj-lt"/>
              <a:buAutoNum type="arabicPeriod"/>
            </a:pPr>
            <a:r>
              <a:rPr lang="en-US" dirty="0"/>
              <a:t>People have financial protection when receiving health services. No out-of-pocket payments</a:t>
            </a:r>
            <a:endParaRPr lang="ru-RU" dirty="0"/>
          </a:p>
          <a:p>
            <a:pPr marL="514350" indent="-514350" algn="just">
              <a:spcBef>
                <a:spcPts val="1200"/>
              </a:spcBef>
              <a:buFont typeface="+mj-lt"/>
              <a:buAutoNum type="arabicPeriod"/>
            </a:pPr>
            <a:r>
              <a:rPr lang="en-US" dirty="0"/>
              <a:t>There is a quality management system in healthcare at the national, regional and local levels</a:t>
            </a:r>
            <a:endParaRPr lang="ru-RU" dirty="0"/>
          </a:p>
          <a:p>
            <a:pPr marL="514350" indent="-514350" algn="just">
              <a:spcBef>
                <a:spcPts val="1200"/>
              </a:spcBef>
              <a:buFont typeface="+mj-lt"/>
              <a:buAutoNum type="arabicPeriod"/>
            </a:pPr>
            <a:r>
              <a:rPr lang="en-US" dirty="0"/>
              <a:t>There is a system of self-government of workers in the field of healthcare with individual licensing</a:t>
            </a:r>
            <a:endParaRPr lang="ru-RU" dirty="0"/>
          </a:p>
          <a:p>
            <a:pPr marL="514350" indent="-514350" algn="just">
              <a:spcBef>
                <a:spcPts val="1200"/>
              </a:spcBef>
              <a:buFont typeface="+mj-lt"/>
              <a:buAutoNum type="arabicPeriod"/>
            </a:pPr>
            <a:r>
              <a:rPr lang="en-US" dirty="0">
                <a:solidFill>
                  <a:prstClr val="black"/>
                </a:solidFill>
              </a:rPr>
              <a:t>Continuity of treatment at all levels of medical care is ensured</a:t>
            </a:r>
            <a:endParaRPr lang="ru-RU" dirty="0">
              <a:solidFill>
                <a:prstClr val="black"/>
              </a:solidFill>
            </a:endParaRPr>
          </a:p>
          <a:p>
            <a:pPr marL="514350" indent="-514350" algn="just">
              <a:spcBef>
                <a:spcPts val="1200"/>
              </a:spcBef>
              <a:buFont typeface="+mj-lt"/>
              <a:buAutoNum type="arabicPeriod"/>
            </a:pPr>
            <a:r>
              <a:rPr lang="en-US" dirty="0"/>
              <a:t>There is an effective health preparedness and emergency response system</a:t>
            </a:r>
            <a:endParaRPr lang="uk-UA" dirty="0">
              <a:solidFill>
                <a:prstClr val="black"/>
              </a:solidFill>
            </a:endParaRPr>
          </a:p>
          <a:p>
            <a:pPr marL="0" indent="0">
              <a:spcBef>
                <a:spcPts val="1200"/>
              </a:spcBef>
              <a:buNone/>
            </a:pPr>
            <a:endParaRPr kumimoji="0" lang="uk-UA" sz="2800" b="0" i="0" u="none" strike="noStrike" kern="1200" cap="none" spc="0" normalizeH="0" baseline="0" dirty="0">
              <a:ln>
                <a:noFill/>
              </a:ln>
              <a:solidFill>
                <a:prstClr val="black"/>
              </a:solidFill>
              <a:effectLst/>
              <a:uLnTx/>
              <a:uFillTx/>
              <a:ea typeface="+mn-ea"/>
              <a:cs typeface="+mn-cs"/>
            </a:endParaRPr>
          </a:p>
          <a:p>
            <a:pPr marL="0" indent="0">
              <a:spcBef>
                <a:spcPts val="1200"/>
              </a:spcBef>
              <a:buNone/>
            </a:pPr>
            <a:endParaRPr kumimoji="0" lang="uk-UA" sz="2800" b="0" i="0" u="none" strike="noStrike" kern="1200" cap="none" spc="0" normalizeH="0" baseline="0" dirty="0">
              <a:ln>
                <a:noFill/>
              </a:ln>
              <a:solidFill>
                <a:prstClr val="black"/>
              </a:solidFill>
              <a:effectLst/>
              <a:uLnTx/>
              <a:uFillTx/>
              <a:ea typeface="+mn-ea"/>
              <a:cs typeface="+mn-cs"/>
            </a:endParaRPr>
          </a:p>
          <a:p>
            <a:pPr marL="0" indent="0">
              <a:spcBef>
                <a:spcPts val="1200"/>
              </a:spcBef>
              <a:buNone/>
            </a:pPr>
            <a:endParaRPr lang="uk-UA" dirty="0">
              <a:highlight>
                <a:srgbClr val="FFFF00"/>
              </a:highlight>
            </a:endParaRPr>
          </a:p>
          <a:p>
            <a:pPr marL="0" indent="0">
              <a:spcBef>
                <a:spcPts val="1200"/>
              </a:spcBef>
              <a:buNone/>
            </a:pPr>
            <a:endParaRPr lang="uk-UA" dirty="0">
              <a:highlight>
                <a:srgbClr val="FFFF00"/>
              </a:highlight>
            </a:endParaRPr>
          </a:p>
        </p:txBody>
      </p:sp>
      <p:sp>
        <p:nvSpPr>
          <p:cNvPr id="4" name="Номер слайда 3">
            <a:extLst>
              <a:ext uri="{FF2B5EF4-FFF2-40B4-BE49-F238E27FC236}">
                <a16:creationId xmlns:a16="http://schemas.microsoft.com/office/drawing/2014/main" id="{9C8083B6-10DD-4C03-9D29-B8E2F30ADBE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EC170B-B51C-2542-8E90-117AFF949750}" type="slidenum">
              <a:rPr kumimoji="0" lang="ru-RU"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ru-RU"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object 10">
            <a:extLst>
              <a:ext uri="{FF2B5EF4-FFF2-40B4-BE49-F238E27FC236}">
                <a16:creationId xmlns:a16="http://schemas.microsoft.com/office/drawing/2014/main" id="{CA032C5E-E3E7-4FB6-9843-C18134DB205A}"/>
              </a:ext>
            </a:extLst>
          </p:cNvPr>
          <p:cNvSpPr/>
          <p:nvPr/>
        </p:nvSpPr>
        <p:spPr>
          <a:xfrm>
            <a:off x="0" y="3276667"/>
            <a:ext cx="214282" cy="3436620"/>
          </a:xfrm>
          <a:custGeom>
            <a:avLst/>
            <a:gdLst/>
            <a:ahLst/>
            <a:cxnLst/>
            <a:rect l="l" t="t" r="r" b="b"/>
            <a:pathLst>
              <a:path w="844550" h="3436620">
                <a:moveTo>
                  <a:pt x="0" y="3436061"/>
                </a:moveTo>
                <a:lnTo>
                  <a:pt x="844550" y="3436061"/>
                </a:lnTo>
                <a:lnTo>
                  <a:pt x="844550" y="0"/>
                </a:lnTo>
                <a:lnTo>
                  <a:pt x="0" y="0"/>
                </a:lnTo>
                <a:lnTo>
                  <a:pt x="0" y="3436061"/>
                </a:lnTo>
                <a:close/>
              </a:path>
            </a:pathLst>
          </a:custGeom>
          <a:solidFill>
            <a:srgbClr val="FFCA05"/>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object 11">
            <a:extLst>
              <a:ext uri="{FF2B5EF4-FFF2-40B4-BE49-F238E27FC236}">
                <a16:creationId xmlns:a16="http://schemas.microsoft.com/office/drawing/2014/main" id="{155461D3-7B7F-4E66-AAE4-292B114AC19F}"/>
              </a:ext>
            </a:extLst>
          </p:cNvPr>
          <p:cNvSpPr/>
          <p:nvPr/>
        </p:nvSpPr>
        <p:spPr>
          <a:xfrm>
            <a:off x="0" y="10161"/>
            <a:ext cx="214282" cy="3410585"/>
          </a:xfrm>
          <a:custGeom>
            <a:avLst/>
            <a:gdLst/>
            <a:ahLst/>
            <a:cxnLst/>
            <a:rect l="l" t="t" r="r" b="b"/>
            <a:pathLst>
              <a:path w="844550" h="3410585">
                <a:moveTo>
                  <a:pt x="0" y="3410343"/>
                </a:moveTo>
                <a:lnTo>
                  <a:pt x="844550" y="3410343"/>
                </a:lnTo>
                <a:lnTo>
                  <a:pt x="844550" y="0"/>
                </a:lnTo>
                <a:lnTo>
                  <a:pt x="0" y="0"/>
                </a:lnTo>
                <a:lnTo>
                  <a:pt x="0" y="3410343"/>
                </a:lnTo>
                <a:close/>
              </a:path>
            </a:pathLst>
          </a:custGeom>
          <a:solidFill>
            <a:srgbClr val="2D3092"/>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8" name="Picture 4" descr="Main 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441" y="10161"/>
            <a:ext cx="1055559" cy="8280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047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9C8083B6-10DD-4C03-9D29-B8E2F30ADBE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EC170B-B51C-2542-8E90-117AFF949750}" type="slidenum">
              <a:rPr kumimoji="0" lang="ru-RU"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ru-RU"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object 10">
            <a:extLst>
              <a:ext uri="{FF2B5EF4-FFF2-40B4-BE49-F238E27FC236}">
                <a16:creationId xmlns:a16="http://schemas.microsoft.com/office/drawing/2014/main" id="{CA032C5E-E3E7-4FB6-9843-C18134DB205A}"/>
              </a:ext>
            </a:extLst>
          </p:cNvPr>
          <p:cNvSpPr/>
          <p:nvPr/>
        </p:nvSpPr>
        <p:spPr>
          <a:xfrm>
            <a:off x="0" y="3276667"/>
            <a:ext cx="214282" cy="3436620"/>
          </a:xfrm>
          <a:custGeom>
            <a:avLst/>
            <a:gdLst/>
            <a:ahLst/>
            <a:cxnLst/>
            <a:rect l="l" t="t" r="r" b="b"/>
            <a:pathLst>
              <a:path w="844550" h="3436620">
                <a:moveTo>
                  <a:pt x="0" y="3436061"/>
                </a:moveTo>
                <a:lnTo>
                  <a:pt x="844550" y="3436061"/>
                </a:lnTo>
                <a:lnTo>
                  <a:pt x="844550" y="0"/>
                </a:lnTo>
                <a:lnTo>
                  <a:pt x="0" y="0"/>
                </a:lnTo>
                <a:lnTo>
                  <a:pt x="0" y="3436061"/>
                </a:lnTo>
                <a:close/>
              </a:path>
            </a:pathLst>
          </a:custGeom>
          <a:solidFill>
            <a:srgbClr val="FFCA05"/>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object 11">
            <a:extLst>
              <a:ext uri="{FF2B5EF4-FFF2-40B4-BE49-F238E27FC236}">
                <a16:creationId xmlns:a16="http://schemas.microsoft.com/office/drawing/2014/main" id="{155461D3-7B7F-4E66-AAE4-292B114AC19F}"/>
              </a:ext>
            </a:extLst>
          </p:cNvPr>
          <p:cNvSpPr/>
          <p:nvPr/>
        </p:nvSpPr>
        <p:spPr>
          <a:xfrm>
            <a:off x="0" y="10161"/>
            <a:ext cx="214282" cy="3410585"/>
          </a:xfrm>
          <a:custGeom>
            <a:avLst/>
            <a:gdLst/>
            <a:ahLst/>
            <a:cxnLst/>
            <a:rect l="l" t="t" r="r" b="b"/>
            <a:pathLst>
              <a:path w="844550" h="3410585">
                <a:moveTo>
                  <a:pt x="0" y="3410343"/>
                </a:moveTo>
                <a:lnTo>
                  <a:pt x="844550" y="3410343"/>
                </a:lnTo>
                <a:lnTo>
                  <a:pt x="844550" y="0"/>
                </a:lnTo>
                <a:lnTo>
                  <a:pt x="0" y="0"/>
                </a:lnTo>
                <a:lnTo>
                  <a:pt x="0" y="3410343"/>
                </a:lnTo>
                <a:close/>
              </a:path>
            </a:pathLst>
          </a:custGeom>
          <a:solidFill>
            <a:srgbClr val="2D3092"/>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Місце для вмісту 8">
            <a:extLst>
              <a:ext uri="{FF2B5EF4-FFF2-40B4-BE49-F238E27FC236}">
                <a16:creationId xmlns:a16="http://schemas.microsoft.com/office/drawing/2014/main" id="{EE7895E5-14D9-4D52-A50B-20111C43D528}"/>
              </a:ext>
            </a:extLst>
          </p:cNvPr>
          <p:cNvSpPr>
            <a:spLocks noGrp="1"/>
          </p:cNvSpPr>
          <p:nvPr>
            <p:ph idx="1"/>
          </p:nvPr>
        </p:nvSpPr>
        <p:spPr>
          <a:xfrm>
            <a:off x="838200" y="1690688"/>
            <a:ext cx="10515600" cy="4351338"/>
          </a:xfrm>
        </p:spPr>
        <p:txBody>
          <a:bodyPr vert="horz" lIns="91440" tIns="45720" rIns="91440" bIns="45720" rtlCol="0">
            <a:noAutofit/>
          </a:bodyPr>
          <a:lstStyle/>
          <a:p>
            <a:pPr marL="514350" indent="-514350" algn="just">
              <a:lnSpc>
                <a:spcPct val="100000"/>
              </a:lnSpc>
              <a:spcBef>
                <a:spcPts val="600"/>
              </a:spcBef>
              <a:buFont typeface="+mj-lt"/>
              <a:buAutoNum type="arabicPeriod"/>
            </a:pPr>
            <a:r>
              <a:rPr lang="en-US" sz="2100" dirty="0">
                <a:solidFill>
                  <a:prstClr val="black"/>
                </a:solidFill>
              </a:rPr>
              <a:t>Capable PH system is functioning and aimed on disease prevention, health promotion, timely detection and response to PH threats </a:t>
            </a:r>
          </a:p>
          <a:p>
            <a:pPr marL="514350" indent="-514350" algn="just">
              <a:lnSpc>
                <a:spcPct val="100000"/>
              </a:lnSpc>
              <a:spcBef>
                <a:spcPts val="600"/>
              </a:spcBef>
              <a:buFont typeface="+mj-lt"/>
              <a:buAutoNum type="arabicPeriod"/>
            </a:pPr>
            <a:r>
              <a:rPr lang="en-US" sz="2100" dirty="0">
                <a:solidFill>
                  <a:prstClr val="black"/>
                </a:solidFill>
              </a:rPr>
              <a:t>A main expert PH institution at national level is functioning, capable and trustworthy to professional society, state authorities and citizens</a:t>
            </a:r>
          </a:p>
          <a:p>
            <a:pPr marL="514350" indent="-514350" algn="just">
              <a:lnSpc>
                <a:spcPct val="100000"/>
              </a:lnSpc>
              <a:spcBef>
                <a:spcPts val="600"/>
              </a:spcBef>
              <a:buFont typeface="+mj-lt"/>
              <a:buAutoNum type="arabicPeriod"/>
            </a:pPr>
            <a:r>
              <a:rPr lang="en-US" sz="2100" dirty="0">
                <a:solidFill>
                  <a:prstClr val="black"/>
                </a:solidFill>
              </a:rPr>
              <a:t>System is provided with sufficient resources for efficient operation and utilizing innovative tools, approaches and practices</a:t>
            </a:r>
          </a:p>
          <a:p>
            <a:pPr marL="514350" indent="-514350" algn="just">
              <a:lnSpc>
                <a:spcPct val="100000"/>
              </a:lnSpc>
              <a:spcBef>
                <a:spcPts val="600"/>
              </a:spcBef>
              <a:buFont typeface="+mj-lt"/>
              <a:buAutoNum type="arabicPeriod"/>
            </a:pPr>
            <a:r>
              <a:rPr lang="en-US" sz="2100" dirty="0">
                <a:solidFill>
                  <a:prstClr val="black"/>
                </a:solidFill>
              </a:rPr>
              <a:t>Health literacy of the population increased </a:t>
            </a:r>
          </a:p>
          <a:p>
            <a:pPr marL="514350" indent="-514350" algn="just">
              <a:lnSpc>
                <a:spcPct val="100000"/>
              </a:lnSpc>
              <a:spcBef>
                <a:spcPts val="600"/>
              </a:spcBef>
              <a:buFont typeface="+mj-lt"/>
              <a:buAutoNum type="arabicPeriod"/>
            </a:pPr>
            <a:r>
              <a:rPr lang="en-US" sz="2100" dirty="0">
                <a:solidFill>
                  <a:prstClr val="black"/>
                </a:solidFill>
              </a:rPr>
              <a:t>Access to quality preventive services is provided </a:t>
            </a:r>
          </a:p>
          <a:p>
            <a:pPr marL="514350" indent="-514350" algn="just">
              <a:lnSpc>
                <a:spcPct val="100000"/>
              </a:lnSpc>
              <a:spcBef>
                <a:spcPts val="600"/>
              </a:spcBef>
              <a:buFont typeface="+mj-lt"/>
              <a:buAutoNum type="arabicPeriod"/>
            </a:pPr>
            <a:r>
              <a:rPr lang="en-US" sz="2100" dirty="0">
                <a:solidFill>
                  <a:prstClr val="black"/>
                </a:solidFill>
              </a:rPr>
              <a:t>PH system governance and decision making are driven by evidence and best practices </a:t>
            </a:r>
          </a:p>
          <a:p>
            <a:pPr marL="514350" indent="-514350" algn="just">
              <a:lnSpc>
                <a:spcPct val="100000"/>
              </a:lnSpc>
              <a:spcBef>
                <a:spcPts val="600"/>
              </a:spcBef>
              <a:buFont typeface="+mj-lt"/>
              <a:buAutoNum type="arabicPeriod"/>
            </a:pPr>
            <a:r>
              <a:rPr lang="en-US" sz="2100" dirty="0">
                <a:solidFill>
                  <a:prstClr val="black"/>
                </a:solidFill>
              </a:rPr>
              <a:t>Safe living conditions and environment created to support </a:t>
            </a:r>
            <a:r>
              <a:rPr lang="en-US" sz="2100">
                <a:solidFill>
                  <a:prstClr val="black"/>
                </a:solidFill>
              </a:rPr>
              <a:t>health strengthening </a:t>
            </a:r>
            <a:r>
              <a:rPr lang="en-US" sz="2100" dirty="0">
                <a:solidFill>
                  <a:prstClr val="black"/>
                </a:solidFill>
              </a:rPr>
              <a:t>and well-being</a:t>
            </a:r>
          </a:p>
          <a:p>
            <a:pPr marL="514350" indent="-514350" algn="just">
              <a:lnSpc>
                <a:spcPct val="100000"/>
              </a:lnSpc>
              <a:spcBef>
                <a:spcPts val="600"/>
              </a:spcBef>
              <a:buFont typeface="+mj-lt"/>
              <a:buAutoNum type="arabicPeriod"/>
            </a:pPr>
            <a:r>
              <a:rPr lang="en-US" sz="2100" dirty="0">
                <a:solidFill>
                  <a:prstClr val="black"/>
                </a:solidFill>
              </a:rPr>
              <a:t>Legal and regulatory framework for PH system in place and harmonized</a:t>
            </a:r>
          </a:p>
          <a:p>
            <a:pPr marL="0" indent="0" algn="just">
              <a:lnSpc>
                <a:spcPct val="100000"/>
              </a:lnSpc>
              <a:spcBef>
                <a:spcPts val="600"/>
              </a:spcBef>
              <a:buNone/>
            </a:pPr>
            <a:endParaRPr lang="en-US" sz="2100" dirty="0">
              <a:solidFill>
                <a:prstClr val="black"/>
              </a:solidFill>
            </a:endParaRPr>
          </a:p>
        </p:txBody>
      </p:sp>
      <p:sp>
        <p:nvSpPr>
          <p:cNvPr id="11" name="Заголовок 10">
            <a:extLst>
              <a:ext uri="{FF2B5EF4-FFF2-40B4-BE49-F238E27FC236}">
                <a16:creationId xmlns:a16="http://schemas.microsoft.com/office/drawing/2014/main" id="{35BF4D1C-B1A6-4A25-808E-B9D000AD9589}"/>
              </a:ext>
            </a:extLst>
          </p:cNvPr>
          <p:cNvSpPr>
            <a:spLocks noGrp="1"/>
          </p:cNvSpPr>
          <p:nvPr>
            <p:ph type="title"/>
          </p:nvPr>
        </p:nvSpPr>
        <p:spPr/>
        <p:txBody>
          <a:bodyPr/>
          <a:lstStyle/>
          <a:p>
            <a:r>
              <a:rPr lang="en-US" b="1" dirty="0"/>
              <a:t>Public Health</a:t>
            </a:r>
            <a:endParaRPr lang="en-US" dirty="0"/>
          </a:p>
        </p:txBody>
      </p:sp>
      <p:pic>
        <p:nvPicPr>
          <p:cNvPr id="8" name="Picture 4" descr="Main 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441" y="10161"/>
            <a:ext cx="1055559" cy="8280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9520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9C8083B6-10DD-4C03-9D29-B8E2F30ADBE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EC170B-B51C-2542-8E90-117AFF949750}" type="slidenum">
              <a:rPr kumimoji="0" lang="ru-RU"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ru-RU"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object 10">
            <a:extLst>
              <a:ext uri="{FF2B5EF4-FFF2-40B4-BE49-F238E27FC236}">
                <a16:creationId xmlns:a16="http://schemas.microsoft.com/office/drawing/2014/main" id="{CA032C5E-E3E7-4FB6-9843-C18134DB205A}"/>
              </a:ext>
            </a:extLst>
          </p:cNvPr>
          <p:cNvSpPr/>
          <p:nvPr/>
        </p:nvSpPr>
        <p:spPr>
          <a:xfrm>
            <a:off x="0" y="3276667"/>
            <a:ext cx="214282" cy="3436620"/>
          </a:xfrm>
          <a:custGeom>
            <a:avLst/>
            <a:gdLst/>
            <a:ahLst/>
            <a:cxnLst/>
            <a:rect l="l" t="t" r="r" b="b"/>
            <a:pathLst>
              <a:path w="844550" h="3436620">
                <a:moveTo>
                  <a:pt x="0" y="3436061"/>
                </a:moveTo>
                <a:lnTo>
                  <a:pt x="844550" y="3436061"/>
                </a:lnTo>
                <a:lnTo>
                  <a:pt x="844550" y="0"/>
                </a:lnTo>
                <a:lnTo>
                  <a:pt x="0" y="0"/>
                </a:lnTo>
                <a:lnTo>
                  <a:pt x="0" y="3436061"/>
                </a:lnTo>
                <a:close/>
              </a:path>
            </a:pathLst>
          </a:custGeom>
          <a:solidFill>
            <a:srgbClr val="FFCA05"/>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object 11">
            <a:extLst>
              <a:ext uri="{FF2B5EF4-FFF2-40B4-BE49-F238E27FC236}">
                <a16:creationId xmlns:a16="http://schemas.microsoft.com/office/drawing/2014/main" id="{155461D3-7B7F-4E66-AAE4-292B114AC19F}"/>
              </a:ext>
            </a:extLst>
          </p:cNvPr>
          <p:cNvSpPr/>
          <p:nvPr/>
        </p:nvSpPr>
        <p:spPr>
          <a:xfrm>
            <a:off x="0" y="10161"/>
            <a:ext cx="214282" cy="3410585"/>
          </a:xfrm>
          <a:custGeom>
            <a:avLst/>
            <a:gdLst/>
            <a:ahLst/>
            <a:cxnLst/>
            <a:rect l="l" t="t" r="r" b="b"/>
            <a:pathLst>
              <a:path w="844550" h="3410585">
                <a:moveTo>
                  <a:pt x="0" y="3410343"/>
                </a:moveTo>
                <a:lnTo>
                  <a:pt x="844550" y="3410343"/>
                </a:lnTo>
                <a:lnTo>
                  <a:pt x="844550" y="0"/>
                </a:lnTo>
                <a:lnTo>
                  <a:pt x="0" y="0"/>
                </a:lnTo>
                <a:lnTo>
                  <a:pt x="0" y="3410343"/>
                </a:lnTo>
                <a:close/>
              </a:path>
            </a:pathLst>
          </a:custGeom>
          <a:solidFill>
            <a:srgbClr val="2D3092"/>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Місце для вмісту 2">
            <a:extLst>
              <a:ext uri="{FF2B5EF4-FFF2-40B4-BE49-F238E27FC236}">
                <a16:creationId xmlns:a16="http://schemas.microsoft.com/office/drawing/2014/main" id="{1FD30336-C1B6-4CB4-8554-00C895BD9042}"/>
              </a:ext>
            </a:extLst>
          </p:cNvPr>
          <p:cNvSpPr>
            <a:spLocks noGrp="1"/>
          </p:cNvSpPr>
          <p:nvPr>
            <p:ph idx="1"/>
          </p:nvPr>
        </p:nvSpPr>
        <p:spPr>
          <a:xfrm>
            <a:off x="838200" y="1825624"/>
            <a:ext cx="10515600" cy="4848557"/>
          </a:xfrm>
        </p:spPr>
        <p:txBody>
          <a:bodyPr vert="horz" lIns="91440" tIns="45720" rIns="91440" bIns="45720" rtlCol="0">
            <a:normAutofit fontScale="55000" lnSpcReduction="20000"/>
          </a:bodyPr>
          <a:lstStyle/>
          <a:p>
            <a:pPr marL="0" indent="0" algn="just">
              <a:spcBef>
                <a:spcPts val="1200"/>
              </a:spcBef>
              <a:buNone/>
            </a:pPr>
            <a:r>
              <a:rPr lang="en-US" sz="4400" dirty="0">
                <a:solidFill>
                  <a:prstClr val="black"/>
                </a:solidFill>
              </a:rPr>
              <a:t>1. Medical education and science meet European standards</a:t>
            </a:r>
          </a:p>
          <a:p>
            <a:pPr marL="0" indent="0" algn="just">
              <a:spcBef>
                <a:spcPts val="1200"/>
              </a:spcBef>
              <a:buNone/>
            </a:pPr>
            <a:r>
              <a:rPr lang="en-US" sz="2500" i="1" dirty="0">
                <a:solidFill>
                  <a:prstClr val="black"/>
                </a:solidFill>
              </a:rPr>
              <a:t>educational programs meet the strategic goals of the country; quality assessment system of medical education meets European criteria; practical skills are acquired on the basis of university clinics and simulation centers at the undergraduate, postgraduate levels and during the continuous professional development (CPD); residency introduced; CPD system meets the needs of the medical community, research on current topics in the field of healthcare is conducted through grant support and on the principles of openness and transparency.</a:t>
            </a:r>
          </a:p>
          <a:p>
            <a:pPr marL="0" indent="0" algn="just">
              <a:spcBef>
                <a:spcPts val="1200"/>
              </a:spcBef>
              <a:buNone/>
            </a:pPr>
            <a:r>
              <a:rPr lang="uk-UA" sz="4400" dirty="0">
                <a:solidFill>
                  <a:prstClr val="black"/>
                </a:solidFill>
              </a:rPr>
              <a:t>2.</a:t>
            </a:r>
            <a:r>
              <a:rPr lang="en-US" sz="4400" dirty="0">
                <a:solidFill>
                  <a:prstClr val="black"/>
                </a:solidFill>
              </a:rPr>
              <a:t> There is an effective system of leadership and management of the HRHS</a:t>
            </a:r>
            <a:endParaRPr lang="uk-UA" sz="4400" dirty="0">
              <a:solidFill>
                <a:prstClr val="black"/>
              </a:solidFill>
            </a:endParaRPr>
          </a:p>
          <a:p>
            <a:pPr marL="0" indent="0" algn="just">
              <a:spcBef>
                <a:spcPts val="1200"/>
              </a:spcBef>
              <a:buNone/>
            </a:pPr>
            <a:r>
              <a:rPr lang="en-US" sz="2500" i="1" dirty="0">
                <a:solidFill>
                  <a:prstClr val="black"/>
                </a:solidFill>
              </a:rPr>
              <a:t> the institute of management functions; the system of medium-term needs planning in HRHS is effective, self-governing professional organizations play a key role in admission to the profession and professional development; the system of corporate governance of the healthcare facilities is functioning, professional licensing has been introduced, the HRHS information systems  are functioning</a:t>
            </a:r>
          </a:p>
          <a:p>
            <a:pPr marL="0" indent="0" algn="just">
              <a:spcBef>
                <a:spcPts val="1200"/>
              </a:spcBef>
              <a:buNone/>
            </a:pPr>
            <a:r>
              <a:rPr lang="en-US" sz="4400" dirty="0">
                <a:solidFill>
                  <a:prstClr val="black"/>
                </a:solidFill>
              </a:rPr>
              <a:t>3.</a:t>
            </a:r>
            <a:r>
              <a:rPr lang="uk-UA" sz="4400" dirty="0">
                <a:solidFill>
                  <a:prstClr val="black"/>
                </a:solidFill>
              </a:rPr>
              <a:t> </a:t>
            </a:r>
            <a:r>
              <a:rPr lang="en-US" sz="4400" dirty="0">
                <a:solidFill>
                  <a:prstClr val="black"/>
                </a:solidFill>
              </a:rPr>
              <a:t>Human orientation is the main priority of professional activity of workers in the field</a:t>
            </a:r>
            <a:endParaRPr lang="uk-UA" sz="4400" dirty="0">
              <a:solidFill>
                <a:prstClr val="black"/>
              </a:solidFill>
            </a:endParaRPr>
          </a:p>
          <a:p>
            <a:pPr marL="0" indent="0" algn="just">
              <a:spcBef>
                <a:spcPts val="1200"/>
              </a:spcBef>
              <a:buNone/>
            </a:pPr>
            <a:r>
              <a:rPr lang="en-US" sz="2500" i="1" dirty="0">
                <a:solidFill>
                  <a:prstClr val="black"/>
                </a:solidFill>
              </a:rPr>
              <a:t>healthcare workers are able to provide the appropriate level of quality of medical services; the professional activity of the staff in the healthcare system ensures the patient's right to a dignified attitude when receiving medical services, a system of professional standards has been introduced, the powers of nurses / medical brothers have been expanded, non-medical workers are involved in the provision of medical services.</a:t>
            </a:r>
          </a:p>
          <a:p>
            <a:pPr marL="0" indent="0" algn="just">
              <a:spcBef>
                <a:spcPts val="1200"/>
              </a:spcBef>
              <a:buNone/>
            </a:pPr>
            <a:r>
              <a:rPr lang="en-US" sz="4400" dirty="0">
                <a:solidFill>
                  <a:prstClr val="black"/>
                </a:solidFill>
              </a:rPr>
              <a:t>4. The professional well-being of healthcare workers is ensured</a:t>
            </a:r>
          </a:p>
          <a:p>
            <a:pPr marL="0" indent="0" algn="just">
              <a:spcBef>
                <a:spcPts val="1200"/>
              </a:spcBef>
              <a:buNone/>
            </a:pPr>
            <a:r>
              <a:rPr lang="en-US" sz="2500" i="1" dirty="0">
                <a:solidFill>
                  <a:prstClr val="black"/>
                </a:solidFill>
              </a:rPr>
              <a:t>remuneration is paid for the result and corresponds to the level of the competitive environment; social protection is guaranteed by the state and the employer; safe and comfortable working conditions created by the employer; professional liability insurance has been introduced.</a:t>
            </a:r>
            <a:endParaRPr lang="x-none" dirty="0">
              <a:solidFill>
                <a:prstClr val="black"/>
              </a:solidFill>
            </a:endParaRPr>
          </a:p>
          <a:p>
            <a:pPr marL="514350" indent="-514350" algn="just">
              <a:spcBef>
                <a:spcPts val="1200"/>
              </a:spcBef>
              <a:buFont typeface="+mj-lt"/>
              <a:buAutoNum type="arabicPeriod"/>
            </a:pPr>
            <a:endParaRPr lang="x-none" dirty="0">
              <a:solidFill>
                <a:prstClr val="black"/>
              </a:solidFill>
            </a:endParaRPr>
          </a:p>
          <a:p>
            <a:pPr marL="514350" indent="-514350" algn="just">
              <a:spcBef>
                <a:spcPts val="1200"/>
              </a:spcBef>
              <a:buFont typeface="+mj-lt"/>
              <a:buAutoNum type="arabicPeriod"/>
            </a:pPr>
            <a:endParaRPr lang="uk-UA" dirty="0">
              <a:solidFill>
                <a:prstClr val="black"/>
              </a:solidFill>
            </a:endParaRPr>
          </a:p>
          <a:p>
            <a:pPr marL="514350" indent="-514350" algn="just">
              <a:spcBef>
                <a:spcPts val="1200"/>
              </a:spcBef>
              <a:buFont typeface="+mj-lt"/>
              <a:buAutoNum type="arabicPeriod"/>
            </a:pPr>
            <a:endParaRPr lang="x-none" dirty="0">
              <a:solidFill>
                <a:prstClr val="black"/>
              </a:solidFill>
            </a:endParaRPr>
          </a:p>
          <a:p>
            <a:pPr marL="514350" indent="-514350" algn="just">
              <a:spcBef>
                <a:spcPts val="1200"/>
              </a:spcBef>
              <a:buFont typeface="+mj-lt"/>
              <a:buAutoNum type="arabicPeriod"/>
            </a:pPr>
            <a:endParaRPr lang="x-none" dirty="0">
              <a:solidFill>
                <a:prstClr val="black"/>
              </a:solidFill>
            </a:endParaRPr>
          </a:p>
          <a:p>
            <a:pPr marL="514350" indent="-514350" algn="just">
              <a:spcBef>
                <a:spcPts val="1200"/>
              </a:spcBef>
              <a:buFont typeface="+mj-lt"/>
              <a:buAutoNum type="arabicPeriod"/>
            </a:pPr>
            <a:endParaRPr lang="x-none" dirty="0">
              <a:solidFill>
                <a:prstClr val="black"/>
              </a:solidFill>
            </a:endParaRPr>
          </a:p>
          <a:p>
            <a:pPr marL="514350" indent="-514350" algn="just">
              <a:spcBef>
                <a:spcPts val="1200"/>
              </a:spcBef>
              <a:buFont typeface="+mj-lt"/>
              <a:buAutoNum type="arabicPeriod"/>
            </a:pPr>
            <a:endParaRPr lang="en-US" dirty="0">
              <a:solidFill>
                <a:prstClr val="black"/>
              </a:solidFill>
            </a:endParaRPr>
          </a:p>
        </p:txBody>
      </p:sp>
      <p:sp>
        <p:nvSpPr>
          <p:cNvPr id="10" name="Заголовок 9">
            <a:extLst>
              <a:ext uri="{FF2B5EF4-FFF2-40B4-BE49-F238E27FC236}">
                <a16:creationId xmlns:a16="http://schemas.microsoft.com/office/drawing/2014/main" id="{E227AB09-F8B3-4BFD-B27C-8149EC667BFB}"/>
              </a:ext>
            </a:extLst>
          </p:cNvPr>
          <p:cNvSpPr>
            <a:spLocks noGrp="1"/>
          </p:cNvSpPr>
          <p:nvPr>
            <p:ph type="title"/>
          </p:nvPr>
        </p:nvSpPr>
        <p:spPr/>
        <p:txBody>
          <a:bodyPr/>
          <a:lstStyle/>
          <a:p>
            <a:r>
              <a:rPr lang="en-US" b="1" dirty="0"/>
              <a:t>Human resources of the healthcare system (HRHS)</a:t>
            </a:r>
            <a:endParaRPr lang="en-US" dirty="0"/>
          </a:p>
        </p:txBody>
      </p:sp>
      <p:pic>
        <p:nvPicPr>
          <p:cNvPr id="8" name="Picture 4" descr="Main 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441" y="10161"/>
            <a:ext cx="1055559" cy="8280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9638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9C8083B6-10DD-4C03-9D29-B8E2F30ADBE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EC170B-B51C-2542-8E90-117AFF949750}" type="slidenum">
              <a:rPr kumimoji="0" lang="ru-RU"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ru-RU"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object 10">
            <a:extLst>
              <a:ext uri="{FF2B5EF4-FFF2-40B4-BE49-F238E27FC236}">
                <a16:creationId xmlns:a16="http://schemas.microsoft.com/office/drawing/2014/main" id="{CA032C5E-E3E7-4FB6-9843-C18134DB205A}"/>
              </a:ext>
            </a:extLst>
          </p:cNvPr>
          <p:cNvSpPr/>
          <p:nvPr/>
        </p:nvSpPr>
        <p:spPr>
          <a:xfrm>
            <a:off x="0" y="3276667"/>
            <a:ext cx="214282" cy="3436620"/>
          </a:xfrm>
          <a:custGeom>
            <a:avLst/>
            <a:gdLst/>
            <a:ahLst/>
            <a:cxnLst/>
            <a:rect l="l" t="t" r="r" b="b"/>
            <a:pathLst>
              <a:path w="844550" h="3436620">
                <a:moveTo>
                  <a:pt x="0" y="3436061"/>
                </a:moveTo>
                <a:lnTo>
                  <a:pt x="844550" y="3436061"/>
                </a:lnTo>
                <a:lnTo>
                  <a:pt x="844550" y="0"/>
                </a:lnTo>
                <a:lnTo>
                  <a:pt x="0" y="0"/>
                </a:lnTo>
                <a:lnTo>
                  <a:pt x="0" y="3436061"/>
                </a:lnTo>
                <a:close/>
              </a:path>
            </a:pathLst>
          </a:custGeom>
          <a:solidFill>
            <a:srgbClr val="FFCA05"/>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object 11">
            <a:extLst>
              <a:ext uri="{FF2B5EF4-FFF2-40B4-BE49-F238E27FC236}">
                <a16:creationId xmlns:a16="http://schemas.microsoft.com/office/drawing/2014/main" id="{155461D3-7B7F-4E66-AAE4-292B114AC19F}"/>
              </a:ext>
            </a:extLst>
          </p:cNvPr>
          <p:cNvSpPr/>
          <p:nvPr/>
        </p:nvSpPr>
        <p:spPr>
          <a:xfrm>
            <a:off x="0" y="10161"/>
            <a:ext cx="214282" cy="3410585"/>
          </a:xfrm>
          <a:custGeom>
            <a:avLst/>
            <a:gdLst/>
            <a:ahLst/>
            <a:cxnLst/>
            <a:rect l="l" t="t" r="r" b="b"/>
            <a:pathLst>
              <a:path w="844550" h="3410585">
                <a:moveTo>
                  <a:pt x="0" y="3410343"/>
                </a:moveTo>
                <a:lnTo>
                  <a:pt x="844550" y="3410343"/>
                </a:lnTo>
                <a:lnTo>
                  <a:pt x="844550" y="0"/>
                </a:lnTo>
                <a:lnTo>
                  <a:pt x="0" y="0"/>
                </a:lnTo>
                <a:lnTo>
                  <a:pt x="0" y="3410343"/>
                </a:lnTo>
                <a:close/>
              </a:path>
            </a:pathLst>
          </a:custGeom>
          <a:solidFill>
            <a:srgbClr val="2D3092"/>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7" name="Рисунок 6">
            <a:extLst>
              <a:ext uri="{FF2B5EF4-FFF2-40B4-BE49-F238E27FC236}">
                <a16:creationId xmlns:a16="http://schemas.microsoft.com/office/drawing/2014/main" id="{DC45A4D5-062C-4C6F-A637-DFAD574586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5541" y="183818"/>
            <a:ext cx="872523" cy="549202"/>
          </a:xfrm>
          <a:prstGeom prst="rect">
            <a:avLst/>
          </a:prstGeom>
        </p:spPr>
      </p:pic>
      <p:sp>
        <p:nvSpPr>
          <p:cNvPr id="3" name="Місце для вмісту 2">
            <a:extLst>
              <a:ext uri="{FF2B5EF4-FFF2-40B4-BE49-F238E27FC236}">
                <a16:creationId xmlns:a16="http://schemas.microsoft.com/office/drawing/2014/main" id="{1FD30336-C1B6-4CB4-8554-00C895BD9042}"/>
              </a:ext>
            </a:extLst>
          </p:cNvPr>
          <p:cNvSpPr>
            <a:spLocks noGrp="1"/>
          </p:cNvSpPr>
          <p:nvPr>
            <p:ph idx="1"/>
          </p:nvPr>
        </p:nvSpPr>
        <p:spPr>
          <a:xfrm>
            <a:off x="736600" y="1245077"/>
            <a:ext cx="10792254" cy="4351338"/>
          </a:xfrm>
        </p:spPr>
        <p:txBody>
          <a:bodyPr vert="horz" lIns="91440" tIns="45720" rIns="91440" bIns="45720" rtlCol="0">
            <a:noAutofit/>
          </a:bodyPr>
          <a:lstStyle/>
          <a:p>
            <a:pPr marL="514350" indent="-514350" algn="just">
              <a:spcBef>
                <a:spcPts val="1200"/>
              </a:spcBef>
              <a:buFont typeface="+mj-lt"/>
              <a:buAutoNum type="arabicPeriod"/>
            </a:pPr>
            <a:r>
              <a:rPr lang="en-US" sz="2100" dirty="0">
                <a:solidFill>
                  <a:prstClr val="black"/>
                </a:solidFill>
              </a:rPr>
              <a:t>The Independent Agency for the Evaluation of Medical Technologies ensures the validity and evidence base for the choice of medicines and medical devices purchased by the state under the medical guarantees program.</a:t>
            </a:r>
          </a:p>
          <a:p>
            <a:pPr marL="514350" indent="-514350" algn="just">
              <a:spcBef>
                <a:spcPts val="1200"/>
              </a:spcBef>
              <a:buFont typeface="+mj-lt"/>
              <a:buAutoNum type="arabicPeriod"/>
            </a:pPr>
            <a:r>
              <a:rPr lang="en-US" sz="2100" dirty="0">
                <a:solidFill>
                  <a:prstClr val="black"/>
                </a:solidFill>
              </a:rPr>
              <a:t>The policies of access to medicines and medical devices have been harmonized: the list of priority diseases and conditions has been approved, treatment protocols are regularly updated, a positive list of medicines has been created, and a new pricing policy is in force.</a:t>
            </a:r>
          </a:p>
          <a:p>
            <a:pPr marL="514350" indent="-514350" algn="just">
              <a:spcBef>
                <a:spcPts val="1200"/>
              </a:spcBef>
              <a:buFont typeface="+mj-lt"/>
              <a:buAutoNum type="arabicPeriod"/>
            </a:pPr>
            <a:r>
              <a:rPr lang="en-US" sz="2100" dirty="0">
                <a:solidFill>
                  <a:prstClr val="black"/>
                </a:solidFill>
              </a:rPr>
              <a:t>The absence of a shortage of critical medicines is guaranteed: localization of production, state R&amp;D incentive programs, mechanisms of emergency access to medicines and medical devices, etc.</a:t>
            </a:r>
          </a:p>
          <a:p>
            <a:pPr marL="514350" indent="-514350" algn="just">
              <a:spcBef>
                <a:spcPts val="1200"/>
              </a:spcBef>
              <a:buFont typeface="+mj-lt"/>
              <a:buAutoNum type="arabicPeriod"/>
            </a:pPr>
            <a:r>
              <a:rPr lang="en-US" sz="2100" dirty="0">
                <a:solidFill>
                  <a:prstClr val="black"/>
                </a:solidFill>
              </a:rPr>
              <a:t>National regulation of the market for medicines and medical devices is in line with world best practices: </a:t>
            </a:r>
            <a:r>
              <a:rPr lang="en-US" sz="2100" dirty="0" err="1">
                <a:solidFill>
                  <a:prstClr val="black"/>
                </a:solidFill>
              </a:rPr>
              <a:t>GxP</a:t>
            </a:r>
            <a:r>
              <a:rPr lang="en-US" sz="2100" dirty="0">
                <a:solidFill>
                  <a:prstClr val="black"/>
                </a:solidFill>
              </a:rPr>
              <a:t> standards have been introduced, all medicines have 2D coding (EU), and the industry adheres to the principles of ethical competition. Ukraine is a country with a strict regulatory system.</a:t>
            </a:r>
          </a:p>
          <a:p>
            <a:pPr marL="514350" indent="-514350" algn="just">
              <a:spcBef>
                <a:spcPts val="1200"/>
              </a:spcBef>
              <a:buFont typeface="+mj-lt"/>
              <a:buAutoNum type="arabicPeriod"/>
            </a:pPr>
            <a:r>
              <a:rPr lang="en-US" sz="2100" dirty="0">
                <a:solidFill>
                  <a:prstClr val="black"/>
                </a:solidFill>
              </a:rPr>
              <a:t>Barrier-free access to medicines for the treatment of infectious diseases (HIV / AIDS, ARVs and </a:t>
            </a:r>
            <a:r>
              <a:rPr lang="en-US" sz="2100" dirty="0" err="1">
                <a:solidFill>
                  <a:prstClr val="black"/>
                </a:solidFill>
              </a:rPr>
              <a:t>PrEP</a:t>
            </a:r>
            <a:r>
              <a:rPr lang="en-US" sz="2100" dirty="0">
                <a:solidFill>
                  <a:prstClr val="black"/>
                </a:solidFill>
              </a:rPr>
              <a:t>) is provided.</a:t>
            </a:r>
          </a:p>
          <a:p>
            <a:pPr marL="514350" indent="-514350" algn="just">
              <a:spcBef>
                <a:spcPts val="1200"/>
              </a:spcBef>
              <a:buFont typeface="+mj-lt"/>
              <a:buAutoNum type="arabicPeriod"/>
            </a:pPr>
            <a:r>
              <a:rPr lang="en-US" sz="2100" dirty="0">
                <a:solidFill>
                  <a:prstClr val="black"/>
                </a:solidFill>
              </a:rPr>
              <a:t>Medicines and medical devices from the positive list are available to patients free of charge</a:t>
            </a:r>
            <a:endParaRPr lang="uk-UA" sz="2100" dirty="0">
              <a:solidFill>
                <a:prstClr val="black"/>
              </a:solidFill>
            </a:endParaRPr>
          </a:p>
        </p:txBody>
      </p:sp>
      <p:sp>
        <p:nvSpPr>
          <p:cNvPr id="10" name="Заголовок 9">
            <a:extLst>
              <a:ext uri="{FF2B5EF4-FFF2-40B4-BE49-F238E27FC236}">
                <a16:creationId xmlns:a16="http://schemas.microsoft.com/office/drawing/2014/main" id="{E227AB09-F8B3-4BFD-B27C-8149EC667BFB}"/>
              </a:ext>
            </a:extLst>
          </p:cNvPr>
          <p:cNvSpPr>
            <a:spLocks noGrp="1"/>
          </p:cNvSpPr>
          <p:nvPr>
            <p:ph type="title"/>
          </p:nvPr>
        </p:nvSpPr>
        <p:spPr/>
        <p:txBody>
          <a:bodyPr/>
          <a:lstStyle/>
          <a:p>
            <a:r>
              <a:rPr lang="en-US" b="1" dirty="0"/>
              <a:t>Access to Medicines</a:t>
            </a:r>
            <a:endParaRPr lang="en-US" dirty="0"/>
          </a:p>
        </p:txBody>
      </p:sp>
      <p:pic>
        <p:nvPicPr>
          <p:cNvPr id="8" name="Picture 4" descr="Main p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6441" y="10161"/>
            <a:ext cx="1055559" cy="8280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5949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9C8083B6-10DD-4C03-9D29-B8E2F30ADBE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EC170B-B51C-2542-8E90-117AFF949750}" type="slidenum">
              <a:rPr kumimoji="0" lang="ru-RU"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ru-RU"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object 10">
            <a:extLst>
              <a:ext uri="{FF2B5EF4-FFF2-40B4-BE49-F238E27FC236}">
                <a16:creationId xmlns:a16="http://schemas.microsoft.com/office/drawing/2014/main" id="{CA032C5E-E3E7-4FB6-9843-C18134DB205A}"/>
              </a:ext>
            </a:extLst>
          </p:cNvPr>
          <p:cNvSpPr/>
          <p:nvPr/>
        </p:nvSpPr>
        <p:spPr>
          <a:xfrm>
            <a:off x="0" y="3276667"/>
            <a:ext cx="214282" cy="3436620"/>
          </a:xfrm>
          <a:custGeom>
            <a:avLst/>
            <a:gdLst/>
            <a:ahLst/>
            <a:cxnLst/>
            <a:rect l="l" t="t" r="r" b="b"/>
            <a:pathLst>
              <a:path w="844550" h="3436620">
                <a:moveTo>
                  <a:pt x="0" y="3436061"/>
                </a:moveTo>
                <a:lnTo>
                  <a:pt x="844550" y="3436061"/>
                </a:lnTo>
                <a:lnTo>
                  <a:pt x="844550" y="0"/>
                </a:lnTo>
                <a:lnTo>
                  <a:pt x="0" y="0"/>
                </a:lnTo>
                <a:lnTo>
                  <a:pt x="0" y="3436061"/>
                </a:lnTo>
                <a:close/>
              </a:path>
            </a:pathLst>
          </a:custGeom>
          <a:solidFill>
            <a:srgbClr val="FFCA05"/>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object 11">
            <a:extLst>
              <a:ext uri="{FF2B5EF4-FFF2-40B4-BE49-F238E27FC236}">
                <a16:creationId xmlns:a16="http://schemas.microsoft.com/office/drawing/2014/main" id="{155461D3-7B7F-4E66-AAE4-292B114AC19F}"/>
              </a:ext>
            </a:extLst>
          </p:cNvPr>
          <p:cNvSpPr/>
          <p:nvPr/>
        </p:nvSpPr>
        <p:spPr>
          <a:xfrm>
            <a:off x="0" y="10161"/>
            <a:ext cx="214282" cy="3410585"/>
          </a:xfrm>
          <a:custGeom>
            <a:avLst/>
            <a:gdLst/>
            <a:ahLst/>
            <a:cxnLst/>
            <a:rect l="l" t="t" r="r" b="b"/>
            <a:pathLst>
              <a:path w="844550" h="3410585">
                <a:moveTo>
                  <a:pt x="0" y="3410343"/>
                </a:moveTo>
                <a:lnTo>
                  <a:pt x="844550" y="3410343"/>
                </a:lnTo>
                <a:lnTo>
                  <a:pt x="844550" y="0"/>
                </a:lnTo>
                <a:lnTo>
                  <a:pt x="0" y="0"/>
                </a:lnTo>
                <a:lnTo>
                  <a:pt x="0" y="3410343"/>
                </a:lnTo>
                <a:close/>
              </a:path>
            </a:pathLst>
          </a:custGeom>
          <a:solidFill>
            <a:srgbClr val="2D3092"/>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7" name="Рисунок 6">
            <a:extLst>
              <a:ext uri="{FF2B5EF4-FFF2-40B4-BE49-F238E27FC236}">
                <a16:creationId xmlns:a16="http://schemas.microsoft.com/office/drawing/2014/main" id="{DC45A4D5-062C-4C6F-A637-DFAD574586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5541" y="183818"/>
            <a:ext cx="872523" cy="549202"/>
          </a:xfrm>
          <a:prstGeom prst="rect">
            <a:avLst/>
          </a:prstGeom>
        </p:spPr>
      </p:pic>
      <p:sp>
        <p:nvSpPr>
          <p:cNvPr id="3" name="Місце для вмісту 2">
            <a:extLst>
              <a:ext uri="{FF2B5EF4-FFF2-40B4-BE49-F238E27FC236}">
                <a16:creationId xmlns:a16="http://schemas.microsoft.com/office/drawing/2014/main" id="{1FD30336-C1B6-4CB4-8554-00C895BD9042}"/>
              </a:ext>
            </a:extLst>
          </p:cNvPr>
          <p:cNvSpPr>
            <a:spLocks noGrp="1"/>
          </p:cNvSpPr>
          <p:nvPr>
            <p:ph idx="1"/>
          </p:nvPr>
        </p:nvSpPr>
        <p:spPr>
          <a:xfrm>
            <a:off x="711200" y="1496748"/>
            <a:ext cx="10642600" cy="5053542"/>
          </a:xfrm>
        </p:spPr>
        <p:txBody>
          <a:bodyPr vert="horz" lIns="91440" tIns="45720" rIns="91440" bIns="45720" rtlCol="0">
            <a:normAutofit fontScale="55000" lnSpcReduction="20000"/>
          </a:bodyPr>
          <a:lstStyle/>
          <a:p>
            <a:pPr marL="514350" indent="-514350" algn="just">
              <a:spcBef>
                <a:spcPts val="1200"/>
              </a:spcBef>
              <a:buFont typeface="+mj-lt"/>
              <a:buAutoNum type="arabicPeriod"/>
            </a:pPr>
            <a:r>
              <a:rPr lang="en-US" sz="2700" dirty="0">
                <a:solidFill>
                  <a:prstClr val="black"/>
                </a:solidFill>
              </a:rPr>
              <a:t>A single medical information space with national and cross-border interoperability and end-to-end processes and services</a:t>
            </a:r>
            <a:endParaRPr lang="uk-UA" sz="2700" dirty="0">
              <a:solidFill>
                <a:prstClr val="black"/>
              </a:solidFill>
            </a:endParaRPr>
          </a:p>
          <a:p>
            <a:pPr marL="514350" indent="-514350" algn="just">
              <a:spcBef>
                <a:spcPts val="1200"/>
              </a:spcBef>
              <a:buFont typeface="+mj-lt"/>
              <a:buAutoNum type="arabicPeriod"/>
            </a:pPr>
            <a:r>
              <a:rPr lang="en-US" sz="2700" dirty="0">
                <a:solidFill>
                  <a:prstClr val="black"/>
                </a:solidFill>
              </a:rPr>
              <a:t>The infrastructural and technical conditions for the medical services' quality provision using IT systems at all levels, including the private sector, have been identified and provided, and the preconditions for the intelligent decision support systems implementation</a:t>
            </a:r>
          </a:p>
          <a:p>
            <a:pPr marL="514350" indent="-514350" algn="just">
              <a:spcBef>
                <a:spcPts val="1200"/>
              </a:spcBef>
              <a:buFont typeface="+mj-lt"/>
              <a:buAutoNum type="arabicPeriod"/>
            </a:pPr>
            <a:r>
              <a:rPr lang="en-US" sz="2700" dirty="0">
                <a:solidFill>
                  <a:prstClr val="black"/>
                </a:solidFill>
              </a:rPr>
              <a:t>Mechanisms for data collection and quality control, visualization and open data analysis are provided, data are transparent and relevant throughout the health system</a:t>
            </a:r>
          </a:p>
          <a:p>
            <a:pPr marL="514350" indent="-514350" algn="just">
              <a:spcBef>
                <a:spcPts val="1200"/>
              </a:spcBef>
              <a:buFont typeface="+mj-lt"/>
              <a:buAutoNum type="arabicPeriod"/>
            </a:pPr>
            <a:r>
              <a:rPr lang="en-US" sz="2700" dirty="0">
                <a:solidFill>
                  <a:prstClr val="black"/>
                </a:solidFill>
              </a:rPr>
              <a:t>Convenient and transparent mechanisms of users' access to their health data, available and provided health services, risks and prevention, management of this information </a:t>
            </a:r>
          </a:p>
          <a:p>
            <a:pPr marL="514350" indent="-514350" algn="just">
              <a:spcBef>
                <a:spcPts val="1200"/>
              </a:spcBef>
              <a:buFont typeface="+mj-lt"/>
              <a:buAutoNum type="arabicPeriod"/>
            </a:pPr>
            <a:r>
              <a:rPr lang="en-US" sz="2700" dirty="0">
                <a:solidFill>
                  <a:prstClr val="black"/>
                </a:solidFill>
              </a:rPr>
              <a:t>eHealth ecosystem's data is used to make effective personalized patient's treatment researches, health management and public health decisions , including using Big Data approaches and artificial intelligence technologies</a:t>
            </a:r>
          </a:p>
          <a:p>
            <a:pPr marL="514350" indent="-514350" algn="just">
              <a:spcBef>
                <a:spcPts val="1200"/>
              </a:spcBef>
              <a:buFont typeface="+mj-lt"/>
              <a:buAutoNum type="arabicPeriod"/>
            </a:pPr>
            <a:r>
              <a:rPr lang="en-US" sz="2700" dirty="0">
                <a:solidFill>
                  <a:prstClr val="black"/>
                </a:solidFill>
              </a:rPr>
              <a:t>Public institutions with a clear management model that provides flexibility and efficiency of eHealth development and the existence of the eHealth market with self-regulation, interoperability</a:t>
            </a:r>
          </a:p>
          <a:p>
            <a:pPr marL="514350" indent="-514350" algn="just">
              <a:spcBef>
                <a:spcPts val="1200"/>
              </a:spcBef>
              <a:buFont typeface="+mj-lt"/>
              <a:buAutoNum type="arabicPeriod"/>
            </a:pPr>
            <a:r>
              <a:rPr lang="en-US" sz="2700" dirty="0">
                <a:solidFill>
                  <a:prstClr val="black"/>
                </a:solidFill>
              </a:rPr>
              <a:t>Telemedicine works effectively for any patient anywhere in Ukraine and provides coverage and services' availability</a:t>
            </a:r>
          </a:p>
          <a:p>
            <a:pPr marL="514350" indent="-514350" algn="just">
              <a:spcBef>
                <a:spcPts val="1200"/>
              </a:spcBef>
              <a:buFont typeface="+mj-lt"/>
              <a:buAutoNum type="arabicPeriod"/>
            </a:pPr>
            <a:r>
              <a:rPr lang="en-US" sz="2700" dirty="0">
                <a:solidFill>
                  <a:prstClr val="black"/>
                </a:solidFill>
              </a:rPr>
              <a:t>The State sets IT security priorities and provides regulations and measures that create conditions when medical data is effectively protected at all levels and controlled by the owners of such data, including in accordance with the GDPR requirements</a:t>
            </a:r>
          </a:p>
          <a:p>
            <a:pPr marL="514350" indent="-514350" algn="just">
              <a:spcBef>
                <a:spcPts val="1200"/>
              </a:spcBef>
              <a:buFont typeface="+mj-lt"/>
              <a:buAutoNum type="arabicPeriod"/>
            </a:pPr>
            <a:r>
              <a:rPr lang="en-US" sz="2700" dirty="0">
                <a:solidFill>
                  <a:prstClr val="black"/>
                </a:solidFill>
              </a:rPr>
              <a:t>Effective mechanisms for the development and support of digital competencies of users of electronic medical technologies by patients and doctors</a:t>
            </a:r>
          </a:p>
        </p:txBody>
      </p:sp>
      <p:sp>
        <p:nvSpPr>
          <p:cNvPr id="10" name="Заголовок 9">
            <a:extLst>
              <a:ext uri="{FF2B5EF4-FFF2-40B4-BE49-F238E27FC236}">
                <a16:creationId xmlns:a16="http://schemas.microsoft.com/office/drawing/2014/main" id="{E227AB09-F8B3-4BFD-B27C-8149EC667BFB}"/>
              </a:ext>
            </a:extLst>
          </p:cNvPr>
          <p:cNvSpPr>
            <a:spLocks noGrp="1"/>
          </p:cNvSpPr>
          <p:nvPr>
            <p:ph type="title"/>
          </p:nvPr>
        </p:nvSpPr>
        <p:spPr/>
        <p:txBody>
          <a:bodyPr vert="horz" lIns="91440" tIns="45720" rIns="91440" bIns="45720" rtlCol="0" anchor="ctr">
            <a:normAutofit/>
          </a:bodyPr>
          <a:lstStyle/>
          <a:p>
            <a:r>
              <a:rPr lang="en" b="1" dirty="0">
                <a:sym typeface="Montserrat"/>
              </a:rPr>
              <a:t>eHealth</a:t>
            </a:r>
            <a:endParaRPr lang="en-US" b="1" dirty="0"/>
          </a:p>
        </p:txBody>
      </p:sp>
      <p:pic>
        <p:nvPicPr>
          <p:cNvPr id="8" name="Picture 4" descr="Main p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6441" y="10161"/>
            <a:ext cx="1055559" cy="8280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0403604"/>
      </p:ext>
    </p:extLst>
  </p:cSld>
  <p:clrMapOvr>
    <a:masterClrMapping/>
  </p:clrMapOvr>
</p:sld>
</file>

<file path=ppt/theme/theme1.xml><?xml version="1.0" encoding="utf-8"?>
<a:theme xmlns:a="http://schemas.openxmlformats.org/drawingml/2006/main" name="1_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1006</Words>
  <Application>Microsoft Office PowerPoint</Application>
  <PresentationFormat>Широкий екран</PresentationFormat>
  <Paragraphs>60</Paragraphs>
  <Slides>6</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6</vt:i4>
      </vt:variant>
    </vt:vector>
  </HeadingPairs>
  <TitlesOfParts>
    <vt:vector size="12" baseType="lpstr">
      <vt:lpstr>Arial</vt:lpstr>
      <vt:lpstr>Calibri</vt:lpstr>
      <vt:lpstr>Calibri Light</vt:lpstr>
      <vt:lpstr>Gill Sans MT</vt:lpstr>
      <vt:lpstr>Montserrat</vt:lpstr>
      <vt:lpstr>1_Тема Office</vt:lpstr>
      <vt:lpstr>National Health Strategy 2030</vt:lpstr>
      <vt:lpstr>Provision of Medical Services and Health Finance </vt:lpstr>
      <vt:lpstr>Public Health</vt:lpstr>
      <vt:lpstr>Human resources of the healthcare system (HRHS)</vt:lpstr>
      <vt:lpstr>Access to Medicines</vt:lpstr>
      <vt:lpstr>eHealth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Послуги в ОЗ та фінансування 2030</dc:title>
  <dc:creator>Vladyslav Odrynskyi</dc:creator>
  <cp:lastModifiedBy>Oleksii Iaremenko</cp:lastModifiedBy>
  <cp:revision>9</cp:revision>
  <dcterms:created xsi:type="dcterms:W3CDTF">2021-10-28T04:50:58Z</dcterms:created>
  <dcterms:modified xsi:type="dcterms:W3CDTF">2021-10-29T08:33:04Z</dcterms:modified>
</cp:coreProperties>
</file>