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59" r:id="rId2"/>
    <p:sldId id="1761" r:id="rId3"/>
    <p:sldId id="1762" r:id="rId4"/>
    <p:sldId id="1763" r:id="rId5"/>
    <p:sldId id="1764" r:id="rId6"/>
    <p:sldId id="1765" r:id="rId7"/>
    <p:sldId id="1766" r:id="rId8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0334-0F77-4C7B-8B62-5F0DE0D8A8A9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03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9377-2804-4A5D-8C33-16AF30CDD90E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845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06C3-FA37-4F1E-8E80-E25938400812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100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ed/White 1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64208"/>
            <a:ext cx="10363200" cy="4572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320042"/>
            <a:ext cx="11164824" cy="430887"/>
          </a:xfrm>
        </p:spPr>
        <p:txBody>
          <a:bodyPr lIns="0" tIns="0" rIns="0" bIns="0" anchor="t" anchorCtr="0">
            <a:spAutoFit/>
          </a:bodyPr>
          <a:lstStyle>
            <a:lvl1pPr>
              <a:defRPr sz="2800">
                <a:solidFill>
                  <a:srgbClr val="BA0C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E1AC5-F9FF-459A-9FBF-74161A7AE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EE97-05A9-4296-B0B6-5B9B45EA558C}" type="slidenum">
              <a:rPr lang="ru-UA" smtClean="0"/>
              <a:t>‹№›</a:t>
            </a:fld>
            <a:endParaRPr lang="ru-UA"/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2D9C0F9F-AEB8-4475-B6C9-65F1F9FCFAAA}"/>
              </a:ext>
            </a:extLst>
          </p:cNvPr>
          <p:cNvSpPr txBox="1">
            <a:spLocks/>
          </p:cNvSpPr>
          <p:nvPr/>
        </p:nvSpPr>
        <p:spPr>
          <a:xfrm>
            <a:off x="501651" y="6461114"/>
            <a:ext cx="11690349" cy="1612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342900" rtl="0" eaLnBrk="1" latinLnBrk="0" hangingPunct="1">
              <a:spcBef>
                <a:spcPts val="0"/>
              </a:spcBef>
              <a:spcAft>
                <a:spcPts val="900"/>
              </a:spcAft>
              <a:buFont typeface="Arial"/>
              <a:buNone/>
              <a:defRPr sz="2400" b="0" i="0" kern="1200">
                <a:solidFill>
                  <a:schemeClr val="accent3"/>
                </a:solidFill>
                <a:latin typeface="Gill Sans MT"/>
                <a:ea typeface="+mn-ea"/>
                <a:cs typeface="Gill Sans MT"/>
              </a:defRPr>
            </a:lvl1pPr>
            <a:lvl2pPr marL="513160" indent="-172641" algn="l" defTabSz="342900" rtl="0" eaLnBrk="1" latinLnBrk="0" hangingPunct="1">
              <a:spcBef>
                <a:spcPts val="0"/>
              </a:spcBef>
              <a:spcAft>
                <a:spcPts val="900"/>
              </a:spcAft>
              <a:buFont typeface="Arial"/>
              <a:buChar char="–"/>
              <a:defRPr sz="1800" b="0" i="0" kern="1200">
                <a:solidFill>
                  <a:schemeClr val="tx1"/>
                </a:solidFill>
                <a:latin typeface="Gill Sans MT"/>
                <a:ea typeface="+mn-ea"/>
                <a:cs typeface="Gill Sans MT"/>
              </a:defRPr>
            </a:lvl2pPr>
            <a:lvl3pPr marL="685800" indent="-172641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35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859631" indent="-173831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12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941785" indent="-172641" algn="l" defTabSz="342900" rtl="0" eaLnBrk="1" latinLnBrk="0" hangingPunct="1">
              <a:spcBef>
                <a:spcPct val="20000"/>
              </a:spcBef>
              <a:buFont typeface="Arial"/>
              <a:buChar char="»"/>
              <a:defRPr sz="105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ru-RU" sz="900"/>
              <a:t>Проект USAID </a:t>
            </a:r>
          </a:p>
          <a:p>
            <a:pPr>
              <a:spcAft>
                <a:spcPts val="0"/>
              </a:spcAft>
            </a:pPr>
            <a:r>
              <a:rPr lang="ru-RU" sz="900"/>
              <a:t>ПІДТРИМКА РЕФОРМИ ОХОРОНИ ЗДОРОВ’Я </a:t>
            </a:r>
          </a:p>
        </p:txBody>
      </p:sp>
    </p:spTree>
    <p:extLst>
      <p:ext uri="{BB962C8B-B14F-4D97-AF65-F5344CB8AC3E}">
        <p14:creationId xmlns:p14="http://schemas.microsoft.com/office/powerpoint/2010/main" val="3628439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&amp; sub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1" y="777242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FD21D-3BFF-4181-9357-0DFA1C12A8B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DE6EE97-05A9-4296-B0B6-5B9B45EA558C}" type="slidenum">
              <a:rPr lang="ru-UA" smtClean="0"/>
              <a:t>‹№›</a:t>
            </a:fld>
            <a:endParaRPr lang="ru-UA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C92AE08-0EF8-4B3F-95D0-2C2EE58966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1" y="317502"/>
            <a:ext cx="11188700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597307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2 columns of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2" y="317502"/>
            <a:ext cx="11202669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2" y="777242"/>
            <a:ext cx="11202669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501652" y="1665290"/>
            <a:ext cx="5305579" cy="4716461"/>
          </a:xfrm>
          <a:prstGeom prst="rect">
            <a:avLst/>
          </a:prstGeom>
        </p:spPr>
        <p:txBody>
          <a:bodyPr/>
          <a:lstStyle>
            <a:lvl1pPr>
              <a:tabLst>
                <a:tab pos="3771900" algn="r"/>
              </a:tabLst>
              <a:defRPr>
                <a:solidFill>
                  <a:schemeClr val="tx1"/>
                </a:solidFill>
              </a:defRPr>
            </a:lvl1pPr>
            <a:lvl2pPr>
              <a:tabLst>
                <a:tab pos="3771900" algn="r"/>
              </a:tabLst>
              <a:defRPr>
                <a:solidFill>
                  <a:schemeClr val="tx1"/>
                </a:solidFill>
              </a:defRPr>
            </a:lvl2pPr>
            <a:lvl3pPr>
              <a:tabLst>
                <a:tab pos="3771900" algn="r"/>
              </a:tabLst>
              <a:defRPr>
                <a:solidFill>
                  <a:schemeClr val="tx1"/>
                </a:solidFill>
              </a:defRPr>
            </a:lvl3pPr>
            <a:lvl4pPr>
              <a:tabLst>
                <a:tab pos="3771900" algn="r"/>
              </a:tabLst>
              <a:defRPr>
                <a:solidFill>
                  <a:schemeClr val="tx1"/>
                </a:solidFill>
              </a:defRPr>
            </a:lvl4pPr>
            <a:lvl5pPr>
              <a:tabLst>
                <a:tab pos="3771900" algn="r"/>
              </a:tabLst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US" noProof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6381540" y="1665290"/>
            <a:ext cx="5322781" cy="4716461"/>
          </a:xfrm>
          <a:prstGeom prst="rect">
            <a:avLst/>
          </a:prstGeom>
        </p:spPr>
        <p:txBody>
          <a:bodyPr/>
          <a:lstStyle>
            <a:lvl1pPr>
              <a:tabLst>
                <a:tab pos="3771900" algn="r"/>
              </a:tabLst>
              <a:defRPr>
                <a:solidFill>
                  <a:schemeClr val="tx1"/>
                </a:solidFill>
              </a:defRPr>
            </a:lvl1pPr>
            <a:lvl2pPr>
              <a:tabLst>
                <a:tab pos="3771900" algn="r"/>
              </a:tabLst>
              <a:defRPr>
                <a:solidFill>
                  <a:schemeClr val="tx1"/>
                </a:solidFill>
              </a:defRPr>
            </a:lvl2pPr>
            <a:lvl3pPr>
              <a:tabLst>
                <a:tab pos="3771900" algn="r"/>
              </a:tabLst>
              <a:defRPr>
                <a:solidFill>
                  <a:schemeClr val="tx1"/>
                </a:solidFill>
              </a:defRPr>
            </a:lvl3pPr>
            <a:lvl4pPr>
              <a:tabLst>
                <a:tab pos="3771900" algn="r"/>
              </a:tabLst>
              <a:defRPr>
                <a:solidFill>
                  <a:schemeClr val="tx1"/>
                </a:solidFill>
              </a:defRPr>
            </a:lvl4pPr>
            <a:lvl5pPr>
              <a:tabLst>
                <a:tab pos="3771900" algn="r"/>
              </a:tabLst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US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08621-2B50-4664-B04C-1B098D510AF0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E19F2AB8-4627-412B-9FE5-4CF90E03E3A8}" type="slidenum">
              <a:rPr lang="en-US" smtClean="0"/>
              <a:t>‹№›</a:t>
            </a:fld>
            <a:endParaRPr lang="en-US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80E7E8A7-5E4A-488F-8EF7-EAD1AF6299F7}"/>
              </a:ext>
            </a:extLst>
          </p:cNvPr>
          <p:cNvSpPr txBox="1">
            <a:spLocks/>
          </p:cNvSpPr>
          <p:nvPr userDrawn="1"/>
        </p:nvSpPr>
        <p:spPr>
          <a:xfrm>
            <a:off x="501651" y="6461114"/>
            <a:ext cx="11690349" cy="1612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342900" rtl="0" eaLnBrk="1" latinLnBrk="0" hangingPunct="1">
              <a:spcBef>
                <a:spcPts val="0"/>
              </a:spcBef>
              <a:spcAft>
                <a:spcPts val="900"/>
              </a:spcAft>
              <a:buFont typeface="Arial"/>
              <a:buNone/>
              <a:defRPr sz="2400" b="0" i="0" kern="1200">
                <a:solidFill>
                  <a:schemeClr val="accent3"/>
                </a:solidFill>
                <a:latin typeface="Gill Sans MT"/>
                <a:ea typeface="+mn-ea"/>
                <a:cs typeface="Gill Sans MT"/>
              </a:defRPr>
            </a:lvl1pPr>
            <a:lvl2pPr marL="513160" indent="-172641" algn="l" defTabSz="342900" rtl="0" eaLnBrk="1" latinLnBrk="0" hangingPunct="1">
              <a:spcBef>
                <a:spcPts val="0"/>
              </a:spcBef>
              <a:spcAft>
                <a:spcPts val="900"/>
              </a:spcAft>
              <a:buFont typeface="Arial"/>
              <a:buChar char="–"/>
              <a:defRPr sz="1800" b="0" i="0" kern="1200">
                <a:solidFill>
                  <a:schemeClr val="tx1"/>
                </a:solidFill>
                <a:latin typeface="Gill Sans MT"/>
                <a:ea typeface="+mn-ea"/>
                <a:cs typeface="Gill Sans MT"/>
              </a:defRPr>
            </a:lvl2pPr>
            <a:lvl3pPr marL="685800" indent="-172641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35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3pPr>
            <a:lvl4pPr marL="859631" indent="-173831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120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4pPr>
            <a:lvl5pPr marL="941785" indent="-172641" algn="l" defTabSz="342900" rtl="0" eaLnBrk="1" latinLnBrk="0" hangingPunct="1">
              <a:spcBef>
                <a:spcPct val="20000"/>
              </a:spcBef>
              <a:buFont typeface="Arial"/>
              <a:buChar char="»"/>
              <a:defRPr sz="1050" b="0" i="0" kern="1200">
                <a:solidFill>
                  <a:srgbClr val="6C6463"/>
                </a:solidFill>
                <a:latin typeface="Gill Sans MT"/>
                <a:ea typeface="+mn-ea"/>
                <a:cs typeface="Gill Sans MT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ru-RU" sz="900"/>
              <a:t>Проект USAID </a:t>
            </a:r>
          </a:p>
          <a:p>
            <a:pPr>
              <a:spcAft>
                <a:spcPts val="0"/>
              </a:spcAft>
            </a:pPr>
            <a:r>
              <a:rPr lang="ru-RU" sz="900"/>
              <a:t>ПІДТРИМКА РЕФОРМИ ОХОРОНИ ЗДОРОВ’Я </a:t>
            </a:r>
          </a:p>
        </p:txBody>
      </p:sp>
    </p:spTree>
    <p:extLst>
      <p:ext uri="{BB962C8B-B14F-4D97-AF65-F5344CB8AC3E}">
        <p14:creationId xmlns:p14="http://schemas.microsoft.com/office/powerpoint/2010/main" val="2657495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EF333-39C1-41BB-B664-8A7F495CB00C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074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BCD2-049E-4B2F-95CA-A60D42419BA6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10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BC02-5AC6-4881-AB9D-FB3FAD56BC22}" type="datetime1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67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1096-71ED-4C7C-8F8F-716C79020556}" type="datetime1">
              <a:rPr lang="ru-RU" smtClean="0"/>
              <a:t>29.10.2021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1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95C9-33D5-40F6-950D-E23A7BD6BB9A}" type="datetime1">
              <a:rPr lang="ru-RU" smtClean="0"/>
              <a:t>29.10.2021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11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5DEF-47F7-4303-B45D-A8813B6BBA14}" type="datetime1">
              <a:rPr lang="ru-RU" smtClean="0"/>
              <a:t>29.10.2021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48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CB9CF-3269-4ACF-8694-B2D3261A5AD9}" type="datetime1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24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2752-6DA3-42FF-BF09-6ABF9BA886A3}" type="datetime1">
              <a:rPr lang="ru-RU" smtClean="0"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40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6AD50-66E9-4EAE-838E-4336EB9A20E3}" type="datetime1">
              <a:rPr lang="ru-RU" smtClean="0"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170B-B51C-2542-8E90-117AFF94975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96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>
            <a:extLst>
              <a:ext uri="{FF2B5EF4-FFF2-40B4-BE49-F238E27FC236}">
                <a16:creationId xmlns:a16="http://schemas.microsoft.com/office/drawing/2014/main" id="{25B3921E-05FD-4B1B-9B3D-1D3D54EECE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" sz="60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Стратегія</a:t>
            </a:r>
            <a:r>
              <a:rPr lang="ru-RU" sz="60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60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розвитку</a:t>
            </a:r>
            <a:r>
              <a:rPr lang="ru-RU" sz="60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60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охорони</a:t>
            </a:r>
            <a:r>
              <a:rPr lang="ru-RU" sz="60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60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здоров'я</a:t>
            </a:r>
            <a:r>
              <a:rPr lang="en" sz="6000" b="1" dirty="0">
                <a:solidFill>
                  <a:srgbClr val="24354E"/>
                </a:solidFill>
                <a:latin typeface="Montserrat"/>
                <a:ea typeface="Montserrat"/>
                <a:cs typeface="Montserrat"/>
                <a:sym typeface="Montserrat"/>
              </a:rPr>
              <a:t> 2030</a:t>
            </a:r>
            <a:endParaRPr lang="en-US" dirty="0"/>
          </a:p>
        </p:txBody>
      </p:sp>
      <p:sp>
        <p:nvSpPr>
          <p:cNvPr id="13" name="Підзаголовок 12">
            <a:extLst>
              <a:ext uri="{FF2B5EF4-FFF2-40B4-BE49-F238E27FC236}">
                <a16:creationId xmlns:a16="http://schemas.microsoft.com/office/drawing/2014/main" id="{5F008DD3-3750-4BCF-B93A-BD5BFF4084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4000" dirty="0"/>
              <a:t>Бачення майбутнього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8083B6-10DD-4C03-9D29-B8E2F30A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C170B-B51C-2542-8E90-117AFF94975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id="{CA032C5E-E3E7-4FB6-9843-C18134DB205A}"/>
              </a:ext>
            </a:extLst>
          </p:cNvPr>
          <p:cNvSpPr/>
          <p:nvPr/>
        </p:nvSpPr>
        <p:spPr>
          <a:xfrm>
            <a:off x="0" y="3276667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155461D3-7B7F-4E66-AAE4-292B114AC19F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C45A4D5-062C-4C6F-A637-DFAD57458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024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9A589-DCAC-40D7-BEF8-2F9E6B739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604" y="370009"/>
            <a:ext cx="10515600" cy="73421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" b="1" dirty="0"/>
              <a:t>Надання послуг в </a:t>
            </a:r>
            <a:r>
              <a:rPr lang="uk-UA" b="1" dirty="0"/>
              <a:t>охороні здоров’я та </a:t>
            </a:r>
            <a:r>
              <a:rPr lang="ru" b="1" dirty="0"/>
              <a:t>фінансування</a:t>
            </a:r>
            <a:endParaRPr lang="uk-UA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AA152F-369E-46F3-AF51-EFBAD6B0A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131" y="1420284"/>
            <a:ext cx="10515600" cy="5530069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kumimoji="0" lang="uk-UA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Існує єдиний медичний простір, в якому працюють єдині правила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dirty="0">
                <a:solidFill>
                  <a:prstClr val="black"/>
                </a:solidFill>
              </a:rPr>
              <a:t>Інтегрована модель, яка забезпечує збалансоване, доказове, безперервне надання послуг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dirty="0">
                <a:solidFill>
                  <a:prstClr val="black"/>
                </a:solidFill>
              </a:rPr>
              <a:t>НСЗУ закуповує послуги в сфері ОЗ, використовуючи механізми стратегічних закупівель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kumimoji="0" lang="uk-UA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Мережа надавачів послуг в сфері ОЗ відповідає потребам людей</a:t>
            </a:r>
            <a:r>
              <a:rPr lang="uk-UA" dirty="0">
                <a:solidFill>
                  <a:prstClr val="black"/>
                </a:solidFill>
              </a:rPr>
              <a:t>.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dirty="0">
                <a:solidFill>
                  <a:prstClr val="black"/>
                </a:solidFill>
              </a:rPr>
              <a:t>На рівні ПМД вирішується 80% проблем людей в питаннях їх здоров’я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dirty="0">
                <a:solidFill>
                  <a:prstClr val="black"/>
                </a:solidFill>
              </a:rPr>
              <a:t>Люди мають фінансову захищеність при отриманні послуг в ОЗ. Відсутні неформальні платежі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dirty="0">
                <a:solidFill>
                  <a:prstClr val="black"/>
                </a:solidFill>
              </a:rPr>
              <a:t>Працює система управління якістю в ОЗ на національному, регіональному та локальному рівнях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dirty="0">
                <a:solidFill>
                  <a:prstClr val="black"/>
                </a:solidFill>
              </a:rPr>
              <a:t>Працює система самоврядування працівників в сфері ОЗ з індивідуальним ліцензуванням  фахівців 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dirty="0">
                <a:solidFill>
                  <a:prstClr val="black"/>
                </a:solidFill>
              </a:rPr>
              <a:t>Забезпечено безперервність лікування на всіх рівнях надання медичної допомоги.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dirty="0">
                <a:solidFill>
                  <a:prstClr val="black"/>
                </a:solidFill>
              </a:rPr>
              <a:t>Існує ефективна система готовності та реагування ОЗ в надзвичайних ситуаціях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endParaRPr lang="uk-UA" dirty="0">
              <a:solidFill>
                <a:prstClr val="black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endParaRPr kumimoji="0" lang="uk-UA" sz="2800" b="0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indent="0">
              <a:spcBef>
                <a:spcPts val="1200"/>
              </a:spcBef>
              <a:buNone/>
            </a:pPr>
            <a:endParaRPr kumimoji="0" lang="uk-UA" sz="2800" b="0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indent="0">
              <a:spcBef>
                <a:spcPts val="1200"/>
              </a:spcBef>
              <a:buNone/>
            </a:pPr>
            <a:endParaRPr lang="uk-UA" dirty="0">
              <a:highlight>
                <a:srgbClr val="FFFF00"/>
              </a:highlight>
            </a:endParaRPr>
          </a:p>
          <a:p>
            <a:pPr marL="0" indent="0">
              <a:spcBef>
                <a:spcPts val="1200"/>
              </a:spcBef>
              <a:buNone/>
            </a:pPr>
            <a:endParaRPr lang="uk-UA" dirty="0">
              <a:highlight>
                <a:srgbClr val="FFFF00"/>
              </a:highlight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8083B6-10DD-4C03-9D29-B8E2F30A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C170B-B51C-2542-8E90-117AFF94975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id="{CA032C5E-E3E7-4FB6-9843-C18134DB205A}"/>
              </a:ext>
            </a:extLst>
          </p:cNvPr>
          <p:cNvSpPr/>
          <p:nvPr/>
        </p:nvSpPr>
        <p:spPr>
          <a:xfrm>
            <a:off x="0" y="3276667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155461D3-7B7F-4E66-AAE4-292B114AC19F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C45A4D5-062C-4C6F-A637-DFAD57458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47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8083B6-10DD-4C03-9D29-B8E2F30A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C170B-B51C-2542-8E90-117AFF94975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id="{CA032C5E-E3E7-4FB6-9843-C18134DB205A}"/>
              </a:ext>
            </a:extLst>
          </p:cNvPr>
          <p:cNvSpPr/>
          <p:nvPr/>
        </p:nvSpPr>
        <p:spPr>
          <a:xfrm>
            <a:off x="0" y="3276667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155461D3-7B7F-4E66-AAE4-292B114AC19F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C45A4D5-062C-4C6F-A637-DFAD57458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9" name="Місце для вмісту 8">
            <a:extLst>
              <a:ext uri="{FF2B5EF4-FFF2-40B4-BE49-F238E27FC236}">
                <a16:creationId xmlns:a16="http://schemas.microsoft.com/office/drawing/2014/main" id="{EE7895E5-14D9-4D52-A50B-20111C43D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554"/>
            <a:ext cx="10515600" cy="4351338"/>
          </a:xfrm>
        </p:spPr>
        <p:txBody>
          <a:bodyPr vert="horz" lIns="91440" tIns="45720" rIns="91440" bIns="45720" rtlCol="0">
            <a:noAutofit/>
          </a:bodyPr>
          <a:lstStyle/>
          <a:p>
            <a:pPr marL="514350" indent="-51435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Функціонує спроможна система ГЗ спрямована на збереження здоров’я населення, попередження хвороб, своєчасне виявлення та реагування на виклики для здоров’я</a:t>
            </a:r>
          </a:p>
          <a:p>
            <a:pPr marL="514350" indent="-51435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На національному рівні функціонує головна спроможна експертна установа у сфері ГЗ, якій довіряє професійна спільнота, державні органи та громадяни</a:t>
            </a:r>
          </a:p>
          <a:p>
            <a:pPr marL="514350" indent="-51435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Система забезпечена достатніми ресурсами для ефективного функціонування застосовуючи інноваційні інструменти, підходи і практики</a:t>
            </a:r>
          </a:p>
          <a:p>
            <a:pPr marL="514350" indent="-51435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Підвищено рівень обізнаності населення щодо здоров’я </a:t>
            </a:r>
          </a:p>
          <a:p>
            <a:pPr marL="514350" indent="-51435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Забезпечено доступ до якісних профілактичних послуг, спрямованих на збереження здоров'я</a:t>
            </a:r>
          </a:p>
          <a:p>
            <a:pPr marL="514350" indent="-51435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Управління в системі ГЗ та прийняття рішень здійснюється в інтересах населення на основі доказових даних та з використанням кращих практик</a:t>
            </a:r>
          </a:p>
          <a:p>
            <a:pPr marL="514350" indent="-51435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Створено безпечні умови і середовище життєдіяльності, що сприяють збереженню та зміцненню здоров’я </a:t>
            </a:r>
          </a:p>
          <a:p>
            <a:pPr marL="514350" indent="-51435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Узгоджено та створено законодавчу рамку для системи ГЗ та гармонізовано нормативну базу</a:t>
            </a:r>
          </a:p>
          <a:p>
            <a:pPr marL="514350" indent="-51435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endParaRPr lang="en-US" sz="2100" dirty="0">
              <a:solidFill>
                <a:prstClr val="black"/>
              </a:solidFill>
            </a:endParaRPr>
          </a:p>
        </p:txBody>
      </p:sp>
      <p:sp>
        <p:nvSpPr>
          <p:cNvPr id="11" name="Заголовок 10">
            <a:extLst>
              <a:ext uri="{FF2B5EF4-FFF2-40B4-BE49-F238E27FC236}">
                <a16:creationId xmlns:a16="http://schemas.microsoft.com/office/drawing/2014/main" id="{35BF4D1C-B1A6-4A25-808E-B9D000AD9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uk-UA" sz="4400" b="1" dirty="0"/>
              <a:t>Громадське здоров’я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52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8083B6-10DD-4C03-9D29-B8E2F30A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C170B-B51C-2542-8E90-117AFF94975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id="{CA032C5E-E3E7-4FB6-9843-C18134DB205A}"/>
              </a:ext>
            </a:extLst>
          </p:cNvPr>
          <p:cNvSpPr/>
          <p:nvPr/>
        </p:nvSpPr>
        <p:spPr>
          <a:xfrm>
            <a:off x="0" y="3276667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155461D3-7B7F-4E66-AAE4-292B114AC19F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C45A4D5-062C-4C6F-A637-DFAD57458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D30336-C1B6-4CB4-8554-00C895BD9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382"/>
            <a:ext cx="10515600" cy="5164800"/>
          </a:xfr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uk-UA" sz="5100" dirty="0">
                <a:solidFill>
                  <a:prstClr val="black"/>
                </a:solidFill>
              </a:rPr>
              <a:t>1. Медична освіта та наука відповідає європейським стандартам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uk-UA" sz="2900" i="1" dirty="0">
                <a:solidFill>
                  <a:prstClr val="black"/>
                </a:solidFill>
              </a:rPr>
              <a:t>освітні програми відповідають стратегічним цілям країни; система оцінки якості медичної освіти за європейськими критеріями; практичні навички набуваються на базі університетських </a:t>
            </a:r>
            <a:r>
              <a:rPr lang="uk-UA" sz="2900" i="1" dirty="0" err="1">
                <a:solidFill>
                  <a:prstClr val="black"/>
                </a:solidFill>
              </a:rPr>
              <a:t>клінік</a:t>
            </a:r>
            <a:r>
              <a:rPr lang="uk-UA" sz="2900" i="1" dirty="0">
                <a:solidFill>
                  <a:prstClr val="black"/>
                </a:solidFill>
              </a:rPr>
              <a:t> та </a:t>
            </a:r>
            <a:r>
              <a:rPr lang="uk-UA" sz="2900" i="1" dirty="0" err="1">
                <a:solidFill>
                  <a:prstClr val="black"/>
                </a:solidFill>
              </a:rPr>
              <a:t>симуляційних</a:t>
            </a:r>
            <a:r>
              <a:rPr lang="uk-UA" sz="2900" i="1" dirty="0">
                <a:solidFill>
                  <a:prstClr val="black"/>
                </a:solidFill>
              </a:rPr>
              <a:t> центрів на </a:t>
            </a:r>
            <a:r>
              <a:rPr lang="uk-UA" sz="2900" i="1" dirty="0" err="1">
                <a:solidFill>
                  <a:prstClr val="black"/>
                </a:solidFill>
              </a:rPr>
              <a:t>додипломному</a:t>
            </a:r>
            <a:r>
              <a:rPr lang="uk-UA" sz="2900" i="1" dirty="0">
                <a:solidFill>
                  <a:prstClr val="black"/>
                </a:solidFill>
              </a:rPr>
              <a:t>, післядипломному рівнях та під час БПР; введена резидентура; система БПР відповідає потребам медичної спільноти, наукові дослідження на актуальні теми у сфері ОЗ проводяться за рахунок грантової підтримки та на принципах відкритості та прозорості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uk-UA" sz="5100" dirty="0">
                <a:solidFill>
                  <a:prstClr val="black"/>
                </a:solidFill>
              </a:rPr>
              <a:t>2. Функціонує ефективна система лідерства та управління КРОЗ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uk-UA" sz="2900" i="1" dirty="0">
                <a:solidFill>
                  <a:prstClr val="black"/>
                </a:solidFill>
              </a:rPr>
              <a:t>функціонує інститут менеджменту; система планування середньострокової потреби в КРОЗ ефективна, самоврядні професійні організації відіграють ключову роль у допуску до професії та професійному розвитку;  функціонує система корпоративного управління ЗОЗ, впроваджено професійне ліцензування,  функціонують інформаційні системи  КРОЗ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-US" sz="5100" dirty="0">
                <a:solidFill>
                  <a:prstClr val="black"/>
                </a:solidFill>
              </a:rPr>
              <a:t>3.</a:t>
            </a:r>
            <a:r>
              <a:rPr lang="uk-UA" sz="5100" dirty="0">
                <a:solidFill>
                  <a:prstClr val="black"/>
                </a:solidFill>
              </a:rPr>
              <a:t> </a:t>
            </a:r>
            <a:r>
              <a:rPr lang="uk-UA" sz="5100" dirty="0" err="1">
                <a:solidFill>
                  <a:prstClr val="black"/>
                </a:solidFill>
              </a:rPr>
              <a:t>Людиноорієнтованість</a:t>
            </a:r>
            <a:r>
              <a:rPr lang="uk-UA" sz="5100" dirty="0">
                <a:solidFill>
                  <a:prstClr val="black"/>
                </a:solidFill>
              </a:rPr>
              <a:t> є основним пріоритетом професійної діяльності працівників у сфері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uk-UA" sz="2900" i="1" dirty="0">
                <a:solidFill>
                  <a:prstClr val="black"/>
                </a:solidFill>
              </a:rPr>
              <a:t>працівники ОЗ здатні надавати належний рівень якості медичних послуг; професійна діяльність кадрів в ОЗ забезпечує право пацієнта на гідне ставлення під час отримання медичних послуг, введена система професійних стандартів,  розширені повноваження медичних сестер/медичних братів,  до надання медичних послуг залучені немедичні працівники</a:t>
            </a:r>
            <a:endParaRPr lang="x-none" sz="2900" i="1" dirty="0">
              <a:solidFill>
                <a:prstClr val="black"/>
              </a:solidFill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en-US" sz="5100" dirty="0">
                <a:solidFill>
                  <a:prstClr val="black"/>
                </a:solidFill>
              </a:rPr>
              <a:t>4. </a:t>
            </a:r>
            <a:r>
              <a:rPr lang="uk-UA" sz="5100" dirty="0">
                <a:solidFill>
                  <a:prstClr val="black"/>
                </a:solidFill>
              </a:rPr>
              <a:t>Забезпечується професійне благополуччя працівників в охороні здоров’я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uk-UA" sz="2900" i="1" dirty="0">
                <a:solidFill>
                  <a:prstClr val="black"/>
                </a:solidFill>
              </a:rPr>
              <a:t>оплата праці здійснюється за результат та відповідає рівню конкурентного оточення;</a:t>
            </a:r>
            <a:r>
              <a:rPr lang="en-US" sz="2900" i="1" dirty="0">
                <a:solidFill>
                  <a:prstClr val="black"/>
                </a:solidFill>
              </a:rPr>
              <a:t> </a:t>
            </a:r>
            <a:r>
              <a:rPr lang="uk-UA" sz="2900" i="1" dirty="0">
                <a:solidFill>
                  <a:prstClr val="black"/>
                </a:solidFill>
              </a:rPr>
              <a:t>соціальний захист гарантовано державою та роботодавцем; безпечні та комфортні умови праці створені роботодавцем; впроваджено страхування професійної відповідальності</a:t>
            </a:r>
            <a:r>
              <a:rPr lang="uk-UA" sz="3300" dirty="0">
                <a:solidFill>
                  <a:prstClr val="black"/>
                </a:solidFill>
              </a:rPr>
              <a:t>.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endParaRPr lang="x-none" dirty="0">
              <a:solidFill>
                <a:prstClr val="black"/>
              </a:solidFill>
            </a:endParaRP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endParaRPr lang="x-none" dirty="0">
              <a:solidFill>
                <a:prstClr val="black"/>
              </a:solidFill>
            </a:endParaRP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endParaRPr lang="uk-UA" dirty="0">
              <a:solidFill>
                <a:prstClr val="black"/>
              </a:solidFill>
            </a:endParaRP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endParaRPr lang="x-none" dirty="0">
              <a:solidFill>
                <a:prstClr val="black"/>
              </a:solidFill>
            </a:endParaRP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endParaRPr lang="x-none" dirty="0">
              <a:solidFill>
                <a:prstClr val="black"/>
              </a:solidFill>
            </a:endParaRP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endParaRPr lang="x-none" dirty="0">
              <a:solidFill>
                <a:prstClr val="black"/>
              </a:solidFill>
            </a:endParaRP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E227AB09-F8B3-4BFD-B27C-8149EC667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61"/>
            <a:ext cx="10515600" cy="1325563"/>
          </a:xfrm>
        </p:spPr>
        <p:txBody>
          <a:bodyPr/>
          <a:lstStyle/>
          <a:p>
            <a:r>
              <a:rPr lang="uk-UA" sz="4400" b="1" dirty="0"/>
              <a:t>Кадрові ресурси системи охорони здоров’я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3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8083B6-10DD-4C03-9D29-B8E2F30A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C170B-B51C-2542-8E90-117AFF94975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id="{CA032C5E-E3E7-4FB6-9843-C18134DB205A}"/>
              </a:ext>
            </a:extLst>
          </p:cNvPr>
          <p:cNvSpPr/>
          <p:nvPr/>
        </p:nvSpPr>
        <p:spPr>
          <a:xfrm>
            <a:off x="0" y="3276667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155461D3-7B7F-4E66-AAE4-292B114AC19F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C45A4D5-062C-4C6F-A637-DFAD57458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D30336-C1B6-4CB4-8554-00C895BD9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1529292"/>
            <a:ext cx="10515600" cy="4351338"/>
          </a:xfrm>
        </p:spPr>
        <p:txBody>
          <a:bodyPr vert="horz" lIns="91440" tIns="45720" rIns="91440" bIns="45720" rtlCol="0">
            <a:noAutofit/>
          </a:bodyPr>
          <a:lstStyle/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Незалежна Агенція з оцінка медичних технологій забезпечує обґрунтованість та доказову базу вибору лікарських засобів (ЛЗ) та медичних виробів (МВ), що закуповуються державою в рамках ПМГ.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Гармонізовано політики доступу до ЛЗ та МВ: затверджено перелік пріоритетних хвороб та станів, регулярно оновлюються протоколи лікування, створено позитивний перелік ЛЗ, діє нова політика ціноутворення.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Гарантовано відсутність дефіциту критичних ЛЗ: локалізація виробництва, державні програми стимулювання R&amp;D, механізми екстреного доступу до ЛЗ та МВ, тощо.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Національне регулювання ринку ЛЗ та МВ відповідає кращім світовим практикам: запроваджено стандарти </a:t>
            </a:r>
            <a:r>
              <a:rPr lang="uk-UA" sz="2100" dirty="0" err="1">
                <a:solidFill>
                  <a:prstClr val="black"/>
                </a:solidFill>
              </a:rPr>
              <a:t>GxP</a:t>
            </a:r>
            <a:r>
              <a:rPr lang="uk-UA" sz="2100" dirty="0">
                <a:solidFill>
                  <a:prstClr val="black"/>
                </a:solidFill>
              </a:rPr>
              <a:t>, всі ЛЗ мають 2Д кодування (ЄС), індустрія дотримується принципів етичної конкуренції. Україна – країна з суворою регуляторною системою. 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Забезпечується </a:t>
            </a:r>
            <a:r>
              <a:rPr lang="uk-UA" sz="2100" dirty="0" err="1">
                <a:solidFill>
                  <a:prstClr val="black"/>
                </a:solidFill>
              </a:rPr>
              <a:t>безбар'єрний</a:t>
            </a:r>
            <a:r>
              <a:rPr lang="uk-UA" sz="2100" dirty="0">
                <a:solidFill>
                  <a:prstClr val="black"/>
                </a:solidFill>
              </a:rPr>
              <a:t> доступ до ЛЗ для лікування інфекційних захворювань (ВІЛ/СНІД АРВ</a:t>
            </a:r>
            <a:r>
              <a:rPr lang="ru-UA" sz="2100" dirty="0">
                <a:solidFill>
                  <a:prstClr val="black"/>
                </a:solidFill>
              </a:rPr>
              <a:t>Т</a:t>
            </a:r>
            <a:r>
              <a:rPr lang="uk-UA" sz="2100" dirty="0">
                <a:solidFill>
                  <a:prstClr val="black"/>
                </a:solidFill>
              </a:rPr>
              <a:t> та </a:t>
            </a:r>
            <a:r>
              <a:rPr lang="en-US" sz="2100" dirty="0" err="1">
                <a:solidFill>
                  <a:prstClr val="black"/>
                </a:solidFill>
              </a:rPr>
              <a:t>PrEP</a:t>
            </a:r>
            <a:r>
              <a:rPr lang="uk-UA" sz="2100" dirty="0">
                <a:solidFill>
                  <a:prstClr val="black"/>
                </a:solidFill>
              </a:rPr>
              <a:t>). 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sz="2100" dirty="0">
                <a:solidFill>
                  <a:prstClr val="black"/>
                </a:solidFill>
              </a:rPr>
              <a:t>Медикаменти та медичні вироби з позитивного листа доступні пацієнтам безоплатно</a:t>
            </a:r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E227AB09-F8B3-4BFD-B27C-8149EC667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61"/>
            <a:ext cx="10515600" cy="1325563"/>
          </a:xfrm>
        </p:spPr>
        <p:txBody>
          <a:bodyPr/>
          <a:lstStyle/>
          <a:p>
            <a:r>
              <a:rPr lang="uk-UA" sz="4400" b="1" dirty="0"/>
              <a:t>Доступ до лікарських засобів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94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8083B6-10DD-4C03-9D29-B8E2F30A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C170B-B51C-2542-8E90-117AFF94975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id="{CA032C5E-E3E7-4FB6-9843-C18134DB205A}"/>
              </a:ext>
            </a:extLst>
          </p:cNvPr>
          <p:cNvSpPr/>
          <p:nvPr/>
        </p:nvSpPr>
        <p:spPr>
          <a:xfrm>
            <a:off x="0" y="3276667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155461D3-7B7F-4E66-AAE4-292B114AC19F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C45A4D5-062C-4C6F-A637-DFAD57458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D30336-C1B6-4CB4-8554-00C895BD9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496748"/>
            <a:ext cx="10642600" cy="5053542"/>
          </a:xfr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sym typeface="Montserrat"/>
              </a:rPr>
              <a:t>Створено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єдиний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медичний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інформаційний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простір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з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національною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і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транскордонною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інтероперабельністю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наскрізними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процесами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сервісами</a:t>
            </a:r>
            <a:endParaRPr lang="ru-RU" dirty="0">
              <a:solidFill>
                <a:prstClr val="black"/>
              </a:solidFill>
              <a:sym typeface="Montserrat"/>
            </a:endParaRP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dirty="0">
                <a:solidFill>
                  <a:prstClr val="black"/>
                </a:solidFill>
                <a:sym typeface="Montserrat"/>
              </a:rPr>
              <a:t>Визначено і </a:t>
            </a:r>
            <a:r>
              <a:rPr lang="uk-UA" dirty="0" err="1">
                <a:solidFill>
                  <a:prstClr val="black"/>
                </a:solidFill>
                <a:sym typeface="Montserrat"/>
              </a:rPr>
              <a:t>забезпечно</a:t>
            </a:r>
            <a:r>
              <a:rPr lang="uk-UA" dirty="0">
                <a:solidFill>
                  <a:prstClr val="black"/>
                </a:solidFill>
                <a:sym typeface="Montserrat"/>
              </a:rPr>
              <a:t> інфраструктурні та технічні умови надання якісних медичних послуг з використанням ІТ систем на всіх рівнях, включно з приватним сектором, та створено передумови впровадження інтелектуальних систем підтримки прийняття рішень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ru-RU" dirty="0" err="1">
                <a:solidFill>
                  <a:prstClr val="black"/>
                </a:solidFill>
                <a:sym typeface="Montserrat"/>
              </a:rPr>
              <a:t>Забезпечено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механізми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збору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контролю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якості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даних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,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візуалізації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аналізу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відкритих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даних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,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дані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є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прозорими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актуальними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в рамках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всієї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системи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ОЗ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sym typeface="Montserrat"/>
              </a:rPr>
              <a:t>Створено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зручні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прозорі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механізми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доступу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користувачів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до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повних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даних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про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своє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здоров'я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,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доступні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надані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послуги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,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ризики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профілактику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,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управління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цією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інформацією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. 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ru-RU" dirty="0" err="1">
                <a:solidFill>
                  <a:prstClr val="black"/>
                </a:solidFill>
                <a:sym typeface="Montserrat"/>
              </a:rPr>
              <a:t>Дані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з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екосистеми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en-US" dirty="0">
                <a:solidFill>
                  <a:prstClr val="black"/>
                </a:solidFill>
                <a:sym typeface="Montserrat"/>
              </a:rPr>
              <a:t>eHealth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використовуються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для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прийняття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ефективного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персоналізованого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лікування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пацієнтів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,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досліджень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,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прийняття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управлінських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рішень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в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системі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ОЗ та ГЗ, в тому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числі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з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використанням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підходів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en-US" dirty="0">
                <a:solidFill>
                  <a:prstClr val="black"/>
                </a:solidFill>
                <a:sym typeface="Montserrat"/>
              </a:rPr>
              <a:t>Big Data 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технологій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штучного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інтелекту</a:t>
            </a:r>
            <a:endParaRPr lang="ru-RU" dirty="0">
              <a:solidFill>
                <a:prstClr val="black"/>
              </a:solidFill>
              <a:sym typeface="Montserrat"/>
            </a:endParaRP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sym typeface="Montserrat"/>
              </a:rPr>
              <a:t>Створено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сталі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інституції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з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чіткою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моделлю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управління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,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що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забезпечує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гнучкість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ефективність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розвитку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en-US" dirty="0">
                <a:solidFill>
                  <a:prstClr val="black"/>
                </a:solidFill>
                <a:sym typeface="Montserrat"/>
              </a:rPr>
              <a:t>eHealth 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існування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ринку </a:t>
            </a:r>
            <a:r>
              <a:rPr lang="en-US" dirty="0">
                <a:solidFill>
                  <a:prstClr val="black"/>
                </a:solidFill>
                <a:sym typeface="Montserrat"/>
              </a:rPr>
              <a:t>eHealth 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з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саморегуляцією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,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інтероперабельністю</a:t>
            </a:r>
            <a:endParaRPr lang="ru-RU" dirty="0">
              <a:solidFill>
                <a:prstClr val="black"/>
              </a:solidFill>
              <a:sym typeface="Montserrat"/>
            </a:endParaRP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ru-RU" dirty="0">
                <a:solidFill>
                  <a:prstClr val="black"/>
                </a:solidFill>
                <a:sym typeface="Montserrat"/>
              </a:rPr>
              <a:t>Телемедицина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ефективно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працює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для будь-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якого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пацієнта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в будь-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якій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точці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України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забезпечує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розширення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покриття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доступність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послуг</a:t>
            </a:r>
            <a:endParaRPr lang="ru-RU" dirty="0">
              <a:solidFill>
                <a:prstClr val="black"/>
              </a:solidFill>
              <a:sym typeface="Montserrat"/>
            </a:endParaRP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uk-UA" dirty="0">
                <a:solidFill>
                  <a:prstClr val="black"/>
                </a:solidFill>
                <a:sym typeface="Montserrat"/>
              </a:rPr>
              <a:t>Держава визначає пріоритети безпеки і забезпечує регуляції та заходи, які створюють умови коли медичні дані ефективно захищені 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на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всіх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рівнях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контрольовані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власниками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таких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даних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, в тому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числі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з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урахуванням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вимог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en-US" dirty="0">
                <a:solidFill>
                  <a:prstClr val="black"/>
                </a:solidFill>
                <a:sym typeface="Montserrat"/>
              </a:rPr>
              <a:t>GDPR</a:t>
            </a: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r>
              <a:rPr lang="ru-RU" dirty="0" err="1">
                <a:solidFill>
                  <a:prstClr val="black"/>
                </a:solidFill>
                <a:sym typeface="Montserrat"/>
              </a:rPr>
              <a:t>Забезпечено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ефективні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механізми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розвитку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підтримки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цифрових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компетенцій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користувачів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електронних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медичних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технологій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пацієнтами</a:t>
            </a:r>
            <a:r>
              <a:rPr lang="ru-RU" dirty="0">
                <a:solidFill>
                  <a:prstClr val="black"/>
                </a:solidFill>
                <a:sym typeface="Montserrat"/>
              </a:rPr>
              <a:t> та </a:t>
            </a:r>
            <a:r>
              <a:rPr lang="ru-RU" dirty="0" err="1">
                <a:solidFill>
                  <a:prstClr val="black"/>
                </a:solidFill>
                <a:sym typeface="Montserrat"/>
              </a:rPr>
              <a:t>лікарями</a:t>
            </a:r>
            <a:endParaRPr lang="ru-RU" dirty="0">
              <a:solidFill>
                <a:prstClr val="black"/>
              </a:solidFill>
              <a:sym typeface="Montserrat"/>
            </a:endParaRPr>
          </a:p>
          <a:p>
            <a:pPr marL="514350" indent="-514350" algn="just">
              <a:spcBef>
                <a:spcPts val="1200"/>
              </a:spcBef>
              <a:buFont typeface="+mj-lt"/>
              <a:buAutoNum type="arabicPeriod"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E227AB09-F8B3-4BFD-B27C-8149EC667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61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" b="1" dirty="0">
                <a:sym typeface="Montserrat"/>
              </a:rPr>
              <a:t>Цифрове здоров’я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40403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8083B6-10DD-4C03-9D29-B8E2F30A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EC170B-B51C-2542-8E90-117AFF94975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bject 10">
            <a:extLst>
              <a:ext uri="{FF2B5EF4-FFF2-40B4-BE49-F238E27FC236}">
                <a16:creationId xmlns:a16="http://schemas.microsoft.com/office/drawing/2014/main" id="{CA032C5E-E3E7-4FB6-9843-C18134DB205A}"/>
              </a:ext>
            </a:extLst>
          </p:cNvPr>
          <p:cNvSpPr/>
          <p:nvPr/>
        </p:nvSpPr>
        <p:spPr>
          <a:xfrm>
            <a:off x="0" y="3276667"/>
            <a:ext cx="214282" cy="3436620"/>
          </a:xfrm>
          <a:custGeom>
            <a:avLst/>
            <a:gdLst/>
            <a:ahLst/>
            <a:cxnLst/>
            <a:rect l="l" t="t" r="r" b="b"/>
            <a:pathLst>
              <a:path w="844550" h="3436620">
                <a:moveTo>
                  <a:pt x="0" y="3436061"/>
                </a:moveTo>
                <a:lnTo>
                  <a:pt x="844550" y="3436061"/>
                </a:lnTo>
                <a:lnTo>
                  <a:pt x="844550" y="0"/>
                </a:lnTo>
                <a:lnTo>
                  <a:pt x="0" y="0"/>
                </a:lnTo>
                <a:lnTo>
                  <a:pt x="0" y="3436061"/>
                </a:lnTo>
                <a:close/>
              </a:path>
            </a:pathLst>
          </a:custGeom>
          <a:solidFill>
            <a:srgbClr val="FFCA05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155461D3-7B7F-4E66-AAE4-292B114AC19F}"/>
              </a:ext>
            </a:extLst>
          </p:cNvPr>
          <p:cNvSpPr/>
          <p:nvPr/>
        </p:nvSpPr>
        <p:spPr>
          <a:xfrm>
            <a:off x="0" y="10161"/>
            <a:ext cx="214282" cy="3410585"/>
          </a:xfrm>
          <a:custGeom>
            <a:avLst/>
            <a:gdLst/>
            <a:ahLst/>
            <a:cxnLst/>
            <a:rect l="l" t="t" r="r" b="b"/>
            <a:pathLst>
              <a:path w="844550" h="3410585">
                <a:moveTo>
                  <a:pt x="0" y="3410343"/>
                </a:moveTo>
                <a:lnTo>
                  <a:pt x="844550" y="3410343"/>
                </a:lnTo>
                <a:lnTo>
                  <a:pt x="844550" y="0"/>
                </a:lnTo>
                <a:lnTo>
                  <a:pt x="0" y="0"/>
                </a:lnTo>
                <a:lnTo>
                  <a:pt x="0" y="3410343"/>
                </a:lnTo>
                <a:close/>
              </a:path>
            </a:pathLst>
          </a:custGeom>
          <a:solidFill>
            <a:srgbClr val="2D3092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C45A4D5-062C-4C6F-A637-DFAD57458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41" y="183818"/>
            <a:ext cx="872523" cy="549202"/>
          </a:xfrm>
          <a:prstGeom prst="rect">
            <a:avLst/>
          </a:prstGeom>
        </p:spPr>
      </p:pic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D30336-C1B6-4CB4-8554-00C895BD9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17999"/>
            <a:ext cx="10515600" cy="185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dirty="0"/>
              <a:t>Дякую за увагу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61721865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862</Words>
  <Application>Microsoft Office PowerPoint</Application>
  <PresentationFormat>Широкий екран</PresentationFormat>
  <Paragraphs>64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Gill Sans MT</vt:lpstr>
      <vt:lpstr>Montserrat</vt:lpstr>
      <vt:lpstr>1_Тема Office</vt:lpstr>
      <vt:lpstr>Стратегія розвитку охорони здоров'я 2030</vt:lpstr>
      <vt:lpstr>Надання послуг в охороні здоров’я та фінансування</vt:lpstr>
      <vt:lpstr>Громадське здоров’я</vt:lpstr>
      <vt:lpstr>Кадрові ресурси системи охорони здоров’я</vt:lpstr>
      <vt:lpstr>Доступ до лікарських засобів</vt:lpstr>
      <vt:lpstr>Цифрове здоров’я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Послуги в ОЗ та фінансування 2030</dc:title>
  <dc:creator>Vladyslav Odrynskyi</dc:creator>
  <cp:lastModifiedBy>Oleksii Iaremenko</cp:lastModifiedBy>
  <cp:revision>8</cp:revision>
  <dcterms:created xsi:type="dcterms:W3CDTF">2021-10-28T04:50:58Z</dcterms:created>
  <dcterms:modified xsi:type="dcterms:W3CDTF">2021-10-29T08:32:26Z</dcterms:modified>
</cp:coreProperties>
</file>