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759" r:id="rId2"/>
    <p:sldId id="1761" r:id="rId3"/>
    <p:sldId id="1762" r:id="rId4"/>
    <p:sldId id="1773" r:id="rId5"/>
    <p:sldId id="1766" r:id="rId6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70334-0F77-4C7B-8B62-5F0DE0D8A8A9}" type="datetime1">
              <a:rPr lang="ru-RU" smtClean="0"/>
              <a:t>29.10.2021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C170B-B51C-2542-8E90-117AFF94975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6037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99377-2804-4A5D-8C33-16AF30CDD90E}" type="datetime1">
              <a:rPr lang="ru-RU" smtClean="0"/>
              <a:t>29.10.2021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C170B-B51C-2542-8E90-117AFF94975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1845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206C3-FA37-4F1E-8E80-E25938400812}" type="datetime1">
              <a:rPr lang="ru-RU" smtClean="0"/>
              <a:t>29.10.2021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C170B-B51C-2542-8E90-117AFF94975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61004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Red/White 1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664208"/>
            <a:ext cx="10363200" cy="45720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502920" y="320042"/>
            <a:ext cx="11164824" cy="430887"/>
          </a:xfrm>
        </p:spPr>
        <p:txBody>
          <a:bodyPr lIns="0" tIns="0" rIns="0" bIns="0" anchor="t" anchorCtr="0">
            <a:spAutoFit/>
          </a:bodyPr>
          <a:lstStyle>
            <a:lvl1pPr>
              <a:defRPr sz="2800">
                <a:solidFill>
                  <a:srgbClr val="BA0C2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AE1AC5-F9FF-459A-9FBF-74161A7AE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6EE97-05A9-4296-B0B6-5B9B45EA558C}" type="slidenum">
              <a:rPr lang="ru-UA" smtClean="0"/>
              <a:t>‹№›</a:t>
            </a:fld>
            <a:endParaRPr lang="ru-UA"/>
          </a:p>
        </p:txBody>
      </p:sp>
      <p:sp>
        <p:nvSpPr>
          <p:cNvPr id="6" name="Text Placeholder 1">
            <a:extLst>
              <a:ext uri="{FF2B5EF4-FFF2-40B4-BE49-F238E27FC236}">
                <a16:creationId xmlns:a16="http://schemas.microsoft.com/office/drawing/2014/main" id="{2D9C0F9F-AEB8-4475-B6C9-65F1F9FCFAAA}"/>
              </a:ext>
            </a:extLst>
          </p:cNvPr>
          <p:cNvSpPr txBox="1">
            <a:spLocks/>
          </p:cNvSpPr>
          <p:nvPr/>
        </p:nvSpPr>
        <p:spPr>
          <a:xfrm>
            <a:off x="501651" y="6461114"/>
            <a:ext cx="11690349" cy="16129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342900" rtl="0" eaLnBrk="1" latinLnBrk="0" hangingPunct="1">
              <a:spcBef>
                <a:spcPts val="0"/>
              </a:spcBef>
              <a:spcAft>
                <a:spcPts val="900"/>
              </a:spcAft>
              <a:buFont typeface="Arial"/>
              <a:buNone/>
              <a:defRPr sz="2400" b="0" i="0" kern="1200">
                <a:solidFill>
                  <a:schemeClr val="accent3"/>
                </a:solidFill>
                <a:latin typeface="Gill Sans MT"/>
                <a:ea typeface="+mn-ea"/>
                <a:cs typeface="Gill Sans MT"/>
              </a:defRPr>
            </a:lvl1pPr>
            <a:lvl2pPr marL="513160" indent="-172641" algn="l" defTabSz="342900" rtl="0" eaLnBrk="1" latinLnBrk="0" hangingPunct="1">
              <a:spcBef>
                <a:spcPts val="0"/>
              </a:spcBef>
              <a:spcAft>
                <a:spcPts val="900"/>
              </a:spcAft>
              <a:buFont typeface="Arial"/>
              <a:buChar char="–"/>
              <a:defRPr sz="1800" b="0" i="0" kern="1200">
                <a:solidFill>
                  <a:schemeClr val="tx1"/>
                </a:solidFill>
                <a:latin typeface="Gill Sans MT"/>
                <a:ea typeface="+mn-ea"/>
                <a:cs typeface="Gill Sans MT"/>
              </a:defRPr>
            </a:lvl2pPr>
            <a:lvl3pPr marL="685800" indent="-172641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350" b="0" i="0" kern="1200">
                <a:solidFill>
                  <a:srgbClr val="6C6463"/>
                </a:solidFill>
                <a:latin typeface="Gill Sans MT"/>
                <a:ea typeface="+mn-ea"/>
                <a:cs typeface="Gill Sans MT"/>
              </a:defRPr>
            </a:lvl3pPr>
            <a:lvl4pPr marL="859631" indent="-173831" algn="l" defTabSz="342900" rtl="0" eaLnBrk="1" latinLnBrk="0" hangingPunct="1">
              <a:spcBef>
                <a:spcPct val="20000"/>
              </a:spcBef>
              <a:buFont typeface="Arial"/>
              <a:buChar char="–"/>
              <a:defRPr sz="1200" b="0" i="0" kern="1200">
                <a:solidFill>
                  <a:srgbClr val="6C6463"/>
                </a:solidFill>
                <a:latin typeface="Gill Sans MT"/>
                <a:ea typeface="+mn-ea"/>
                <a:cs typeface="Gill Sans MT"/>
              </a:defRPr>
            </a:lvl4pPr>
            <a:lvl5pPr marL="941785" indent="-172641" algn="l" defTabSz="342900" rtl="0" eaLnBrk="1" latinLnBrk="0" hangingPunct="1">
              <a:spcBef>
                <a:spcPct val="20000"/>
              </a:spcBef>
              <a:buFont typeface="Arial"/>
              <a:buChar char="»"/>
              <a:defRPr sz="1050" b="0" i="0" kern="1200">
                <a:solidFill>
                  <a:srgbClr val="6C6463"/>
                </a:solidFill>
                <a:latin typeface="Gill Sans MT"/>
                <a:ea typeface="+mn-ea"/>
                <a:cs typeface="Gill Sans MT"/>
              </a:defRPr>
            </a:lvl5pPr>
            <a:lvl6pPr marL="18859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</a:pPr>
            <a:r>
              <a:rPr lang="ru-RU" sz="900"/>
              <a:t>Проект USAID </a:t>
            </a:r>
          </a:p>
          <a:p>
            <a:pPr>
              <a:spcAft>
                <a:spcPts val="0"/>
              </a:spcAft>
            </a:pPr>
            <a:r>
              <a:rPr lang="ru-RU" sz="900"/>
              <a:t>ПІДТРИМКА РЕФОРМИ ОХОРОНИ ЗДОРОВ’Я </a:t>
            </a:r>
          </a:p>
        </p:txBody>
      </p:sp>
    </p:spTree>
    <p:extLst>
      <p:ext uri="{BB962C8B-B14F-4D97-AF65-F5344CB8AC3E}">
        <p14:creationId xmlns:p14="http://schemas.microsoft.com/office/powerpoint/2010/main" val="36284390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&amp; subtitl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501651" y="777242"/>
            <a:ext cx="111887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 b="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noProof="0"/>
              <a:t>Click to add subtitle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2FD21D-3BFF-4181-9357-0DFA1C12A8B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DE6EE97-05A9-4296-B0B6-5B9B45EA558C}" type="slidenum">
              <a:rPr lang="ru-UA" smtClean="0"/>
              <a:t>‹№›</a:t>
            </a:fld>
            <a:endParaRPr lang="ru-UA"/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5C92AE08-0EF8-4B3F-95D0-2C2EE589665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1651" y="317502"/>
            <a:ext cx="11188700" cy="3341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noProof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35973076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2 columns of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501652" y="317502"/>
            <a:ext cx="11202669" cy="3341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noProof="0"/>
              <a:t>CLICK TO ADD TITLE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501652" y="777242"/>
            <a:ext cx="11202669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 b="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noProof="0"/>
              <a:t>Click to add subtitle</a:t>
            </a:r>
          </a:p>
        </p:txBody>
      </p:sp>
      <p:sp>
        <p:nvSpPr>
          <p:cNvPr id="13" name="Content Placeholder 3"/>
          <p:cNvSpPr>
            <a:spLocks noGrp="1"/>
          </p:cNvSpPr>
          <p:nvPr>
            <p:ph sz="quarter" idx="10"/>
          </p:nvPr>
        </p:nvSpPr>
        <p:spPr>
          <a:xfrm>
            <a:off x="501652" y="1665290"/>
            <a:ext cx="5305579" cy="4716461"/>
          </a:xfrm>
          <a:prstGeom prst="rect">
            <a:avLst/>
          </a:prstGeom>
        </p:spPr>
        <p:txBody>
          <a:bodyPr/>
          <a:lstStyle>
            <a:lvl1pPr>
              <a:tabLst>
                <a:tab pos="3771900" algn="r"/>
              </a:tabLst>
              <a:defRPr>
                <a:solidFill>
                  <a:schemeClr val="tx1"/>
                </a:solidFill>
              </a:defRPr>
            </a:lvl1pPr>
            <a:lvl2pPr>
              <a:tabLst>
                <a:tab pos="3771900" algn="r"/>
              </a:tabLst>
              <a:defRPr>
                <a:solidFill>
                  <a:schemeClr val="tx1"/>
                </a:solidFill>
              </a:defRPr>
            </a:lvl2pPr>
            <a:lvl3pPr>
              <a:tabLst>
                <a:tab pos="3771900" algn="r"/>
              </a:tabLst>
              <a:defRPr>
                <a:solidFill>
                  <a:schemeClr val="tx1"/>
                </a:solidFill>
              </a:defRPr>
            </a:lvl3pPr>
            <a:lvl4pPr>
              <a:tabLst>
                <a:tab pos="3771900" algn="r"/>
              </a:tabLst>
              <a:defRPr>
                <a:solidFill>
                  <a:schemeClr val="tx1"/>
                </a:solidFill>
              </a:defRPr>
            </a:lvl4pPr>
            <a:lvl5pPr>
              <a:tabLst>
                <a:tab pos="3771900" algn="r"/>
              </a:tabLst>
              <a:defRPr baseline="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  <a:endParaRPr lang="en-US" noProof="0"/>
          </a:p>
        </p:txBody>
      </p:sp>
      <p:sp>
        <p:nvSpPr>
          <p:cNvPr id="15" name="Content Placeholder 3"/>
          <p:cNvSpPr>
            <a:spLocks noGrp="1"/>
          </p:cNvSpPr>
          <p:nvPr>
            <p:ph sz="quarter" idx="20"/>
          </p:nvPr>
        </p:nvSpPr>
        <p:spPr>
          <a:xfrm>
            <a:off x="6381540" y="1665290"/>
            <a:ext cx="5322781" cy="4716461"/>
          </a:xfrm>
          <a:prstGeom prst="rect">
            <a:avLst/>
          </a:prstGeom>
        </p:spPr>
        <p:txBody>
          <a:bodyPr/>
          <a:lstStyle>
            <a:lvl1pPr>
              <a:tabLst>
                <a:tab pos="3771900" algn="r"/>
              </a:tabLst>
              <a:defRPr>
                <a:solidFill>
                  <a:schemeClr val="tx1"/>
                </a:solidFill>
              </a:defRPr>
            </a:lvl1pPr>
            <a:lvl2pPr>
              <a:tabLst>
                <a:tab pos="3771900" algn="r"/>
              </a:tabLst>
              <a:defRPr>
                <a:solidFill>
                  <a:schemeClr val="tx1"/>
                </a:solidFill>
              </a:defRPr>
            </a:lvl2pPr>
            <a:lvl3pPr>
              <a:tabLst>
                <a:tab pos="3771900" algn="r"/>
              </a:tabLst>
              <a:defRPr>
                <a:solidFill>
                  <a:schemeClr val="tx1"/>
                </a:solidFill>
              </a:defRPr>
            </a:lvl3pPr>
            <a:lvl4pPr>
              <a:tabLst>
                <a:tab pos="3771900" algn="r"/>
              </a:tabLst>
              <a:defRPr>
                <a:solidFill>
                  <a:schemeClr val="tx1"/>
                </a:solidFill>
              </a:defRPr>
            </a:lvl4pPr>
            <a:lvl5pPr>
              <a:tabLst>
                <a:tab pos="3771900" algn="r"/>
              </a:tabLst>
              <a:defRPr baseline="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  <a:endParaRPr lang="en-US" noProof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608621-2B50-4664-B04C-1B098D510AF0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E19F2AB8-4627-412B-9FE5-4CF90E03E3A8}" type="slidenum">
              <a:rPr lang="en-US" smtClean="0"/>
              <a:t>‹№›</a:t>
            </a:fld>
            <a:endParaRPr lang="en-US"/>
          </a:p>
        </p:txBody>
      </p:sp>
      <p:sp>
        <p:nvSpPr>
          <p:cNvPr id="8" name="Text Placeholder 1">
            <a:extLst>
              <a:ext uri="{FF2B5EF4-FFF2-40B4-BE49-F238E27FC236}">
                <a16:creationId xmlns:a16="http://schemas.microsoft.com/office/drawing/2014/main" id="{80E7E8A7-5E4A-488F-8EF7-EAD1AF6299F7}"/>
              </a:ext>
            </a:extLst>
          </p:cNvPr>
          <p:cNvSpPr txBox="1">
            <a:spLocks/>
          </p:cNvSpPr>
          <p:nvPr userDrawn="1"/>
        </p:nvSpPr>
        <p:spPr>
          <a:xfrm>
            <a:off x="501651" y="6461114"/>
            <a:ext cx="11690349" cy="16129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342900" rtl="0" eaLnBrk="1" latinLnBrk="0" hangingPunct="1">
              <a:spcBef>
                <a:spcPts val="0"/>
              </a:spcBef>
              <a:spcAft>
                <a:spcPts val="900"/>
              </a:spcAft>
              <a:buFont typeface="Arial"/>
              <a:buNone/>
              <a:defRPr sz="2400" b="0" i="0" kern="1200">
                <a:solidFill>
                  <a:schemeClr val="accent3"/>
                </a:solidFill>
                <a:latin typeface="Gill Sans MT"/>
                <a:ea typeface="+mn-ea"/>
                <a:cs typeface="Gill Sans MT"/>
              </a:defRPr>
            </a:lvl1pPr>
            <a:lvl2pPr marL="513160" indent="-172641" algn="l" defTabSz="342900" rtl="0" eaLnBrk="1" latinLnBrk="0" hangingPunct="1">
              <a:spcBef>
                <a:spcPts val="0"/>
              </a:spcBef>
              <a:spcAft>
                <a:spcPts val="900"/>
              </a:spcAft>
              <a:buFont typeface="Arial"/>
              <a:buChar char="–"/>
              <a:defRPr sz="1800" b="0" i="0" kern="1200">
                <a:solidFill>
                  <a:schemeClr val="tx1"/>
                </a:solidFill>
                <a:latin typeface="Gill Sans MT"/>
                <a:ea typeface="+mn-ea"/>
                <a:cs typeface="Gill Sans MT"/>
              </a:defRPr>
            </a:lvl2pPr>
            <a:lvl3pPr marL="685800" indent="-172641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350" b="0" i="0" kern="1200">
                <a:solidFill>
                  <a:srgbClr val="6C6463"/>
                </a:solidFill>
                <a:latin typeface="Gill Sans MT"/>
                <a:ea typeface="+mn-ea"/>
                <a:cs typeface="Gill Sans MT"/>
              </a:defRPr>
            </a:lvl3pPr>
            <a:lvl4pPr marL="859631" indent="-173831" algn="l" defTabSz="342900" rtl="0" eaLnBrk="1" latinLnBrk="0" hangingPunct="1">
              <a:spcBef>
                <a:spcPct val="20000"/>
              </a:spcBef>
              <a:buFont typeface="Arial"/>
              <a:buChar char="–"/>
              <a:defRPr sz="1200" b="0" i="0" kern="1200">
                <a:solidFill>
                  <a:srgbClr val="6C6463"/>
                </a:solidFill>
                <a:latin typeface="Gill Sans MT"/>
                <a:ea typeface="+mn-ea"/>
                <a:cs typeface="Gill Sans MT"/>
              </a:defRPr>
            </a:lvl4pPr>
            <a:lvl5pPr marL="941785" indent="-172641" algn="l" defTabSz="342900" rtl="0" eaLnBrk="1" latinLnBrk="0" hangingPunct="1">
              <a:spcBef>
                <a:spcPct val="20000"/>
              </a:spcBef>
              <a:buFont typeface="Arial"/>
              <a:buChar char="»"/>
              <a:defRPr sz="1050" b="0" i="0" kern="1200">
                <a:solidFill>
                  <a:srgbClr val="6C6463"/>
                </a:solidFill>
                <a:latin typeface="Gill Sans MT"/>
                <a:ea typeface="+mn-ea"/>
                <a:cs typeface="Gill Sans MT"/>
              </a:defRPr>
            </a:lvl5pPr>
            <a:lvl6pPr marL="18859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</a:pPr>
            <a:r>
              <a:rPr lang="ru-RU" sz="900"/>
              <a:t>Проект USAID </a:t>
            </a:r>
          </a:p>
          <a:p>
            <a:pPr>
              <a:spcAft>
                <a:spcPts val="0"/>
              </a:spcAft>
            </a:pPr>
            <a:r>
              <a:rPr lang="ru-RU" sz="900"/>
              <a:t>ПІДТРИМКА РЕФОРМИ ОХОРОНИ ЗДОРОВ’Я </a:t>
            </a:r>
          </a:p>
        </p:txBody>
      </p:sp>
    </p:spTree>
    <p:extLst>
      <p:ext uri="{BB962C8B-B14F-4D97-AF65-F5344CB8AC3E}">
        <p14:creationId xmlns:p14="http://schemas.microsoft.com/office/powerpoint/2010/main" val="26574951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EF333-39C1-41BB-B664-8A7F495CB00C}" type="datetime1">
              <a:rPr lang="ru-RU" smtClean="0"/>
              <a:t>29.10.2021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C170B-B51C-2542-8E90-117AFF94975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4074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4BCD2-049E-4B2F-95CA-A60D42419BA6}" type="datetime1">
              <a:rPr lang="ru-RU" smtClean="0"/>
              <a:t>29.10.2021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C170B-B51C-2542-8E90-117AFF94975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1100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BBC02-5AC6-4881-AB9D-FB3FAD56BC22}" type="datetime1">
              <a:rPr lang="ru-RU" smtClean="0"/>
              <a:t>29.10.2021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C170B-B51C-2542-8E90-117AFF94975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3671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B1096-71ED-4C7C-8F8F-716C79020556}" type="datetime1">
              <a:rPr lang="ru-RU" smtClean="0"/>
              <a:t>29.10.2021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C170B-B51C-2542-8E90-117AFF94975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6110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95C9-33D5-40F6-950D-E23A7BD6BB9A}" type="datetime1">
              <a:rPr lang="ru-RU" smtClean="0"/>
              <a:t>29.10.2021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C170B-B51C-2542-8E90-117AFF94975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6112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45DEF-47F7-4303-B45D-A8813B6BBA14}" type="datetime1">
              <a:rPr lang="ru-RU" smtClean="0"/>
              <a:t>29.10.2021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C170B-B51C-2542-8E90-117AFF94975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5487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CB9CF-3269-4ACF-8694-B2D3261A5AD9}" type="datetime1">
              <a:rPr lang="ru-RU" smtClean="0"/>
              <a:t>29.10.2021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C170B-B51C-2542-8E90-117AFF94975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8241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92752-6DA3-42FF-BF09-6ABF9BA886A3}" type="datetime1">
              <a:rPr lang="ru-RU" smtClean="0"/>
              <a:t>29.10.2021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C170B-B51C-2542-8E90-117AFF94975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8402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16AD50-66E9-4EAE-838E-4336EB9A20E3}" type="datetime1">
              <a:rPr lang="ru-RU" smtClean="0"/>
              <a:t>29.10.2021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C170B-B51C-2542-8E90-117AFF94975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2966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1">
            <a:extLst>
              <a:ext uri="{FF2B5EF4-FFF2-40B4-BE49-F238E27FC236}">
                <a16:creationId xmlns:a16="http://schemas.microsoft.com/office/drawing/2014/main" id="{25B3921E-05FD-4B1B-9B3D-1D3D54EECE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399" y="1122363"/>
            <a:ext cx="10380133" cy="2387600"/>
          </a:xfrm>
        </p:spPr>
        <p:txBody>
          <a:bodyPr>
            <a:normAutofit/>
          </a:bodyPr>
          <a:lstStyle/>
          <a:p>
            <a:r>
              <a:rPr lang="ru-RU" sz="6000" b="1" dirty="0">
                <a:solidFill>
                  <a:srgbClr val="24354E"/>
                </a:solidFill>
                <a:latin typeface="Montserrat"/>
                <a:ea typeface="Montserrat"/>
                <a:cs typeface="Montserrat"/>
                <a:sym typeface="Montserrat"/>
              </a:rPr>
              <a:t>Про </a:t>
            </a:r>
            <a:r>
              <a:rPr lang="ru-RU" sz="6000" b="1" dirty="0" err="1">
                <a:solidFill>
                  <a:srgbClr val="24354E"/>
                </a:solidFill>
                <a:latin typeface="Montserrat"/>
                <a:ea typeface="Montserrat"/>
                <a:cs typeface="Montserrat"/>
                <a:sym typeface="Montserrat"/>
              </a:rPr>
              <a:t>організацію</a:t>
            </a:r>
            <a:r>
              <a:rPr lang="ru-RU" sz="6000" b="1" dirty="0">
                <a:solidFill>
                  <a:srgbClr val="24354E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ru-RU" sz="6000" b="1" dirty="0" err="1">
                <a:solidFill>
                  <a:srgbClr val="24354E"/>
                </a:solidFill>
                <a:latin typeface="Montserrat"/>
                <a:ea typeface="Montserrat"/>
                <a:cs typeface="Montserrat"/>
                <a:sym typeface="Montserrat"/>
              </a:rPr>
              <a:t>роботи</a:t>
            </a:r>
            <a:endParaRPr lang="en-US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C8083B6-10DD-4C03-9D29-B8E2F30AD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0EC170B-B51C-2542-8E90-117AFF94975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object 10">
            <a:extLst>
              <a:ext uri="{FF2B5EF4-FFF2-40B4-BE49-F238E27FC236}">
                <a16:creationId xmlns:a16="http://schemas.microsoft.com/office/drawing/2014/main" id="{CA032C5E-E3E7-4FB6-9843-C18134DB205A}"/>
              </a:ext>
            </a:extLst>
          </p:cNvPr>
          <p:cNvSpPr/>
          <p:nvPr/>
        </p:nvSpPr>
        <p:spPr>
          <a:xfrm>
            <a:off x="0" y="3276667"/>
            <a:ext cx="214282" cy="3436620"/>
          </a:xfrm>
          <a:custGeom>
            <a:avLst/>
            <a:gdLst/>
            <a:ahLst/>
            <a:cxnLst/>
            <a:rect l="l" t="t" r="r" b="b"/>
            <a:pathLst>
              <a:path w="844550" h="3436620">
                <a:moveTo>
                  <a:pt x="0" y="3436061"/>
                </a:moveTo>
                <a:lnTo>
                  <a:pt x="844550" y="3436061"/>
                </a:lnTo>
                <a:lnTo>
                  <a:pt x="844550" y="0"/>
                </a:lnTo>
                <a:lnTo>
                  <a:pt x="0" y="0"/>
                </a:lnTo>
                <a:lnTo>
                  <a:pt x="0" y="3436061"/>
                </a:lnTo>
                <a:close/>
              </a:path>
            </a:pathLst>
          </a:custGeom>
          <a:solidFill>
            <a:srgbClr val="FFCA05"/>
          </a:solidFill>
        </p:spPr>
        <p:txBody>
          <a:bodyPr wrap="square" lIns="0" tIns="0" rIns="0" bIns="0"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object 11">
            <a:extLst>
              <a:ext uri="{FF2B5EF4-FFF2-40B4-BE49-F238E27FC236}">
                <a16:creationId xmlns:a16="http://schemas.microsoft.com/office/drawing/2014/main" id="{155461D3-7B7F-4E66-AAE4-292B114AC19F}"/>
              </a:ext>
            </a:extLst>
          </p:cNvPr>
          <p:cNvSpPr/>
          <p:nvPr/>
        </p:nvSpPr>
        <p:spPr>
          <a:xfrm>
            <a:off x="0" y="10161"/>
            <a:ext cx="214282" cy="3410585"/>
          </a:xfrm>
          <a:custGeom>
            <a:avLst/>
            <a:gdLst/>
            <a:ahLst/>
            <a:cxnLst/>
            <a:rect l="l" t="t" r="r" b="b"/>
            <a:pathLst>
              <a:path w="844550" h="3410585">
                <a:moveTo>
                  <a:pt x="0" y="3410343"/>
                </a:moveTo>
                <a:lnTo>
                  <a:pt x="844550" y="3410343"/>
                </a:lnTo>
                <a:lnTo>
                  <a:pt x="844550" y="0"/>
                </a:lnTo>
                <a:lnTo>
                  <a:pt x="0" y="0"/>
                </a:lnTo>
                <a:lnTo>
                  <a:pt x="0" y="3410343"/>
                </a:lnTo>
                <a:close/>
              </a:path>
            </a:pathLst>
          </a:custGeom>
          <a:solidFill>
            <a:srgbClr val="2D3092"/>
          </a:solidFill>
        </p:spPr>
        <p:txBody>
          <a:bodyPr wrap="square" lIns="0" tIns="0" rIns="0" bIns="0"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DC45A4D5-062C-4C6F-A637-DFAD574586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5541" y="183818"/>
            <a:ext cx="872523" cy="549202"/>
          </a:xfrm>
          <a:prstGeom prst="rect">
            <a:avLst/>
          </a:prstGeom>
        </p:spPr>
      </p:pic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F4400343-DBBE-45DA-AC1D-50526FCE89E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2400" b="1" dirty="0">
                <a:solidFill>
                  <a:srgbClr val="24354E"/>
                </a:solidFill>
                <a:latin typeface="Montserrat"/>
                <a:ea typeface="Montserrat"/>
                <a:cs typeface="Montserrat"/>
                <a:sym typeface="Montserrat"/>
              </a:rPr>
              <a:t>з </a:t>
            </a:r>
            <a:r>
              <a:rPr lang="ru-RU" sz="2400" b="1" dirty="0" err="1">
                <a:solidFill>
                  <a:srgbClr val="24354E"/>
                </a:solidFill>
                <a:latin typeface="Montserrat"/>
                <a:ea typeface="Montserrat"/>
                <a:cs typeface="Montserrat"/>
                <a:sym typeface="Montserrat"/>
              </a:rPr>
              <a:t>підготовки</a:t>
            </a:r>
            <a:r>
              <a:rPr lang="ru-RU" sz="2400" b="1" dirty="0">
                <a:solidFill>
                  <a:srgbClr val="24354E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ru-RU" sz="2400" b="1" dirty="0" err="1">
                <a:solidFill>
                  <a:srgbClr val="24354E"/>
                </a:solidFill>
                <a:latin typeface="Montserrat"/>
                <a:ea typeface="Montserrat"/>
                <a:cs typeface="Montserrat"/>
                <a:sym typeface="Montserrat"/>
              </a:rPr>
              <a:t>Стратегії</a:t>
            </a:r>
            <a:r>
              <a:rPr lang="ru-RU" sz="2400" b="1" dirty="0">
                <a:solidFill>
                  <a:srgbClr val="24354E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ru-RU" sz="2400" b="1" dirty="0" err="1">
                <a:solidFill>
                  <a:srgbClr val="24354E"/>
                </a:solidFill>
                <a:latin typeface="Montserrat"/>
                <a:ea typeface="Montserrat"/>
                <a:cs typeface="Montserrat"/>
                <a:sym typeface="Montserrat"/>
              </a:rPr>
              <a:t>розвитку</a:t>
            </a:r>
            <a:r>
              <a:rPr lang="ru-RU" sz="2400" b="1" dirty="0">
                <a:solidFill>
                  <a:srgbClr val="24354E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ru-RU" sz="2400" b="1" dirty="0" err="1">
                <a:solidFill>
                  <a:srgbClr val="24354E"/>
                </a:solidFill>
                <a:latin typeface="Montserrat"/>
                <a:ea typeface="Montserrat"/>
                <a:cs typeface="Montserrat"/>
                <a:sym typeface="Montserrat"/>
              </a:rPr>
              <a:t>системи</a:t>
            </a:r>
            <a:r>
              <a:rPr lang="ru-RU" sz="2400" b="1" dirty="0">
                <a:solidFill>
                  <a:srgbClr val="24354E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ru-RU" sz="2400" b="1" dirty="0" err="1">
                <a:solidFill>
                  <a:srgbClr val="24354E"/>
                </a:solidFill>
                <a:latin typeface="Montserrat"/>
                <a:ea typeface="Montserrat"/>
                <a:cs typeface="Montserrat"/>
                <a:sym typeface="Montserrat"/>
              </a:rPr>
              <a:t>охорони</a:t>
            </a:r>
            <a:r>
              <a:rPr lang="ru-RU" sz="2400" b="1" dirty="0">
                <a:solidFill>
                  <a:srgbClr val="24354E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ru-RU" sz="2400" b="1" dirty="0" err="1">
                <a:solidFill>
                  <a:srgbClr val="24354E"/>
                </a:solidFill>
                <a:latin typeface="Montserrat"/>
                <a:ea typeface="Montserrat"/>
                <a:cs typeface="Montserrat"/>
                <a:sym typeface="Montserrat"/>
              </a:rPr>
              <a:t>здоров’я</a:t>
            </a:r>
            <a:r>
              <a:rPr lang="ru-RU" sz="2400" b="1" dirty="0">
                <a:solidFill>
                  <a:srgbClr val="24354E"/>
                </a:solidFill>
                <a:latin typeface="Montserrat"/>
                <a:ea typeface="Montserrat"/>
                <a:cs typeface="Montserrat"/>
                <a:sym typeface="Montserrat"/>
              </a:rPr>
              <a:t> до 2030 року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024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E9A589-DCAC-40D7-BEF8-2F9E6B7396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604" y="370009"/>
            <a:ext cx="10515600" cy="73421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ru-RU" b="1" dirty="0" err="1"/>
              <a:t>Стратегія</a:t>
            </a:r>
            <a:r>
              <a:rPr lang="ru-RU" b="1" dirty="0"/>
              <a:t> </a:t>
            </a:r>
            <a:r>
              <a:rPr lang="ru-RU" b="1" dirty="0" err="1"/>
              <a:t>розвитку</a:t>
            </a:r>
            <a:r>
              <a:rPr lang="ru-RU" b="1" dirty="0"/>
              <a:t> </a:t>
            </a:r>
            <a:r>
              <a:rPr lang="ru-RU" b="1" dirty="0" err="1"/>
              <a:t>системи</a:t>
            </a:r>
            <a:r>
              <a:rPr lang="ru-RU" b="1" dirty="0"/>
              <a:t> </a:t>
            </a:r>
            <a:r>
              <a:rPr lang="ru-RU" b="1" dirty="0" err="1"/>
              <a:t>охорони</a:t>
            </a:r>
            <a:r>
              <a:rPr lang="ru-RU" b="1" dirty="0"/>
              <a:t> </a:t>
            </a:r>
            <a:r>
              <a:rPr lang="ru-RU" b="1" dirty="0" err="1"/>
              <a:t>здоров’я</a:t>
            </a:r>
            <a:r>
              <a:rPr lang="ru-RU" b="1" dirty="0"/>
              <a:t> до 2030 року </a:t>
            </a:r>
            <a:endParaRPr lang="uk-UA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2AA152F-369E-46F3-AF51-EFBAD6B0A0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2604" y="1411817"/>
            <a:ext cx="10515600" cy="5530069"/>
          </a:xfrm>
        </p:spPr>
        <p:txBody>
          <a:bodyPr>
            <a:normAutofit/>
          </a:bodyPr>
          <a:lstStyle/>
          <a:p>
            <a:pPr marL="0" lvl="0" indent="0" algn="l" rtl="0">
              <a:lnSpc>
                <a:spcPct val="120000"/>
              </a:lnSpc>
              <a:spcBef>
                <a:spcPts val="600"/>
              </a:spcBef>
              <a:buSzPts val="1100"/>
              <a:buNone/>
            </a:pPr>
            <a:r>
              <a:rPr lang="uk-UA" sz="2800" dirty="0">
                <a:solidFill>
                  <a:schemeClr val="tx1"/>
                </a:solidFill>
                <a:latin typeface="+mn-lt"/>
              </a:rPr>
              <a:t>Структура:</a:t>
            </a:r>
          </a:p>
          <a:p>
            <a:pPr marL="514350" lvl="0" indent="-514350" algn="l" rtl="0">
              <a:lnSpc>
                <a:spcPct val="120000"/>
              </a:lnSpc>
              <a:spcBef>
                <a:spcPts val="600"/>
              </a:spcBef>
              <a:buSzPts val="1100"/>
              <a:buFont typeface="+mj-lt"/>
              <a:buAutoNum type="arabicPeriod"/>
            </a:pPr>
            <a:r>
              <a:rPr lang="uk-UA" sz="2800" dirty="0">
                <a:solidFill>
                  <a:schemeClr val="tx1"/>
                </a:solidFill>
                <a:latin typeface="+mn-lt"/>
              </a:rPr>
              <a:t>Вступ/Контекст </a:t>
            </a:r>
          </a:p>
          <a:p>
            <a:pPr marL="514350" lvl="0" indent="-514350" algn="l" rtl="0">
              <a:lnSpc>
                <a:spcPct val="120000"/>
              </a:lnSpc>
              <a:spcBef>
                <a:spcPts val="600"/>
              </a:spcBef>
              <a:buSzPts val="1100"/>
              <a:buFont typeface="+mj-lt"/>
              <a:buAutoNum type="arabicPeriod"/>
            </a:pPr>
            <a:r>
              <a:rPr lang="uk-UA" sz="2800" dirty="0">
                <a:solidFill>
                  <a:schemeClr val="tx1"/>
                </a:solidFill>
                <a:latin typeface="+mn-lt"/>
              </a:rPr>
              <a:t>Огляд поточної ситуації у сфері охорони здоров'я</a:t>
            </a:r>
          </a:p>
          <a:p>
            <a:pPr marL="514350" lvl="0" indent="-514350" algn="l" rtl="0">
              <a:lnSpc>
                <a:spcPct val="120000"/>
              </a:lnSpc>
              <a:spcBef>
                <a:spcPts val="600"/>
              </a:spcBef>
              <a:buSzPts val="1100"/>
              <a:buFont typeface="+mj-lt"/>
              <a:buAutoNum type="arabicPeriod"/>
            </a:pPr>
            <a:r>
              <a:rPr lang="uk-UA" sz="2800" dirty="0">
                <a:solidFill>
                  <a:schemeClr val="tx1"/>
                </a:solidFill>
                <a:latin typeface="+mn-lt"/>
              </a:rPr>
              <a:t>Бачення, цілі та стратегічні пріоритети </a:t>
            </a:r>
          </a:p>
          <a:p>
            <a:pPr marL="514350" lvl="0" indent="-514350" algn="l" rtl="0">
              <a:lnSpc>
                <a:spcPct val="120000"/>
              </a:lnSpc>
              <a:spcBef>
                <a:spcPts val="600"/>
              </a:spcBef>
              <a:buSzPts val="1100"/>
              <a:buFont typeface="+mj-lt"/>
              <a:buAutoNum type="arabicPeriod"/>
            </a:pPr>
            <a:r>
              <a:rPr lang="uk-UA" sz="2800" dirty="0">
                <a:solidFill>
                  <a:schemeClr val="tx1"/>
                </a:solidFill>
                <a:latin typeface="+mn-lt"/>
              </a:rPr>
              <a:t>Цінності та керівні принципи</a:t>
            </a:r>
          </a:p>
          <a:p>
            <a:pPr marL="514350" lvl="0" indent="-514350" algn="l" rtl="0">
              <a:lnSpc>
                <a:spcPct val="120000"/>
              </a:lnSpc>
              <a:spcBef>
                <a:spcPts val="600"/>
              </a:spcBef>
              <a:buSzPts val="1100"/>
              <a:buFont typeface="+mj-lt"/>
              <a:buAutoNum type="arabicPeriod"/>
            </a:pPr>
            <a:r>
              <a:rPr lang="uk-UA" sz="2800" dirty="0">
                <a:solidFill>
                  <a:schemeClr val="tx1"/>
                </a:solidFill>
                <a:latin typeface="+mn-lt"/>
              </a:rPr>
              <a:t>Цілі та активності </a:t>
            </a:r>
          </a:p>
          <a:p>
            <a:pPr marL="514350" lvl="0" indent="-514350" algn="l" rtl="0">
              <a:lnSpc>
                <a:spcPct val="120000"/>
              </a:lnSpc>
              <a:spcBef>
                <a:spcPts val="600"/>
              </a:spcBef>
              <a:buSzPts val="1100"/>
              <a:buFont typeface="+mj-lt"/>
              <a:buAutoNum type="arabicPeriod"/>
            </a:pPr>
            <a:r>
              <a:rPr lang="uk-UA" sz="2800" dirty="0">
                <a:solidFill>
                  <a:schemeClr val="tx1"/>
                </a:solidFill>
                <a:latin typeface="+mn-lt"/>
              </a:rPr>
              <a:t>Ключові показники, моніторинг та оцінка </a:t>
            </a:r>
          </a:p>
          <a:p>
            <a:pPr marL="514350" lvl="0" indent="-514350" algn="l" rtl="0">
              <a:lnSpc>
                <a:spcPct val="120000"/>
              </a:lnSpc>
              <a:spcBef>
                <a:spcPts val="600"/>
              </a:spcBef>
              <a:buSzPts val="1100"/>
              <a:buFont typeface="+mj-lt"/>
              <a:buAutoNum type="arabicPeriod"/>
            </a:pPr>
            <a:r>
              <a:rPr lang="uk-UA" sz="2800" dirty="0">
                <a:solidFill>
                  <a:schemeClr val="tx1"/>
                </a:solidFill>
                <a:latin typeface="+mn-lt"/>
              </a:rPr>
              <a:t>Впровадження, співпраця та партнерство </a:t>
            </a:r>
          </a:p>
          <a:p>
            <a:pPr marL="514350" lvl="0" indent="-514350" algn="l" rtl="0">
              <a:lnSpc>
                <a:spcPct val="120000"/>
              </a:lnSpc>
              <a:spcBef>
                <a:spcPts val="600"/>
              </a:spcBef>
              <a:buSzPts val="1100"/>
              <a:buFont typeface="+mj-lt"/>
              <a:buAutoNum type="arabicPeriod"/>
            </a:pPr>
            <a:r>
              <a:rPr lang="uk-UA" sz="2800" dirty="0">
                <a:solidFill>
                  <a:schemeClr val="tx1"/>
                </a:solidFill>
                <a:latin typeface="+mn-lt"/>
              </a:rPr>
              <a:t>Механізм фінансування 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endParaRPr lang="uk-UA" dirty="0">
              <a:highlight>
                <a:srgbClr val="FFFF00"/>
              </a:highlight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C8083B6-10DD-4C03-9D29-B8E2F30AD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0EC170B-B51C-2542-8E90-117AFF94975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object 10">
            <a:extLst>
              <a:ext uri="{FF2B5EF4-FFF2-40B4-BE49-F238E27FC236}">
                <a16:creationId xmlns:a16="http://schemas.microsoft.com/office/drawing/2014/main" id="{CA032C5E-E3E7-4FB6-9843-C18134DB205A}"/>
              </a:ext>
            </a:extLst>
          </p:cNvPr>
          <p:cNvSpPr/>
          <p:nvPr/>
        </p:nvSpPr>
        <p:spPr>
          <a:xfrm>
            <a:off x="0" y="3276667"/>
            <a:ext cx="214282" cy="3436620"/>
          </a:xfrm>
          <a:custGeom>
            <a:avLst/>
            <a:gdLst/>
            <a:ahLst/>
            <a:cxnLst/>
            <a:rect l="l" t="t" r="r" b="b"/>
            <a:pathLst>
              <a:path w="844550" h="3436620">
                <a:moveTo>
                  <a:pt x="0" y="3436061"/>
                </a:moveTo>
                <a:lnTo>
                  <a:pt x="844550" y="3436061"/>
                </a:lnTo>
                <a:lnTo>
                  <a:pt x="844550" y="0"/>
                </a:lnTo>
                <a:lnTo>
                  <a:pt x="0" y="0"/>
                </a:lnTo>
                <a:lnTo>
                  <a:pt x="0" y="3436061"/>
                </a:lnTo>
                <a:close/>
              </a:path>
            </a:pathLst>
          </a:custGeom>
          <a:solidFill>
            <a:srgbClr val="FFCA05"/>
          </a:solidFill>
        </p:spPr>
        <p:txBody>
          <a:bodyPr wrap="square" lIns="0" tIns="0" rIns="0" bIns="0"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object 11">
            <a:extLst>
              <a:ext uri="{FF2B5EF4-FFF2-40B4-BE49-F238E27FC236}">
                <a16:creationId xmlns:a16="http://schemas.microsoft.com/office/drawing/2014/main" id="{155461D3-7B7F-4E66-AAE4-292B114AC19F}"/>
              </a:ext>
            </a:extLst>
          </p:cNvPr>
          <p:cNvSpPr/>
          <p:nvPr/>
        </p:nvSpPr>
        <p:spPr>
          <a:xfrm>
            <a:off x="0" y="10161"/>
            <a:ext cx="214282" cy="3410585"/>
          </a:xfrm>
          <a:custGeom>
            <a:avLst/>
            <a:gdLst/>
            <a:ahLst/>
            <a:cxnLst/>
            <a:rect l="l" t="t" r="r" b="b"/>
            <a:pathLst>
              <a:path w="844550" h="3410585">
                <a:moveTo>
                  <a:pt x="0" y="3410343"/>
                </a:moveTo>
                <a:lnTo>
                  <a:pt x="844550" y="3410343"/>
                </a:lnTo>
                <a:lnTo>
                  <a:pt x="844550" y="0"/>
                </a:lnTo>
                <a:lnTo>
                  <a:pt x="0" y="0"/>
                </a:lnTo>
                <a:lnTo>
                  <a:pt x="0" y="3410343"/>
                </a:lnTo>
                <a:close/>
              </a:path>
            </a:pathLst>
          </a:custGeom>
          <a:solidFill>
            <a:srgbClr val="2D3092"/>
          </a:solidFill>
        </p:spPr>
        <p:txBody>
          <a:bodyPr wrap="square" lIns="0" tIns="0" rIns="0" bIns="0"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DC45A4D5-062C-4C6F-A637-DFAD574586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5541" y="183818"/>
            <a:ext cx="872523" cy="549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0476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10">
            <a:extLst>
              <a:ext uri="{FF2B5EF4-FFF2-40B4-BE49-F238E27FC236}">
                <a16:creationId xmlns:a16="http://schemas.microsoft.com/office/drawing/2014/main" id="{CA032C5E-E3E7-4FB6-9843-C18134DB205A}"/>
              </a:ext>
            </a:extLst>
          </p:cNvPr>
          <p:cNvSpPr/>
          <p:nvPr/>
        </p:nvSpPr>
        <p:spPr>
          <a:xfrm>
            <a:off x="0" y="3276667"/>
            <a:ext cx="214282" cy="3436620"/>
          </a:xfrm>
          <a:custGeom>
            <a:avLst/>
            <a:gdLst/>
            <a:ahLst/>
            <a:cxnLst/>
            <a:rect l="l" t="t" r="r" b="b"/>
            <a:pathLst>
              <a:path w="844550" h="3436620">
                <a:moveTo>
                  <a:pt x="0" y="3436061"/>
                </a:moveTo>
                <a:lnTo>
                  <a:pt x="844550" y="3436061"/>
                </a:lnTo>
                <a:lnTo>
                  <a:pt x="844550" y="0"/>
                </a:lnTo>
                <a:lnTo>
                  <a:pt x="0" y="0"/>
                </a:lnTo>
                <a:lnTo>
                  <a:pt x="0" y="3436061"/>
                </a:lnTo>
                <a:close/>
              </a:path>
            </a:pathLst>
          </a:custGeom>
          <a:solidFill>
            <a:srgbClr val="FFCA05"/>
          </a:solidFill>
        </p:spPr>
        <p:txBody>
          <a:bodyPr wrap="square" lIns="0" tIns="0" rIns="0" bIns="0"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object 11">
            <a:extLst>
              <a:ext uri="{FF2B5EF4-FFF2-40B4-BE49-F238E27FC236}">
                <a16:creationId xmlns:a16="http://schemas.microsoft.com/office/drawing/2014/main" id="{155461D3-7B7F-4E66-AAE4-292B114AC19F}"/>
              </a:ext>
            </a:extLst>
          </p:cNvPr>
          <p:cNvSpPr/>
          <p:nvPr/>
        </p:nvSpPr>
        <p:spPr>
          <a:xfrm>
            <a:off x="0" y="10161"/>
            <a:ext cx="214282" cy="3410585"/>
          </a:xfrm>
          <a:custGeom>
            <a:avLst/>
            <a:gdLst/>
            <a:ahLst/>
            <a:cxnLst/>
            <a:rect l="l" t="t" r="r" b="b"/>
            <a:pathLst>
              <a:path w="844550" h="3410585">
                <a:moveTo>
                  <a:pt x="0" y="3410343"/>
                </a:moveTo>
                <a:lnTo>
                  <a:pt x="844550" y="3410343"/>
                </a:lnTo>
                <a:lnTo>
                  <a:pt x="844550" y="0"/>
                </a:lnTo>
                <a:lnTo>
                  <a:pt x="0" y="0"/>
                </a:lnTo>
                <a:lnTo>
                  <a:pt x="0" y="3410343"/>
                </a:lnTo>
                <a:close/>
              </a:path>
            </a:pathLst>
          </a:custGeom>
          <a:solidFill>
            <a:srgbClr val="2D3092"/>
          </a:solidFill>
        </p:spPr>
        <p:txBody>
          <a:bodyPr wrap="square" lIns="0" tIns="0" rIns="0" bIns="0"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DC45A4D5-062C-4C6F-A637-DFAD574586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5541" y="183818"/>
            <a:ext cx="872523" cy="549202"/>
          </a:xfrm>
          <a:prstGeom prst="rect">
            <a:avLst/>
          </a:prstGeom>
        </p:spPr>
      </p:pic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1343A01-246B-4547-8289-5F706B5ABC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Підгрупа</a:t>
            </a:r>
            <a:r>
              <a:rPr lang="ru-RU" dirty="0"/>
              <a:t> «</a:t>
            </a:r>
            <a:r>
              <a:rPr lang="ru-RU" dirty="0" err="1"/>
              <a:t>Громадське</a:t>
            </a:r>
            <a:r>
              <a:rPr lang="ru-RU" dirty="0"/>
              <a:t> </a:t>
            </a:r>
            <a:r>
              <a:rPr lang="ru-RU" dirty="0" err="1"/>
              <a:t>здоров’я</a:t>
            </a:r>
            <a:r>
              <a:rPr lang="ru-RU" dirty="0"/>
              <a:t>»</a:t>
            </a:r>
          </a:p>
          <a:p>
            <a:r>
              <a:rPr lang="ru-RU" dirty="0" err="1"/>
              <a:t>Підгрупа</a:t>
            </a:r>
            <a:r>
              <a:rPr lang="ru-RU" dirty="0"/>
              <a:t> «Доступ до </a:t>
            </a:r>
            <a:r>
              <a:rPr lang="ru-RU" dirty="0" err="1"/>
              <a:t>лікарських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»</a:t>
            </a:r>
          </a:p>
          <a:p>
            <a:r>
              <a:rPr lang="ru-RU" dirty="0" err="1"/>
              <a:t>Підгрупа</a:t>
            </a:r>
            <a:r>
              <a:rPr lang="ru-RU" dirty="0"/>
              <a:t> «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медичних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 та </a:t>
            </a:r>
            <a:r>
              <a:rPr lang="ru-RU" dirty="0" err="1"/>
              <a:t>фінансування</a:t>
            </a:r>
            <a:r>
              <a:rPr lang="ru-RU" dirty="0"/>
              <a:t>»</a:t>
            </a:r>
          </a:p>
          <a:p>
            <a:r>
              <a:rPr lang="ru-RU" dirty="0" err="1"/>
              <a:t>Підгрупа</a:t>
            </a:r>
            <a:r>
              <a:rPr lang="ru-RU" dirty="0"/>
              <a:t> «</a:t>
            </a:r>
            <a:r>
              <a:rPr lang="ru-RU" dirty="0" err="1"/>
              <a:t>Освіта</a:t>
            </a:r>
            <a:r>
              <a:rPr lang="ru-RU" dirty="0"/>
              <a:t> та </a:t>
            </a:r>
            <a:r>
              <a:rPr lang="ru-RU" dirty="0" err="1"/>
              <a:t>медичні</a:t>
            </a:r>
            <a:r>
              <a:rPr lang="ru-RU" dirty="0"/>
              <a:t> кадри»</a:t>
            </a:r>
          </a:p>
          <a:p>
            <a:r>
              <a:rPr lang="ru-RU" dirty="0" err="1"/>
              <a:t>Підгрупа</a:t>
            </a:r>
            <a:r>
              <a:rPr lang="ru-RU" dirty="0"/>
              <a:t> «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електронної</a:t>
            </a:r>
            <a:r>
              <a:rPr lang="ru-RU" dirty="0"/>
              <a:t>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здоров’я</a:t>
            </a:r>
            <a:r>
              <a:rPr lang="ru-RU" dirty="0"/>
              <a:t>»</a:t>
            </a:r>
            <a:endParaRPr lang="en-GB" dirty="0"/>
          </a:p>
          <a:p>
            <a:endParaRPr lang="en-GB" dirty="0"/>
          </a:p>
          <a:p>
            <a:r>
              <a:rPr lang="uk-UA" dirty="0"/>
              <a:t>Залучено </a:t>
            </a:r>
            <a:r>
              <a:rPr lang="en-GB" dirty="0"/>
              <a:t>7</a:t>
            </a:r>
            <a:r>
              <a:rPr lang="uk-UA" dirty="0"/>
              <a:t>4</a:t>
            </a:r>
            <a:r>
              <a:rPr lang="en-GB" dirty="0"/>
              <a:t> </a:t>
            </a:r>
            <a:r>
              <a:rPr lang="uk-UA" dirty="0"/>
              <a:t>експерти</a:t>
            </a:r>
          </a:p>
          <a:p>
            <a:r>
              <a:rPr lang="uk-UA" dirty="0"/>
              <a:t>Засідання 26-27 жовтня 2021 року – перші засідання</a:t>
            </a:r>
            <a:endParaRPr lang="en-US" dirty="0"/>
          </a:p>
        </p:txBody>
      </p:sp>
      <p:sp>
        <p:nvSpPr>
          <p:cNvPr id="10" name="Заголовок 9">
            <a:extLst>
              <a:ext uri="{FF2B5EF4-FFF2-40B4-BE49-F238E27FC236}">
                <a16:creationId xmlns:a16="http://schemas.microsoft.com/office/drawing/2014/main" id="{7C91876D-3E5E-48E6-94D9-604B5D123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Створено тематичні підгрупи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520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10">
            <a:extLst>
              <a:ext uri="{FF2B5EF4-FFF2-40B4-BE49-F238E27FC236}">
                <a16:creationId xmlns:a16="http://schemas.microsoft.com/office/drawing/2014/main" id="{CA032C5E-E3E7-4FB6-9843-C18134DB205A}"/>
              </a:ext>
            </a:extLst>
          </p:cNvPr>
          <p:cNvSpPr/>
          <p:nvPr/>
        </p:nvSpPr>
        <p:spPr>
          <a:xfrm>
            <a:off x="0" y="3276667"/>
            <a:ext cx="214282" cy="3436620"/>
          </a:xfrm>
          <a:custGeom>
            <a:avLst/>
            <a:gdLst/>
            <a:ahLst/>
            <a:cxnLst/>
            <a:rect l="l" t="t" r="r" b="b"/>
            <a:pathLst>
              <a:path w="844550" h="3436620">
                <a:moveTo>
                  <a:pt x="0" y="3436061"/>
                </a:moveTo>
                <a:lnTo>
                  <a:pt x="844550" y="3436061"/>
                </a:lnTo>
                <a:lnTo>
                  <a:pt x="844550" y="0"/>
                </a:lnTo>
                <a:lnTo>
                  <a:pt x="0" y="0"/>
                </a:lnTo>
                <a:lnTo>
                  <a:pt x="0" y="3436061"/>
                </a:lnTo>
                <a:close/>
              </a:path>
            </a:pathLst>
          </a:custGeom>
          <a:solidFill>
            <a:srgbClr val="FFCA05"/>
          </a:solidFill>
        </p:spPr>
        <p:txBody>
          <a:bodyPr wrap="square" lIns="0" tIns="0" rIns="0" bIns="0"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object 11">
            <a:extLst>
              <a:ext uri="{FF2B5EF4-FFF2-40B4-BE49-F238E27FC236}">
                <a16:creationId xmlns:a16="http://schemas.microsoft.com/office/drawing/2014/main" id="{155461D3-7B7F-4E66-AAE4-292B114AC19F}"/>
              </a:ext>
            </a:extLst>
          </p:cNvPr>
          <p:cNvSpPr/>
          <p:nvPr/>
        </p:nvSpPr>
        <p:spPr>
          <a:xfrm>
            <a:off x="0" y="10161"/>
            <a:ext cx="214282" cy="3410585"/>
          </a:xfrm>
          <a:custGeom>
            <a:avLst/>
            <a:gdLst/>
            <a:ahLst/>
            <a:cxnLst/>
            <a:rect l="l" t="t" r="r" b="b"/>
            <a:pathLst>
              <a:path w="844550" h="3410585">
                <a:moveTo>
                  <a:pt x="0" y="3410343"/>
                </a:moveTo>
                <a:lnTo>
                  <a:pt x="844550" y="3410343"/>
                </a:lnTo>
                <a:lnTo>
                  <a:pt x="844550" y="0"/>
                </a:lnTo>
                <a:lnTo>
                  <a:pt x="0" y="0"/>
                </a:lnTo>
                <a:lnTo>
                  <a:pt x="0" y="3410343"/>
                </a:lnTo>
                <a:close/>
              </a:path>
            </a:pathLst>
          </a:custGeom>
          <a:solidFill>
            <a:srgbClr val="2D3092"/>
          </a:solidFill>
        </p:spPr>
        <p:txBody>
          <a:bodyPr wrap="square" lIns="0" tIns="0" rIns="0" bIns="0"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DC45A4D5-062C-4C6F-A637-DFAD574586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5541" y="183818"/>
            <a:ext cx="872523" cy="549202"/>
          </a:xfrm>
          <a:prstGeom prst="rect">
            <a:avLst/>
          </a:prstGeom>
        </p:spPr>
      </p:pic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1343A01-246B-4547-8289-5F706B5ABC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19867"/>
            <a:ext cx="10515600" cy="3857096"/>
          </a:xfrm>
        </p:spPr>
        <p:txBody>
          <a:bodyPr/>
          <a:lstStyle/>
          <a:p>
            <a:r>
              <a:rPr lang="uk-UA" dirty="0"/>
              <a:t>Два засідання кожної з підгруп (виклики та </a:t>
            </a:r>
            <a:r>
              <a:rPr lang="uk-UA" sz="2800" dirty="0">
                <a:solidFill>
                  <a:schemeClr val="tx1"/>
                </a:solidFill>
                <a:latin typeface="+mn-lt"/>
              </a:rPr>
              <a:t>активності)</a:t>
            </a:r>
          </a:p>
          <a:p>
            <a:r>
              <a:rPr lang="uk-UA" dirty="0"/>
              <a:t>Процес публічного обговорення зі </a:t>
            </a:r>
            <a:r>
              <a:rPr lang="uk-UA" dirty="0" err="1"/>
              <a:t>стейкхолдерами</a:t>
            </a:r>
            <a:r>
              <a:rPr lang="uk-UA" dirty="0"/>
              <a:t> на різних рівнях (з середини грудня)</a:t>
            </a:r>
          </a:p>
          <a:p>
            <a:r>
              <a:rPr lang="uk-UA" dirty="0"/>
              <a:t>Підготовка проекту документу та винесення групу МРГ (19 грудня)</a:t>
            </a:r>
            <a:endParaRPr lang="en-US" dirty="0"/>
          </a:p>
        </p:txBody>
      </p:sp>
      <p:sp>
        <p:nvSpPr>
          <p:cNvPr id="10" name="Заголовок 9">
            <a:extLst>
              <a:ext uri="{FF2B5EF4-FFF2-40B4-BE49-F238E27FC236}">
                <a16:creationId xmlns:a16="http://schemas.microsoft.com/office/drawing/2014/main" id="{7C91876D-3E5E-48E6-94D9-604B5D123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Наступні кроки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0649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C8083B6-10DD-4C03-9D29-B8E2F30AD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0EC170B-B51C-2542-8E90-117AFF94975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object 10">
            <a:extLst>
              <a:ext uri="{FF2B5EF4-FFF2-40B4-BE49-F238E27FC236}">
                <a16:creationId xmlns:a16="http://schemas.microsoft.com/office/drawing/2014/main" id="{CA032C5E-E3E7-4FB6-9843-C18134DB205A}"/>
              </a:ext>
            </a:extLst>
          </p:cNvPr>
          <p:cNvSpPr/>
          <p:nvPr/>
        </p:nvSpPr>
        <p:spPr>
          <a:xfrm>
            <a:off x="0" y="3276667"/>
            <a:ext cx="214282" cy="3436620"/>
          </a:xfrm>
          <a:custGeom>
            <a:avLst/>
            <a:gdLst/>
            <a:ahLst/>
            <a:cxnLst/>
            <a:rect l="l" t="t" r="r" b="b"/>
            <a:pathLst>
              <a:path w="844550" h="3436620">
                <a:moveTo>
                  <a:pt x="0" y="3436061"/>
                </a:moveTo>
                <a:lnTo>
                  <a:pt x="844550" y="3436061"/>
                </a:lnTo>
                <a:lnTo>
                  <a:pt x="844550" y="0"/>
                </a:lnTo>
                <a:lnTo>
                  <a:pt x="0" y="0"/>
                </a:lnTo>
                <a:lnTo>
                  <a:pt x="0" y="3436061"/>
                </a:lnTo>
                <a:close/>
              </a:path>
            </a:pathLst>
          </a:custGeom>
          <a:solidFill>
            <a:srgbClr val="FFCA05"/>
          </a:solidFill>
        </p:spPr>
        <p:txBody>
          <a:bodyPr wrap="square" lIns="0" tIns="0" rIns="0" bIns="0"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object 11">
            <a:extLst>
              <a:ext uri="{FF2B5EF4-FFF2-40B4-BE49-F238E27FC236}">
                <a16:creationId xmlns:a16="http://schemas.microsoft.com/office/drawing/2014/main" id="{155461D3-7B7F-4E66-AAE4-292B114AC19F}"/>
              </a:ext>
            </a:extLst>
          </p:cNvPr>
          <p:cNvSpPr/>
          <p:nvPr/>
        </p:nvSpPr>
        <p:spPr>
          <a:xfrm>
            <a:off x="0" y="10161"/>
            <a:ext cx="214282" cy="3410585"/>
          </a:xfrm>
          <a:custGeom>
            <a:avLst/>
            <a:gdLst/>
            <a:ahLst/>
            <a:cxnLst/>
            <a:rect l="l" t="t" r="r" b="b"/>
            <a:pathLst>
              <a:path w="844550" h="3410585">
                <a:moveTo>
                  <a:pt x="0" y="3410343"/>
                </a:moveTo>
                <a:lnTo>
                  <a:pt x="844550" y="3410343"/>
                </a:lnTo>
                <a:lnTo>
                  <a:pt x="844550" y="0"/>
                </a:lnTo>
                <a:lnTo>
                  <a:pt x="0" y="0"/>
                </a:lnTo>
                <a:lnTo>
                  <a:pt x="0" y="3410343"/>
                </a:lnTo>
                <a:close/>
              </a:path>
            </a:pathLst>
          </a:custGeom>
          <a:solidFill>
            <a:srgbClr val="2D3092"/>
          </a:solidFill>
        </p:spPr>
        <p:txBody>
          <a:bodyPr wrap="square" lIns="0" tIns="0" rIns="0" bIns="0"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DC45A4D5-062C-4C6F-A637-DFAD574586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5541" y="183818"/>
            <a:ext cx="872523" cy="549202"/>
          </a:xfrm>
          <a:prstGeom prst="rect">
            <a:avLst/>
          </a:prstGeom>
        </p:spPr>
      </p:pic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FD30336-C1B6-4CB4-8554-00C895BD90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317999"/>
            <a:ext cx="10515600" cy="1858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4400" dirty="0"/>
              <a:t>Дякую за увагу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661721865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150</Words>
  <Application>Microsoft Office PowerPoint</Application>
  <PresentationFormat>Широкий екран</PresentationFormat>
  <Paragraphs>29</Paragraphs>
  <Slides>5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Gill Sans MT</vt:lpstr>
      <vt:lpstr>Montserrat</vt:lpstr>
      <vt:lpstr>1_Тема Office</vt:lpstr>
      <vt:lpstr>Про організацію роботи</vt:lpstr>
      <vt:lpstr>Стратегія розвитку системи охорони здоров’я до 2030 року </vt:lpstr>
      <vt:lpstr>Створено тематичні підгрупи</vt:lpstr>
      <vt:lpstr>Наступні кроки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Послуги в ОЗ та фінансування 2030</dc:title>
  <dc:creator>Vladyslav Odrynskyi</dc:creator>
  <cp:lastModifiedBy>Oleksii Iaremenko</cp:lastModifiedBy>
  <cp:revision>6</cp:revision>
  <dcterms:created xsi:type="dcterms:W3CDTF">2021-10-28T04:50:58Z</dcterms:created>
  <dcterms:modified xsi:type="dcterms:W3CDTF">2021-10-29T08:18:11Z</dcterms:modified>
</cp:coreProperties>
</file>