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A8ADD-96A5-4954-8A17-4D8541ADC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8CC51C-4171-4656-ACE5-4245CA130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6EEE8-4267-4D4E-97F9-E0692C33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A8D4C-0F66-4CDA-9E45-25755B4B8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5F8AD-E942-4F04-AE1B-74F80E2B5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B7727-3BF3-4267-8348-AA423CF79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7DBE7-7693-487E-83F8-1FD72C3CE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52C40-0D99-4F7B-A5CE-B19000BEF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38E3C-645D-4E85-962D-A770C484F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646A-6B27-43AC-BF04-AB7BDACF4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6B0742-30DF-480E-BF3F-0BEF23C9B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5373E-E725-432C-81BB-5B29FA99B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901A5-B61D-42E6-8F26-A7AD64925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B8CE6-8792-4BD7-8429-7294D114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E9760-5AFC-462A-BBF9-F393CE74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A409-4ED9-459B-A35A-5D30850F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D6A0C-6040-4510-B89F-731DC39A0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54045-E2EA-4800-AF39-89916F389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8CB4E-D1CE-4C74-A474-6CB1C12C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C6F04-BAFA-462D-AEE6-061FF4C83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3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E3EC8-0347-4B41-973D-4099D2318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3E5BF-C749-4557-A828-F9AD94318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ECC57-C8DE-48EC-83B3-6390F4CE4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42F04-91FD-471F-A861-E77C79CB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03A8C-F015-4328-9347-767B3F6C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8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0D776-438D-4534-8A0D-2A84E48A3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126E2-5EDD-41F5-9624-868BB52DB7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7DE5A-DD3B-4BA8-8DF7-65A766733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5F49A-2B09-4342-AD9D-507A4C249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3EA50-DC83-43D0-A447-BA96C2BC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76CA9-25A2-479A-B070-70D86B6CE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3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8CA7A-41CD-47AE-9EDF-7F45CE4B6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0EF55-0207-4050-9B35-E0B0BDB1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7D075-A118-4F74-A0A5-08E751D2C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876C36-7381-4CDD-A921-72E618FDC4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A9F608-1D8B-41D1-BF78-D04E7A8589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1627FB-B2AC-4977-8C6C-9B69D2E6B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FF0E56-BDF7-4F89-B6AB-D6126586C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B261A2-4888-4E6B-9638-BE73F5EC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8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239A-334C-4174-8D52-22D0E8CC4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BE768-0F53-4CBD-AE36-31074B044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FFF45D-80A7-4265-8CA9-9BE19A82D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E09077-B342-41C0-866A-C087D711B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4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58AEA2-ECFC-4A29-8A2C-FE30579F5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03C539-D9A8-4FE0-8D5A-4010EFB81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0A1C6B-32DD-45FC-B1E3-A3C933646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1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4D893-AFB7-4F45-8379-22ACD712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564A4-B3C9-49CA-8804-CFECDC129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E1EE5B-E30C-436A-B1C6-0820B945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207F84-62DB-4AE9-A5A6-18A2A7097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021E0B-E54F-4F7B-A26D-EA56A5F2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4E579-9DEE-4D4B-9B18-91968431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F5602-D761-4529-BA3F-FB581DA6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E93D10-BD31-45F4-A9AD-8432BF363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980018-6EDF-4118-8923-7B4E9E90F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42FBF-69B7-47CF-84A5-005219707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9A352-5E95-409C-BD11-5039BF629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C9EA3-8232-451D-BB8B-F8BF593E5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9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B94445-817D-4185-A081-27B697E83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A0A89-BBD1-4ADE-9A2E-205352E58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DAB82-E353-47CA-B6BD-15F0B9D8C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8603-F895-441E-9A90-EBAFF8F2F34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F7D9A-4829-4249-990F-99EB840432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6CEA1-C8F0-4144-9BC1-9AC394D56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0C3D4-6476-43A9-8B55-4AA59FF7754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5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3C1F3-EEFC-4C98-A9F7-3EE4B7DE5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258" y="1621972"/>
            <a:ext cx="9144000" cy="1115106"/>
          </a:xfrm>
        </p:spPr>
        <p:txBody>
          <a:bodyPr/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02090-41D4-47F2-925D-465C8BFB6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4258" y="3667353"/>
            <a:ext cx="9144000" cy="1655762"/>
          </a:xfrm>
        </p:spPr>
        <p:txBody>
          <a:bodyPr/>
          <a:lstStyle/>
          <a:p>
            <a:r>
              <a:rPr lang="ru-RU" dirty="0"/>
              <a:t>Результати публічних консультацій та рекомендацій міжнародних та національних експертів</a:t>
            </a:r>
            <a:endParaRPr lang="en-US" dirty="0"/>
          </a:p>
        </p:txBody>
      </p:sp>
      <p:sp>
        <p:nvSpPr>
          <p:cNvPr id="4" name="object 10">
            <a:extLst>
              <a:ext uri="{FF2B5EF4-FFF2-40B4-BE49-F238E27FC236}">
                <a16:creationId xmlns:a16="http://schemas.microsoft.com/office/drawing/2014/main" id="{757012AE-1108-4A99-9BAE-67E52B233B32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id="{EE40B8F7-A395-430A-8905-AD3B5CC9C68A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BCCA3C2-11C5-4734-AA74-CA8D41EAC9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691" y="352330"/>
            <a:ext cx="187642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848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0CF8-694C-4958-BB40-9BAD9DA1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2109-20E5-4BB3-8DFD-AA7650E8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433738"/>
            <a:ext cx="10668000" cy="4879975"/>
          </a:xfrm>
        </p:spPr>
        <p:txBody>
          <a:bodyPr>
            <a:normAutofit/>
          </a:bodyPr>
          <a:lstStyle/>
          <a:p>
            <a:r>
              <a:rPr lang="uk-UA" b="1" dirty="0"/>
              <a:t>ЕСОЗ - додано</a:t>
            </a:r>
            <a:r>
              <a:rPr lang="en-US" b="1" dirty="0"/>
              <a:t>:</a:t>
            </a:r>
          </a:p>
          <a:p>
            <a:pPr lvl="1"/>
            <a:r>
              <a:rPr lang="uk-UA" dirty="0"/>
              <a:t>Забезпечення належного рівня безпеки персональних даних через впровадження додаткових механізмів та заходів щодо захисту всіх інформаційних ресурсів та систем МОЗ.</a:t>
            </a:r>
          </a:p>
          <a:p>
            <a:pPr lvl="1"/>
            <a:r>
              <a:rPr lang="uk-UA" dirty="0"/>
              <a:t>Взаємодія та синхронізація роботи МОЗ у напрямку ЄСОЗ із Міністерством цифрової трансформації</a:t>
            </a:r>
          </a:p>
          <a:p>
            <a:pPr lvl="1"/>
            <a:r>
              <a:rPr lang="uk-UA" dirty="0"/>
              <a:t>Стратегічне планування розвитку ЄСОЗ</a:t>
            </a:r>
          </a:p>
          <a:p>
            <a:pPr lvl="1"/>
            <a:r>
              <a:rPr lang="uk-UA" dirty="0"/>
              <a:t>Розробка політик та моделі управління двокомпонентною моделлю ЄСОЗ </a:t>
            </a:r>
          </a:p>
          <a:p>
            <a:pPr lvl="1"/>
            <a:r>
              <a:rPr lang="uk-UA" dirty="0"/>
              <a:t>Впровадження ключових семантичних, синтаксичних та технічних стандартів збору та обробки даних відповідно до вимог та рекомендацій ЄС та ВООЗ.</a:t>
            </a:r>
          </a:p>
          <a:p>
            <a:pPr lvl="1"/>
            <a:r>
              <a:rPr lang="ru-RU" dirty="0"/>
              <a:t>Створення в МОЗ та всіх структурах з критичної ІТ потужності реагування на кіберінциденти (CIRT)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4390932-85D2-40B1-B48A-4C6721511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5" name="object 10">
            <a:extLst>
              <a:ext uri="{FF2B5EF4-FFF2-40B4-BE49-F238E27FC236}">
                <a16:creationId xmlns:a16="http://schemas.microsoft.com/office/drawing/2014/main" id="{B3C0B9DC-C7C0-4DF2-98BF-21D4609A8064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F4596CEF-CD9A-4B99-8B5D-2F64457B0177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475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0CF8-694C-4958-BB40-9BAD9DA1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169184"/>
            <a:ext cx="10341429" cy="941160"/>
          </a:xfrm>
        </p:spPr>
        <p:txBody>
          <a:bodyPr>
            <a:normAutofit/>
          </a:bodyPr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2109-20E5-4BB3-8DFD-AA7650E8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3" y="1466396"/>
            <a:ext cx="10515600" cy="4847318"/>
          </a:xfrm>
        </p:spPr>
        <p:txBody>
          <a:bodyPr>
            <a:normAutofit/>
          </a:bodyPr>
          <a:lstStyle/>
          <a:p>
            <a:r>
              <a:rPr lang="ru-RU" dirty="0"/>
              <a:t>За результатами публічних консультацій та коментарів міжнародних та національних експертів до стратегії було додано доповнення та зміни. Також до стратегії додані наступні блоки:</a:t>
            </a:r>
          </a:p>
          <a:p>
            <a:pPr lvl="1"/>
            <a:endParaRPr lang="ru-RU" dirty="0"/>
          </a:p>
          <a:p>
            <a:pPr lvl="1"/>
            <a:r>
              <a:rPr lang="ru-RU" b="1" dirty="0"/>
              <a:t>Огляд поточної ситуації у сфері охорони здоров’я, </a:t>
            </a:r>
            <a:r>
              <a:rPr lang="ru-RU" dirty="0"/>
              <a:t>що включає</a:t>
            </a:r>
            <a:r>
              <a:rPr lang="ru-RU" b="1" dirty="0"/>
              <a:t>: </a:t>
            </a:r>
          </a:p>
          <a:p>
            <a:pPr lvl="2"/>
            <a:r>
              <a:rPr lang="ru-RU" dirty="0"/>
              <a:t>Ключові показники здоров’я населення; </a:t>
            </a:r>
          </a:p>
          <a:p>
            <a:pPr lvl="2"/>
            <a:r>
              <a:rPr lang="ru-RU" dirty="0"/>
              <a:t>Огляд реформи системи охорони здоров’я; </a:t>
            </a:r>
          </a:p>
          <a:p>
            <a:pPr lvl="2"/>
            <a:r>
              <a:rPr lang="ru-RU" dirty="0"/>
              <a:t>Основні проблеми та виклики</a:t>
            </a:r>
          </a:p>
          <a:p>
            <a:pPr lvl="1"/>
            <a:r>
              <a:rPr lang="ru-RU" b="1" dirty="0"/>
              <a:t>Мета, бачення, та стратегічні пріоритети (</a:t>
            </a:r>
            <a:r>
              <a:rPr lang="ru-RU" dirty="0"/>
              <a:t>включає </a:t>
            </a:r>
            <a:r>
              <a:rPr lang="uk-UA" b="1" dirty="0"/>
              <a:t>Основні очікувані результати)</a:t>
            </a:r>
            <a:endParaRPr lang="en-US" b="1" dirty="0"/>
          </a:p>
          <a:p>
            <a:pPr lvl="1"/>
            <a:r>
              <a:rPr lang="ru-RU" b="1" dirty="0"/>
              <a:t>Цінності та керівні принципи</a:t>
            </a:r>
          </a:p>
          <a:p>
            <a:pPr lvl="1"/>
            <a:r>
              <a:rPr lang="ru-RU" b="1" dirty="0"/>
              <a:t>Очікувані результати,  моніторинг та оцінка</a:t>
            </a:r>
          </a:p>
          <a:p>
            <a:pPr lvl="1"/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5C3866-9564-4B52-854E-E9FC9EE2C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5" name="object 10">
            <a:extLst>
              <a:ext uri="{FF2B5EF4-FFF2-40B4-BE49-F238E27FC236}">
                <a16:creationId xmlns:a16="http://schemas.microsoft.com/office/drawing/2014/main" id="{39E52105-F05F-4600-A308-FEECFF102AF8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B9BD4A4F-60D5-4A40-B7E1-FC4CD6A551A7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54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0CF8-694C-4958-BB40-9BAD9DA1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2109-20E5-4BB3-8DFD-AA7650E8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82"/>
            <a:ext cx="10515600" cy="4351338"/>
          </a:xfrm>
        </p:spPr>
        <p:txBody>
          <a:bodyPr>
            <a:normAutofit/>
          </a:bodyPr>
          <a:lstStyle/>
          <a:p>
            <a:r>
              <a:rPr lang="ru-RU" b="1" dirty="0"/>
              <a:t>Цінності та керівні принципи </a:t>
            </a:r>
            <a:r>
              <a:rPr lang="ru-RU" dirty="0"/>
              <a:t>– розділ включив основні рекомендації з наступних питань:</a:t>
            </a:r>
          </a:p>
          <a:p>
            <a:pPr lvl="1"/>
            <a:r>
              <a:rPr lang="ru-RU" dirty="0"/>
              <a:t>Прозорість, підзвітність та інклюзивніст</a:t>
            </a:r>
          </a:p>
          <a:p>
            <a:pPr lvl="1"/>
            <a:r>
              <a:rPr lang="ru-RU" dirty="0"/>
              <a:t>Рівність та неупередженість</a:t>
            </a:r>
          </a:p>
          <a:p>
            <a:pPr lvl="1"/>
            <a:r>
              <a:rPr lang="ru-RU" dirty="0"/>
              <a:t>Пацієнтоцентричний підхід</a:t>
            </a:r>
          </a:p>
          <a:p>
            <a:pPr lvl="1"/>
            <a:r>
              <a:rPr lang="ru-RU" dirty="0"/>
              <a:t>Права пацієнта, гідність</a:t>
            </a:r>
          </a:p>
          <a:p>
            <a:pPr lvl="1"/>
            <a:r>
              <a:rPr lang="ru-RU" dirty="0"/>
              <a:t>Гендерні питання в охороні здоров’я</a:t>
            </a:r>
          </a:p>
          <a:p>
            <a:pPr lvl="1"/>
            <a:r>
              <a:rPr lang="ru-RU" dirty="0"/>
              <a:t>Антикорупція</a:t>
            </a:r>
          </a:p>
          <a:p>
            <a:pPr lvl="1"/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450685-5A11-4EFC-9F5C-83564C1B90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5" name="object 10">
            <a:extLst>
              <a:ext uri="{FF2B5EF4-FFF2-40B4-BE49-F238E27FC236}">
                <a16:creationId xmlns:a16="http://schemas.microsoft.com/office/drawing/2014/main" id="{3747EC88-273A-48DC-AA06-9ACF82F82404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445180A9-EA38-4E5E-86D3-1B10E9C7EEBC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227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0CF8-694C-4958-BB40-9BAD9DA1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2109-20E5-4BB3-8DFD-AA7650E8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433738"/>
            <a:ext cx="10668000" cy="4879975"/>
          </a:xfrm>
        </p:spPr>
        <p:txBody>
          <a:bodyPr>
            <a:normAutofit fontScale="92500"/>
          </a:bodyPr>
          <a:lstStyle/>
          <a:p>
            <a:r>
              <a:rPr lang="uk-UA" sz="2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Врядування у сфері охорони </a:t>
            </a:r>
          </a:p>
          <a:p>
            <a:pPr lvl="1"/>
            <a:r>
              <a:rPr lang="ru-RU" dirty="0"/>
              <a:t>Уточнено роль МОЗ як керуючого агентства та провідного національного політичного закладу в системі охорони здоров’я.</a:t>
            </a:r>
          </a:p>
          <a:p>
            <a:pPr lvl="1"/>
            <a:r>
              <a:rPr lang="ru-RU" dirty="0"/>
              <a:t>Розширено опис та ролі ключових агенцій охорони здоров’я та їх посилення</a:t>
            </a:r>
          </a:p>
          <a:p>
            <a:pPr lvl="1"/>
            <a:r>
              <a:rPr lang="ru-RU" dirty="0"/>
              <a:t>Додано </a:t>
            </a:r>
            <a:r>
              <a:rPr lang="uk-UA" dirty="0"/>
              <a:t>розробку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якості</a:t>
            </a:r>
          </a:p>
          <a:p>
            <a:pPr lvl="1"/>
            <a:r>
              <a:rPr lang="ru-RU" dirty="0"/>
              <a:t>Додано та уточнено питання ролі обласної та місцевої влади в системі охорони здоров'я та питання координації реформи системи охорони здоров'я з процесом децентралізації</a:t>
            </a:r>
          </a:p>
          <a:p>
            <a:pPr lvl="1"/>
            <a:r>
              <a:rPr lang="ru-RU" dirty="0"/>
              <a:t>Уточнено роль та участь громадського суспільства для покращення прозорості в системі охорони здоров’я </a:t>
            </a:r>
          </a:p>
          <a:p>
            <a:pPr lvl="1"/>
            <a:r>
              <a:rPr lang="ru-RU" dirty="0"/>
              <a:t>Уточнено роль та участь приватного сектору в системі охорони здоров’я</a:t>
            </a:r>
          </a:p>
          <a:p>
            <a:pPr lvl="1"/>
            <a:r>
              <a:rPr lang="ru-RU" dirty="0"/>
              <a:t>Розширене та уточнене питання використання даних для прийняття рішень, включаючи необхідність розвитку та стимулювання наукової та дослідної сфери</a:t>
            </a:r>
            <a:endParaRPr lang="en-US" dirty="0"/>
          </a:p>
          <a:p>
            <a:pPr lvl="1"/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89FEF26-FAEA-464A-80D2-17665A4EE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5" name="object 10">
            <a:extLst>
              <a:ext uri="{FF2B5EF4-FFF2-40B4-BE49-F238E27FC236}">
                <a16:creationId xmlns:a16="http://schemas.microsoft.com/office/drawing/2014/main" id="{6BBA38C0-8C27-4F56-AB8E-4068EDB42073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552C94DD-E76C-4FB3-909B-651E9B91FEA5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253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0CF8-694C-4958-BB40-9BAD9DA1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2109-20E5-4BB3-8DFD-AA7650E8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82"/>
            <a:ext cx="10515600" cy="4351338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Універсальне охоплення послугами охорони здоров’я (1)</a:t>
            </a:r>
          </a:p>
          <a:p>
            <a:pPr lvl="1"/>
            <a:r>
              <a:rPr lang="ru-RU" dirty="0"/>
              <a:t>Уточнено визначення Універсального охоплення </a:t>
            </a:r>
          </a:p>
          <a:p>
            <a:pPr lvl="1"/>
            <a:r>
              <a:rPr lang="ru-RU" dirty="0"/>
              <a:t>Зроблено додатковий акцент на довготривалий догляд</a:t>
            </a:r>
          </a:p>
          <a:p>
            <a:pPr lvl="1"/>
            <a:r>
              <a:rPr lang="ru-RU" dirty="0"/>
              <a:t>В інтегрованій моделі додано електронні інструменти (направлення, медичні картки) як важливі елементи інтеграції послуг</a:t>
            </a:r>
          </a:p>
          <a:p>
            <a:pPr lvl="1"/>
            <a:r>
              <a:rPr lang="ru-RU" dirty="0"/>
              <a:t>Додатково наголошено про врахування потреб населення при формуванні планів розвитку </a:t>
            </a:r>
            <a:r>
              <a:rPr lang="ru-RU" dirty="0" err="1"/>
              <a:t>госпітальних</a:t>
            </a:r>
            <a:r>
              <a:rPr lang="ru-RU" dirty="0"/>
              <a:t> мереж, а також про прозорі процеси планування на основі чітких критеріїв</a:t>
            </a:r>
          </a:p>
          <a:p>
            <a:pPr lvl="1"/>
            <a:r>
              <a:rPr lang="ru-RU" dirty="0"/>
              <a:t>До профілактичних послуг додано проактивний підхід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112A91E-4984-46F0-850C-50D8151CD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5" name="object 10">
            <a:extLst>
              <a:ext uri="{FF2B5EF4-FFF2-40B4-BE49-F238E27FC236}">
                <a16:creationId xmlns:a16="http://schemas.microsoft.com/office/drawing/2014/main" id="{F179845B-0D6E-4244-BCD1-F2219B84FD16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95629783-FE90-4CEC-B909-927E6D9C0CD5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406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0CF8-694C-4958-BB40-9BAD9DA1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5" y="174171"/>
            <a:ext cx="10232572" cy="892629"/>
          </a:xfrm>
        </p:spPr>
        <p:txBody>
          <a:bodyPr>
            <a:normAutofit/>
          </a:bodyPr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2109-20E5-4BB3-8DFD-AA7650E8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1382486"/>
            <a:ext cx="11952514" cy="5965371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Універсальне охоплення послугами охорони здоров’я (2)</a:t>
            </a:r>
          </a:p>
          <a:p>
            <a:pPr lvl="1"/>
            <a:r>
              <a:rPr lang="ru-RU" dirty="0"/>
              <a:t>Уточнено питання зниження неформальних платежів та зниження рівня оплати з кишені, що не обмежує доступу та не обмежує попит.</a:t>
            </a:r>
          </a:p>
          <a:p>
            <a:pPr lvl="1"/>
            <a:r>
              <a:rPr lang="ru-RU" dirty="0"/>
              <a:t>Вказані оподатковувані продукти: алкоголь, цукор.</a:t>
            </a:r>
          </a:p>
          <a:p>
            <a:pPr lvl="1"/>
            <a:r>
              <a:rPr lang="ru-RU" dirty="0"/>
              <a:t>Програм Медичних Гарантий:</a:t>
            </a:r>
          </a:p>
          <a:p>
            <a:pPr lvl="2"/>
            <a:r>
              <a:rPr lang="ru-RU" dirty="0"/>
              <a:t>Пояснено, що ПМГ буде переглядатися з використанням чітко встановлених критеріїв. </a:t>
            </a:r>
          </a:p>
          <a:p>
            <a:pPr lvl="2"/>
            <a:r>
              <a:rPr lang="ru-RU" dirty="0"/>
              <a:t>Вказано, що розробка ПМГ має ґрунтуватися на потребах населення, а процес регулярного перегляду ПМГ має бути послідовним, прозорим та заснованим на широкій участі та ґрунтуватися на надійній методології </a:t>
            </a:r>
          </a:p>
          <a:p>
            <a:pPr lvl="1">
              <a:lnSpc>
                <a:spcPct val="100000"/>
              </a:lnSpc>
            </a:pPr>
            <a:r>
              <a:rPr lang="ru-RU" dirty="0"/>
              <a:t>Зазначено, що критерії визначення послуг, включені до списку, не повинні посилювати соціальну ізоляцію та гендерну нерівність</a:t>
            </a:r>
          </a:p>
          <a:p>
            <a:pPr lvl="1"/>
            <a:r>
              <a:rPr lang="ru-RU" dirty="0"/>
              <a:t>Розширено та уточнено розділ з фінансування, включаючи питання методів оплати та встановлення цін</a:t>
            </a:r>
          </a:p>
          <a:p>
            <a:pPr lvl="1"/>
            <a:r>
              <a:rPr lang="ru-RU" dirty="0"/>
              <a:t>За механізмами оплати уточнено, що буде розглянуто змішану систему оплати, щоб збалансувати інтенсивність надання послуг та міркування економічної ефективності, а також стимули для підвищення якості обслуговування.</a:t>
            </a:r>
          </a:p>
          <a:p>
            <a:pPr marL="457200" lvl="1" indent="0">
              <a:buNone/>
            </a:pPr>
            <a:r>
              <a:rPr lang="ru-RU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12BF33-BBB3-4407-9322-CFF564193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5" name="object 10">
            <a:extLst>
              <a:ext uri="{FF2B5EF4-FFF2-40B4-BE49-F238E27FC236}">
                <a16:creationId xmlns:a16="http://schemas.microsoft.com/office/drawing/2014/main" id="{9FAF62D5-4D80-4737-BFDE-9F1F63BD23E5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69E6C7C8-78DF-4F56-9D7A-1CFD86E6C076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3667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0CF8-694C-4958-BB40-9BAD9DA1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232572" cy="892629"/>
          </a:xfrm>
        </p:spPr>
        <p:txBody>
          <a:bodyPr>
            <a:normAutofit/>
          </a:bodyPr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2109-20E5-4BB3-8DFD-AA7650E8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1066800"/>
            <a:ext cx="11952514" cy="5965371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Універсальне охоплення послугами охорони здоров’я (3)</a:t>
            </a:r>
          </a:p>
          <a:p>
            <a:pPr lvl="1"/>
            <a:endParaRPr lang="ru-RU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ru-RU" dirty="0"/>
              <a:t>Уточнено завдання розширення фінансового доступу людей до лікарських засобів</a:t>
            </a:r>
          </a:p>
          <a:p>
            <a:pPr lvl="1"/>
            <a:r>
              <a:rPr lang="ru-RU" dirty="0"/>
              <a:t>Уточнено та розширено питання </a:t>
            </a:r>
            <a:r>
              <a:rPr lang="uk-UA" dirty="0"/>
              <a:t>добровільного медичного страхування </a:t>
            </a:r>
            <a:r>
              <a:rPr lang="ru-RU" dirty="0"/>
              <a:t>та очікування від ДМС</a:t>
            </a:r>
          </a:p>
          <a:p>
            <a:pPr lvl="1"/>
            <a:r>
              <a:rPr lang="ru-RU" dirty="0"/>
              <a:t>Уточнено та пояснено питання посилення Державного підприємства «Медичні закупівлі України» та створення агентства з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медичних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Уточнено питання гармонізації з регуляціями ЄС</a:t>
            </a:r>
          </a:p>
          <a:p>
            <a:pPr lvl="1"/>
            <a:endParaRPr lang="ru-RU" dirty="0"/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3A9F5F-254E-46A8-8994-7DC2E9C19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5" name="object 10">
            <a:extLst>
              <a:ext uri="{FF2B5EF4-FFF2-40B4-BE49-F238E27FC236}">
                <a16:creationId xmlns:a16="http://schemas.microsoft.com/office/drawing/2014/main" id="{7F4FCB6E-C8B6-49E3-B5C6-80148D084A5F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2CB529D4-E7A2-436C-A498-F92FC357145F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790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0CF8-694C-4958-BB40-9BAD9DA1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232572" cy="892629"/>
          </a:xfrm>
        </p:spPr>
        <p:txBody>
          <a:bodyPr>
            <a:normAutofit/>
          </a:bodyPr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2109-20E5-4BB3-8DFD-AA7650E8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57" y="1132116"/>
            <a:ext cx="11582400" cy="4332514"/>
          </a:xfrm>
        </p:spPr>
        <p:txBody>
          <a:bodyPr>
            <a:normAutofit/>
          </a:bodyPr>
          <a:lstStyle/>
          <a:p>
            <a:endParaRPr lang="ru-RU" sz="28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ru-RU" sz="2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Громадське здоров'я, готовність та реагування на НС</a:t>
            </a:r>
          </a:p>
          <a:p>
            <a:endParaRPr lang="ru-RU" sz="28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lvl="1"/>
            <a:r>
              <a:rPr lang="ru-RU" dirty="0"/>
              <a:t>Уточнено завдання координації ДЗ та первинної медичної допомоги, зокрема у питаннях профілактики неінфекційних захворювань </a:t>
            </a:r>
          </a:p>
          <a:p>
            <a:pPr lvl="1"/>
            <a:r>
              <a:rPr lang="ru-RU" dirty="0"/>
              <a:t>Розширено питання Н</a:t>
            </a:r>
            <a:r>
              <a:rPr lang="en-US" dirty="0"/>
              <a:t>I</a:t>
            </a:r>
            <a:r>
              <a:rPr lang="ru-RU" dirty="0"/>
              <a:t>З, зокрема психічного здоров’я</a:t>
            </a:r>
          </a:p>
          <a:p>
            <a:pPr lvl="1"/>
            <a:r>
              <a:rPr lang="ru-RU" dirty="0"/>
              <a:t>Гармонізація нормативно-правової бази у питаннях ГЗ та реагування на НС з регуляціями ЄС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EF5E384-0E6C-4135-8DD1-4A5911868E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5" name="object 10">
            <a:extLst>
              <a:ext uri="{FF2B5EF4-FFF2-40B4-BE49-F238E27FC236}">
                <a16:creationId xmlns:a16="http://schemas.microsoft.com/office/drawing/2014/main" id="{51983899-7A32-4FF1-A506-9B4AB8081ECF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9FC14CB5-E39F-4E8F-B50E-D930307EF24F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244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60CF8-694C-4958-BB40-9BAD9DA1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232572" cy="892629"/>
          </a:xfrm>
        </p:spPr>
        <p:txBody>
          <a:bodyPr>
            <a:normAutofit/>
          </a:bodyPr>
          <a:lstStyle/>
          <a:p>
            <a:r>
              <a:rPr lang="ru-RU" dirty="0"/>
              <a:t>Доопрацювання стратегії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2109-20E5-4BB3-8DFD-AA7650E8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1066800"/>
            <a:ext cx="11952514" cy="5965371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uk-UA" sz="2800" b="1" dirty="0">
                <a:latin typeface="Cambria" panose="02040503050406030204" pitchFamily="18" charset="0"/>
                <a:ea typeface="Cambria" panose="02040503050406030204" pitchFamily="18" charset="0"/>
              </a:rPr>
              <a:t>Кадрові ресурси системи охорони здоров'я (КРОЗ)</a:t>
            </a:r>
          </a:p>
          <a:p>
            <a:pPr marL="457200" lvl="1" indent="0">
              <a:buNone/>
            </a:pPr>
            <a:r>
              <a:rPr lang="ru-RU" dirty="0"/>
              <a:t>Додані завдання:</a:t>
            </a:r>
          </a:p>
          <a:p>
            <a:pPr lvl="1">
              <a:lnSpc>
                <a:spcPct val="100000"/>
              </a:lnSpc>
            </a:pPr>
            <a:r>
              <a:rPr lang="ru-RU" dirty="0"/>
              <a:t>Стимулювати розвиток якісної освіти менеджерів у сфері охорони здоров’я </a:t>
            </a:r>
          </a:p>
          <a:p>
            <a:pPr lvl="1">
              <a:lnSpc>
                <a:spcPct val="100000"/>
              </a:lnSpc>
            </a:pPr>
            <a:r>
              <a:rPr lang="ru-RU" dirty="0"/>
              <a:t>Розробити та запровадити  як на національному, так і на локальному рівнях гнучку систему стимулів та заохочень для залучення та утримання медичних працівників у райони, які мають недостатню кількість медичних працівників для надання медичної допомоги.</a:t>
            </a:r>
          </a:p>
          <a:p>
            <a:pPr lvl="1">
              <a:lnSpc>
                <a:spcPct val="100000"/>
              </a:lnSpc>
            </a:pPr>
            <a:r>
              <a:rPr lang="ru-RU" dirty="0"/>
              <a:t>Запровадити прозорі та конкурентоспроможні процедури залучення, утримання, кар’єрного розвитку та професійного зростання медичних, менеджерських та інших кадрів на рівні медичних закладів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C1F1F48-17E7-42CC-8FC3-600B41601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5" name="object 10">
            <a:extLst>
              <a:ext uri="{FF2B5EF4-FFF2-40B4-BE49-F238E27FC236}">
                <a16:creationId xmlns:a16="http://schemas.microsoft.com/office/drawing/2014/main" id="{1B79E929-79FA-4A45-8560-643296624B7D}"/>
              </a:ext>
            </a:extLst>
          </p:cNvPr>
          <p:cNvSpPr/>
          <p:nvPr/>
        </p:nvSpPr>
        <p:spPr>
          <a:xfrm>
            <a:off x="0" y="3393210"/>
            <a:ext cx="214282" cy="346479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53455415-499C-4545-BA53-0BE4BD87C3AE}"/>
              </a:ext>
            </a:extLst>
          </p:cNvPr>
          <p:cNvSpPr/>
          <p:nvPr/>
        </p:nvSpPr>
        <p:spPr>
          <a:xfrm>
            <a:off x="0" y="-7769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8683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716</Words>
  <Application>Microsoft Office PowerPoint</Application>
  <PresentationFormat>Широкий екран</PresentationFormat>
  <Paragraphs>78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Office Theme</vt:lpstr>
      <vt:lpstr>Доопрацювання стратегії</vt:lpstr>
      <vt:lpstr>Доопрацювання стратегії</vt:lpstr>
      <vt:lpstr>Доопрацювання стратегії</vt:lpstr>
      <vt:lpstr>Доопрацювання стратегії</vt:lpstr>
      <vt:lpstr>Доопрацювання стратегії</vt:lpstr>
      <vt:lpstr>Доопрацювання стратегії</vt:lpstr>
      <vt:lpstr>Доопрацювання стратегії</vt:lpstr>
      <vt:lpstr>Доопрацювання стратегії</vt:lpstr>
      <vt:lpstr>Доопрацювання стратегії</vt:lpstr>
      <vt:lpstr>Доопрацювання стратегії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Oleksii Iaremenko</cp:lastModifiedBy>
  <cp:revision>19</cp:revision>
  <dcterms:created xsi:type="dcterms:W3CDTF">2022-01-17T15:37:19Z</dcterms:created>
  <dcterms:modified xsi:type="dcterms:W3CDTF">2022-01-18T04:54:41Z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2022-01-17T15:37:20Z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13c1b0f5-75bb-4b50-ab25-f518a7c30207</vt:lpwstr>
  </property>
  <property fmtid="{D5CDD505-2E9C-101B-9397-08002B2CF9AE}" pid="8" name="MSIP_Label_ea60d57e-af5b-4752-ac57-3e4f28ca11dc_ContentBits">
    <vt:lpwstr>0</vt:lpwstr>
  </property>
</Properties>
</file>