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759" r:id="rId2"/>
    <p:sldId id="1761" r:id="rId3"/>
    <p:sldId id="1762" r:id="rId4"/>
    <p:sldId id="1763" r:id="rId5"/>
    <p:sldId id="1767" r:id="rId6"/>
    <p:sldId id="1764" r:id="rId7"/>
    <p:sldId id="1768" r:id="rId8"/>
    <p:sldId id="1769" r:id="rId9"/>
    <p:sldId id="1770" r:id="rId10"/>
    <p:sldId id="1765" r:id="rId11"/>
    <p:sldId id="1766"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0" d="100"/>
          <a:sy n="120" d="100"/>
        </p:scale>
        <p:origin x="-23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0F770334-0F77-4C7B-8B62-5F0DE0D8A8A9}" type="datetime1">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63603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9F99377-2804-4A5D-8C33-16AF30CDD90E}" type="datetime1">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68184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D9E206C3-FA37-4F1E-8E80-E25938400812}" type="datetime1">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4206100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Red/White 1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64208"/>
            <a:ext cx="10363200" cy="4572000"/>
          </a:xfrm>
        </p:spPr>
        <p:txBody>
          <a:bodyPr/>
          <a:lstStyle>
            <a:lvl1pPr>
              <a:defRPr sz="2000"/>
            </a:lvl1pPr>
            <a:lvl2pPr>
              <a:defRPr sz="1800"/>
            </a:lvl2pPr>
          </a:lstStyle>
          <a:p>
            <a:pPr lvl="0"/>
            <a:r>
              <a:rPr lang="ru-RU"/>
              <a:t>Образец текста</a:t>
            </a:r>
          </a:p>
          <a:p>
            <a:pPr lvl="1"/>
            <a:r>
              <a:rPr lang="ru-RU"/>
              <a:t>Второй уровень</a:t>
            </a:r>
          </a:p>
        </p:txBody>
      </p:sp>
      <p:sp>
        <p:nvSpPr>
          <p:cNvPr id="11" name="Title 1"/>
          <p:cNvSpPr>
            <a:spLocks noGrp="1"/>
          </p:cNvSpPr>
          <p:nvPr>
            <p:ph type="title" hasCustomPrompt="1"/>
          </p:nvPr>
        </p:nvSpPr>
        <p:spPr>
          <a:xfrm>
            <a:off x="502920" y="320042"/>
            <a:ext cx="11164824" cy="430887"/>
          </a:xfrm>
        </p:spPr>
        <p:txBody>
          <a:bodyPr lIns="0" tIns="0" rIns="0" bIns="0" anchor="t" anchorCtr="0">
            <a:spAutoFit/>
          </a:bodyPr>
          <a:lstStyle>
            <a:lvl1pPr>
              <a:defRPr sz="2800">
                <a:solidFill>
                  <a:srgbClr val="BA0C2F"/>
                </a:solidFill>
              </a:defRPr>
            </a:lvl1pPr>
          </a:lstStyle>
          <a:p>
            <a:r>
              <a:rPr lang="en-US"/>
              <a:t>CLICK TO EDIT MASTER TITLE STYLE</a:t>
            </a:r>
          </a:p>
        </p:txBody>
      </p:sp>
      <p:sp>
        <p:nvSpPr>
          <p:cNvPr id="7" name="Slide Number Placeholder 6">
            <a:extLst>
              <a:ext uri="{FF2B5EF4-FFF2-40B4-BE49-F238E27FC236}">
                <a16:creationId xmlns:a16="http://schemas.microsoft.com/office/drawing/2014/main" xmlns="" id="{DDAE1AC5-F9FF-459A-9FBF-74161A7AEF4F}"/>
              </a:ext>
            </a:extLst>
          </p:cNvPr>
          <p:cNvSpPr>
            <a:spLocks noGrp="1"/>
          </p:cNvSpPr>
          <p:nvPr>
            <p:ph type="sldNum" sz="quarter" idx="12"/>
          </p:nvPr>
        </p:nvSpPr>
        <p:spPr/>
        <p:txBody>
          <a:bodyPr/>
          <a:lstStyle/>
          <a:p>
            <a:fld id="{BDE6EE97-05A9-4296-B0B6-5B9B45EA558C}" type="slidenum">
              <a:rPr lang="x-none" smtClean="0"/>
              <a:t>‹#›</a:t>
            </a:fld>
            <a:endParaRPr lang="x-none"/>
          </a:p>
        </p:txBody>
      </p:sp>
      <p:sp>
        <p:nvSpPr>
          <p:cNvPr id="6" name="Text Placeholder 1">
            <a:extLst>
              <a:ext uri="{FF2B5EF4-FFF2-40B4-BE49-F238E27FC236}">
                <a16:creationId xmlns:a16="http://schemas.microsoft.com/office/drawing/2014/main" xmlns="" id="{2D9C0F9F-AEB8-4475-B6C9-65F1F9FCFAAA}"/>
              </a:ext>
            </a:extLst>
          </p:cNvPr>
          <p:cNvSpPr txBox="1">
            <a:spLocks/>
          </p:cNvSpPr>
          <p:nvPr/>
        </p:nvSpPr>
        <p:spPr>
          <a:xfrm>
            <a:off x="501651" y="6461114"/>
            <a:ext cx="11690349" cy="161298"/>
          </a:xfrm>
          <a:prstGeom prst="rect">
            <a:avLst/>
          </a:prstGeom>
        </p:spPr>
        <p:txBody>
          <a:bodyPr vert="horz" lIns="0" tIns="0" rIns="0" bIns="0" rtlCol="0">
            <a:noAutofit/>
          </a:bodyPr>
          <a:lstStyle>
            <a:lvl1pPr marL="0" indent="0" algn="l" defTabSz="342900" rtl="0" eaLnBrk="1" latinLnBrk="0" hangingPunct="1">
              <a:spcBef>
                <a:spcPts val="0"/>
              </a:spcBef>
              <a:spcAft>
                <a:spcPts val="900"/>
              </a:spcAft>
              <a:buFont typeface="Arial"/>
              <a:buNone/>
              <a:defRPr sz="2400" b="0" i="0" kern="1200">
                <a:solidFill>
                  <a:schemeClr val="accent3"/>
                </a:solidFill>
                <a:latin typeface="Gill Sans MT"/>
                <a:ea typeface="+mn-ea"/>
                <a:cs typeface="Gill Sans MT"/>
              </a:defRPr>
            </a:lvl1pPr>
            <a:lvl2pPr marL="513160" indent="-172641" algn="l" defTabSz="342900" rtl="0" eaLnBrk="1" latinLnBrk="0" hangingPunct="1">
              <a:spcBef>
                <a:spcPts val="0"/>
              </a:spcBef>
              <a:spcAft>
                <a:spcPts val="900"/>
              </a:spcAft>
              <a:buFont typeface="Arial"/>
              <a:buChar char="–"/>
              <a:defRPr sz="1800" b="0" i="0" kern="1200">
                <a:solidFill>
                  <a:schemeClr val="tx1"/>
                </a:solidFill>
                <a:latin typeface="Gill Sans MT"/>
                <a:ea typeface="+mn-ea"/>
                <a:cs typeface="Gill Sans MT"/>
              </a:defRPr>
            </a:lvl2pPr>
            <a:lvl3pPr marL="685800" indent="-172641" algn="l" defTabSz="342900" rtl="0" eaLnBrk="1" latinLnBrk="0" hangingPunct="1">
              <a:spcBef>
                <a:spcPct val="20000"/>
              </a:spcBef>
              <a:buFont typeface="Arial"/>
              <a:buChar char="•"/>
              <a:defRPr sz="1350" b="0" i="0" kern="1200">
                <a:solidFill>
                  <a:srgbClr val="6C6463"/>
                </a:solidFill>
                <a:latin typeface="Gill Sans MT"/>
                <a:ea typeface="+mn-ea"/>
                <a:cs typeface="Gill Sans MT"/>
              </a:defRPr>
            </a:lvl3pPr>
            <a:lvl4pPr marL="859631" indent="-173831" algn="l" defTabSz="342900" rtl="0" eaLnBrk="1" latinLnBrk="0" hangingPunct="1">
              <a:spcBef>
                <a:spcPct val="20000"/>
              </a:spcBef>
              <a:buFont typeface="Arial"/>
              <a:buChar char="–"/>
              <a:defRPr sz="1200" b="0" i="0" kern="1200">
                <a:solidFill>
                  <a:srgbClr val="6C6463"/>
                </a:solidFill>
                <a:latin typeface="Gill Sans MT"/>
                <a:ea typeface="+mn-ea"/>
                <a:cs typeface="Gill Sans MT"/>
              </a:defRPr>
            </a:lvl4pPr>
            <a:lvl5pPr marL="941785" indent="-172641" algn="l" defTabSz="342900" rtl="0" eaLnBrk="1" latinLnBrk="0" hangingPunct="1">
              <a:spcBef>
                <a:spcPct val="20000"/>
              </a:spcBef>
              <a:buFont typeface="Arial"/>
              <a:buChar char="»"/>
              <a:defRPr sz="1050" b="0" i="0" kern="1200">
                <a:solidFill>
                  <a:srgbClr val="6C6463"/>
                </a:solidFill>
                <a:latin typeface="Gill Sans MT"/>
                <a:ea typeface="+mn-ea"/>
                <a:cs typeface="Gill Sans M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Aft>
                <a:spcPts val="0"/>
              </a:spcAft>
            </a:pPr>
            <a:r>
              <a:rPr lang="ru-RU" sz="900"/>
              <a:t>Проект USAID </a:t>
            </a:r>
          </a:p>
          <a:p>
            <a:pPr>
              <a:spcAft>
                <a:spcPts val="0"/>
              </a:spcAft>
            </a:pPr>
            <a:r>
              <a:rPr lang="ru-RU" sz="900"/>
              <a:t>ПІДТРИМКА РЕФОРМИ ОХОРОНИ ЗДОРОВ’Я </a:t>
            </a:r>
          </a:p>
        </p:txBody>
      </p:sp>
    </p:spTree>
    <p:extLst>
      <p:ext uri="{BB962C8B-B14F-4D97-AF65-F5344CB8AC3E}">
        <p14:creationId xmlns:p14="http://schemas.microsoft.com/office/powerpoint/2010/main" val="3628439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mp; subtitle">
    <p:bg>
      <p:bgRef idx="1001">
        <a:schemeClr val="bg1"/>
      </p:bgRef>
    </p:bg>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501651" y="777242"/>
            <a:ext cx="11188700" cy="757255"/>
          </a:xfrm>
          <a:prstGeom prst="rect">
            <a:avLst/>
          </a:prstGeom>
        </p:spPr>
        <p:txBody>
          <a:bodyPr lIns="0" tIns="0" rIns="0" bIns="0">
            <a:noAutofit/>
          </a:bodyPr>
          <a:lstStyle>
            <a:lvl1pPr marL="0" indent="0">
              <a:buNone/>
              <a:defRPr sz="2400" b="0">
                <a:solidFill>
                  <a:schemeClr val="accent3"/>
                </a:solidFill>
              </a:defRPr>
            </a:lvl1pPr>
          </a:lstStyle>
          <a:p>
            <a:pPr lvl="0"/>
            <a:r>
              <a:rPr lang="en-US" noProof="0"/>
              <a:t>Click to add subtitle</a:t>
            </a:r>
          </a:p>
        </p:txBody>
      </p:sp>
      <p:sp>
        <p:nvSpPr>
          <p:cNvPr id="4" name="Slide Number Placeholder 3">
            <a:extLst>
              <a:ext uri="{FF2B5EF4-FFF2-40B4-BE49-F238E27FC236}">
                <a16:creationId xmlns:a16="http://schemas.microsoft.com/office/drawing/2014/main" xmlns="" id="{8E2FD21D-3BFF-4181-9357-0DFA1C12A8B4}"/>
              </a:ext>
            </a:extLst>
          </p:cNvPr>
          <p:cNvSpPr>
            <a:spLocks noGrp="1"/>
          </p:cNvSpPr>
          <p:nvPr>
            <p:ph type="sldNum" sz="quarter" idx="16"/>
          </p:nvPr>
        </p:nvSpPr>
        <p:spPr/>
        <p:txBody>
          <a:bodyPr/>
          <a:lstStyle/>
          <a:p>
            <a:fld id="{BDE6EE97-05A9-4296-B0B6-5B9B45EA558C}" type="slidenum">
              <a:rPr lang="x-none" smtClean="0"/>
              <a:t>‹#›</a:t>
            </a:fld>
            <a:endParaRPr lang="x-none"/>
          </a:p>
        </p:txBody>
      </p:sp>
      <p:sp>
        <p:nvSpPr>
          <p:cNvPr id="9" name="Title Placeholder 1">
            <a:extLst>
              <a:ext uri="{FF2B5EF4-FFF2-40B4-BE49-F238E27FC236}">
                <a16:creationId xmlns:a16="http://schemas.microsoft.com/office/drawing/2014/main" xmlns="" id="{5C92AE08-0EF8-4B3F-95D0-2C2EE589665A}"/>
              </a:ext>
            </a:extLst>
          </p:cNvPr>
          <p:cNvSpPr>
            <a:spLocks noGrp="1"/>
          </p:cNvSpPr>
          <p:nvPr>
            <p:ph type="title" hasCustomPrompt="1"/>
          </p:nvPr>
        </p:nvSpPr>
        <p:spPr>
          <a:xfrm>
            <a:off x="501651" y="317502"/>
            <a:ext cx="11188700" cy="334101"/>
          </a:xfrm>
          <a:prstGeom prst="rect">
            <a:avLst/>
          </a:prstGeom>
        </p:spPr>
        <p:txBody>
          <a:bodyPr vert="horz" lIns="0" tIns="0" rIns="0" bIns="0" rtlCol="0" anchor="t" anchorCtr="0">
            <a:noAutofit/>
          </a:bodyPr>
          <a:lstStyle>
            <a:lvl1pPr>
              <a:defRPr/>
            </a:lvl1pPr>
          </a:lstStyle>
          <a:p>
            <a:r>
              <a:rPr lang="en-US" noProof="0"/>
              <a:t>CLICK TO ADD TITLE</a:t>
            </a:r>
          </a:p>
        </p:txBody>
      </p:sp>
    </p:spTree>
    <p:extLst>
      <p:ext uri="{BB962C8B-B14F-4D97-AF65-F5344CB8AC3E}">
        <p14:creationId xmlns:p14="http://schemas.microsoft.com/office/powerpoint/2010/main" val="359730760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2 columns of text">
    <p:bg>
      <p:bgRef idx="1001">
        <a:schemeClr val="bg1"/>
      </p:bgRef>
    </p:bg>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501652" y="317502"/>
            <a:ext cx="11202669" cy="334101"/>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9" name="Text Placeholder 8"/>
          <p:cNvSpPr>
            <a:spLocks noGrp="1"/>
          </p:cNvSpPr>
          <p:nvPr>
            <p:ph type="body" sz="quarter" idx="13" hasCustomPrompt="1"/>
          </p:nvPr>
        </p:nvSpPr>
        <p:spPr>
          <a:xfrm>
            <a:off x="501652" y="777242"/>
            <a:ext cx="11202669" cy="757255"/>
          </a:xfrm>
          <a:prstGeom prst="rect">
            <a:avLst/>
          </a:prstGeom>
        </p:spPr>
        <p:txBody>
          <a:bodyPr lIns="0" tIns="0" rIns="0" bIns="0">
            <a:noAutofit/>
          </a:bodyPr>
          <a:lstStyle>
            <a:lvl1pPr marL="0" indent="0">
              <a:buNone/>
              <a:defRPr sz="2400" b="0">
                <a:solidFill>
                  <a:schemeClr val="accent3"/>
                </a:solidFill>
              </a:defRPr>
            </a:lvl1pPr>
          </a:lstStyle>
          <a:p>
            <a:pPr lvl="0"/>
            <a:r>
              <a:rPr lang="en-US" noProof="0"/>
              <a:t>Click to add subtitle</a:t>
            </a:r>
          </a:p>
        </p:txBody>
      </p:sp>
      <p:sp>
        <p:nvSpPr>
          <p:cNvPr id="13" name="Content Placeholder 3"/>
          <p:cNvSpPr>
            <a:spLocks noGrp="1"/>
          </p:cNvSpPr>
          <p:nvPr>
            <p:ph sz="quarter" idx="10"/>
          </p:nvPr>
        </p:nvSpPr>
        <p:spPr>
          <a:xfrm>
            <a:off x="501652" y="1665290"/>
            <a:ext cx="5305579" cy="4716461"/>
          </a:xfrm>
          <a:prstGeom prst="rect">
            <a:avLst/>
          </a:prstGeom>
        </p:spPr>
        <p:txBody>
          <a:bodyPr/>
          <a:lstStyle>
            <a:lvl1pPr>
              <a:tabLst>
                <a:tab pos="3771900" algn="r"/>
              </a:tabLst>
              <a:defRPr>
                <a:solidFill>
                  <a:schemeClr val="tx1"/>
                </a:solidFill>
              </a:defRPr>
            </a:lvl1pPr>
            <a:lvl2pPr>
              <a:tabLst>
                <a:tab pos="3771900" algn="r"/>
              </a:tabLst>
              <a:defRPr>
                <a:solidFill>
                  <a:schemeClr val="tx1"/>
                </a:solidFill>
              </a:defRPr>
            </a:lvl2pPr>
            <a:lvl3pPr>
              <a:tabLst>
                <a:tab pos="3771900" algn="r"/>
              </a:tabLst>
              <a:defRPr>
                <a:solidFill>
                  <a:schemeClr val="tx1"/>
                </a:solidFill>
              </a:defRPr>
            </a:lvl3pPr>
            <a:lvl4pPr>
              <a:tabLst>
                <a:tab pos="3771900" algn="r"/>
              </a:tabLst>
              <a:defRPr>
                <a:solidFill>
                  <a:schemeClr val="tx1"/>
                </a:solidFill>
              </a:defRPr>
            </a:lvl4pPr>
            <a:lvl5pPr>
              <a:tabLst>
                <a:tab pos="3771900" algn="r"/>
              </a:tabLst>
              <a:defRPr baseline="0">
                <a:solidFill>
                  <a:schemeClr val="tx1"/>
                </a:solidFill>
              </a:defRPr>
            </a:lvl5p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endParaRPr lang="en-US" noProof="0"/>
          </a:p>
        </p:txBody>
      </p:sp>
      <p:sp>
        <p:nvSpPr>
          <p:cNvPr id="15" name="Content Placeholder 3"/>
          <p:cNvSpPr>
            <a:spLocks noGrp="1"/>
          </p:cNvSpPr>
          <p:nvPr>
            <p:ph sz="quarter" idx="20"/>
          </p:nvPr>
        </p:nvSpPr>
        <p:spPr>
          <a:xfrm>
            <a:off x="6381540" y="1665290"/>
            <a:ext cx="5322781" cy="4716461"/>
          </a:xfrm>
          <a:prstGeom prst="rect">
            <a:avLst/>
          </a:prstGeom>
        </p:spPr>
        <p:txBody>
          <a:bodyPr/>
          <a:lstStyle>
            <a:lvl1pPr>
              <a:tabLst>
                <a:tab pos="3771900" algn="r"/>
              </a:tabLst>
              <a:defRPr>
                <a:solidFill>
                  <a:schemeClr val="tx1"/>
                </a:solidFill>
              </a:defRPr>
            </a:lvl1pPr>
            <a:lvl2pPr>
              <a:tabLst>
                <a:tab pos="3771900" algn="r"/>
              </a:tabLst>
              <a:defRPr>
                <a:solidFill>
                  <a:schemeClr val="tx1"/>
                </a:solidFill>
              </a:defRPr>
            </a:lvl2pPr>
            <a:lvl3pPr>
              <a:tabLst>
                <a:tab pos="3771900" algn="r"/>
              </a:tabLst>
              <a:defRPr>
                <a:solidFill>
                  <a:schemeClr val="tx1"/>
                </a:solidFill>
              </a:defRPr>
            </a:lvl3pPr>
            <a:lvl4pPr>
              <a:tabLst>
                <a:tab pos="3771900" algn="r"/>
              </a:tabLst>
              <a:defRPr>
                <a:solidFill>
                  <a:schemeClr val="tx1"/>
                </a:solidFill>
              </a:defRPr>
            </a:lvl4pPr>
            <a:lvl5pPr>
              <a:tabLst>
                <a:tab pos="3771900" algn="r"/>
              </a:tabLst>
              <a:defRPr baseline="0">
                <a:solidFill>
                  <a:schemeClr val="tx1"/>
                </a:solidFill>
              </a:defRPr>
            </a:lvl5p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endParaRPr lang="en-US" noProof="0"/>
          </a:p>
        </p:txBody>
      </p:sp>
      <p:sp>
        <p:nvSpPr>
          <p:cNvPr id="4" name="Slide Number Placeholder 3">
            <a:extLst>
              <a:ext uri="{FF2B5EF4-FFF2-40B4-BE49-F238E27FC236}">
                <a16:creationId xmlns:a16="http://schemas.microsoft.com/office/drawing/2014/main" xmlns="" id="{66608621-2B50-4664-B04C-1B098D510AF0}"/>
              </a:ext>
            </a:extLst>
          </p:cNvPr>
          <p:cNvSpPr>
            <a:spLocks noGrp="1"/>
          </p:cNvSpPr>
          <p:nvPr>
            <p:ph type="sldNum" sz="quarter" idx="23"/>
          </p:nvPr>
        </p:nvSpPr>
        <p:spPr/>
        <p:txBody>
          <a:bodyPr/>
          <a:lstStyle/>
          <a:p>
            <a:fld id="{E19F2AB8-4627-412B-9FE5-4CF90E03E3A8}" type="slidenum">
              <a:rPr lang="en-US" smtClean="0"/>
              <a:t>‹#›</a:t>
            </a:fld>
            <a:endParaRPr lang="en-US"/>
          </a:p>
        </p:txBody>
      </p:sp>
      <p:sp>
        <p:nvSpPr>
          <p:cNvPr id="8" name="Text Placeholder 1">
            <a:extLst>
              <a:ext uri="{FF2B5EF4-FFF2-40B4-BE49-F238E27FC236}">
                <a16:creationId xmlns:a16="http://schemas.microsoft.com/office/drawing/2014/main" xmlns="" id="{80E7E8A7-5E4A-488F-8EF7-EAD1AF6299F7}"/>
              </a:ext>
            </a:extLst>
          </p:cNvPr>
          <p:cNvSpPr txBox="1">
            <a:spLocks/>
          </p:cNvSpPr>
          <p:nvPr userDrawn="1"/>
        </p:nvSpPr>
        <p:spPr>
          <a:xfrm>
            <a:off x="501651" y="6461114"/>
            <a:ext cx="11690349" cy="161298"/>
          </a:xfrm>
          <a:prstGeom prst="rect">
            <a:avLst/>
          </a:prstGeom>
        </p:spPr>
        <p:txBody>
          <a:bodyPr vert="horz" lIns="0" tIns="0" rIns="0" bIns="0" rtlCol="0">
            <a:noAutofit/>
          </a:bodyPr>
          <a:lstStyle>
            <a:lvl1pPr marL="0" indent="0" algn="l" defTabSz="342900" rtl="0" eaLnBrk="1" latinLnBrk="0" hangingPunct="1">
              <a:spcBef>
                <a:spcPts val="0"/>
              </a:spcBef>
              <a:spcAft>
                <a:spcPts val="900"/>
              </a:spcAft>
              <a:buFont typeface="Arial"/>
              <a:buNone/>
              <a:defRPr sz="2400" b="0" i="0" kern="1200">
                <a:solidFill>
                  <a:schemeClr val="accent3"/>
                </a:solidFill>
                <a:latin typeface="Gill Sans MT"/>
                <a:ea typeface="+mn-ea"/>
                <a:cs typeface="Gill Sans MT"/>
              </a:defRPr>
            </a:lvl1pPr>
            <a:lvl2pPr marL="513160" indent="-172641" algn="l" defTabSz="342900" rtl="0" eaLnBrk="1" latinLnBrk="0" hangingPunct="1">
              <a:spcBef>
                <a:spcPts val="0"/>
              </a:spcBef>
              <a:spcAft>
                <a:spcPts val="900"/>
              </a:spcAft>
              <a:buFont typeface="Arial"/>
              <a:buChar char="–"/>
              <a:defRPr sz="1800" b="0" i="0" kern="1200">
                <a:solidFill>
                  <a:schemeClr val="tx1"/>
                </a:solidFill>
                <a:latin typeface="Gill Sans MT"/>
                <a:ea typeface="+mn-ea"/>
                <a:cs typeface="Gill Sans MT"/>
              </a:defRPr>
            </a:lvl2pPr>
            <a:lvl3pPr marL="685800" indent="-172641" algn="l" defTabSz="342900" rtl="0" eaLnBrk="1" latinLnBrk="0" hangingPunct="1">
              <a:spcBef>
                <a:spcPct val="20000"/>
              </a:spcBef>
              <a:buFont typeface="Arial"/>
              <a:buChar char="•"/>
              <a:defRPr sz="1350" b="0" i="0" kern="1200">
                <a:solidFill>
                  <a:srgbClr val="6C6463"/>
                </a:solidFill>
                <a:latin typeface="Gill Sans MT"/>
                <a:ea typeface="+mn-ea"/>
                <a:cs typeface="Gill Sans MT"/>
              </a:defRPr>
            </a:lvl3pPr>
            <a:lvl4pPr marL="859631" indent="-173831" algn="l" defTabSz="342900" rtl="0" eaLnBrk="1" latinLnBrk="0" hangingPunct="1">
              <a:spcBef>
                <a:spcPct val="20000"/>
              </a:spcBef>
              <a:buFont typeface="Arial"/>
              <a:buChar char="–"/>
              <a:defRPr sz="1200" b="0" i="0" kern="1200">
                <a:solidFill>
                  <a:srgbClr val="6C6463"/>
                </a:solidFill>
                <a:latin typeface="Gill Sans MT"/>
                <a:ea typeface="+mn-ea"/>
                <a:cs typeface="Gill Sans MT"/>
              </a:defRPr>
            </a:lvl4pPr>
            <a:lvl5pPr marL="941785" indent="-172641" algn="l" defTabSz="342900" rtl="0" eaLnBrk="1" latinLnBrk="0" hangingPunct="1">
              <a:spcBef>
                <a:spcPct val="20000"/>
              </a:spcBef>
              <a:buFont typeface="Arial"/>
              <a:buChar char="»"/>
              <a:defRPr sz="1050" b="0" i="0" kern="1200">
                <a:solidFill>
                  <a:srgbClr val="6C6463"/>
                </a:solidFill>
                <a:latin typeface="Gill Sans MT"/>
                <a:ea typeface="+mn-ea"/>
                <a:cs typeface="Gill Sans MT"/>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a:spcAft>
                <a:spcPts val="0"/>
              </a:spcAft>
            </a:pPr>
            <a:r>
              <a:rPr lang="ru-RU" sz="900"/>
              <a:t>Проект USAID </a:t>
            </a:r>
          </a:p>
          <a:p>
            <a:pPr>
              <a:spcAft>
                <a:spcPts val="0"/>
              </a:spcAft>
            </a:pPr>
            <a:r>
              <a:rPr lang="ru-RU" sz="900"/>
              <a:t>ПІДТРИМКА РЕФОРМИ ОХОРОНИ ЗДОРОВ’Я </a:t>
            </a:r>
          </a:p>
        </p:txBody>
      </p:sp>
    </p:spTree>
    <p:extLst>
      <p:ext uri="{BB962C8B-B14F-4D97-AF65-F5344CB8AC3E}">
        <p14:creationId xmlns:p14="http://schemas.microsoft.com/office/powerpoint/2010/main" val="265749510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5BDEF333-39C1-41BB-B664-8A7F495CB00C}" type="datetime1">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324074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CE4BCD2-049E-4B2F-95CA-A60D42419BA6}" type="datetime1">
              <a:rPr lang="ru-RU" smtClean="0"/>
              <a:t>15.02.2022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233110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FABBBC02-5AC6-4881-AB9D-FB3FAD56BC22}" type="datetime1">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150367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F3B1096-71ED-4C7C-8F8F-716C79020556}" type="datetime1">
              <a:rPr lang="ru-RU" smtClean="0"/>
              <a:t>15.02.2022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274611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12B195C9-33D5-40F6-950D-E23A7BD6BB9A}" type="datetime1">
              <a:rPr lang="ru-RU" smtClean="0"/>
              <a:t>15.02.2022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415611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45DEF-47F7-4303-B45D-A8813B6BBA14}" type="datetime1">
              <a:rPr lang="ru-RU" smtClean="0"/>
              <a:t>15.02.2022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69548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F4CB9CF-3269-4ACF-8694-B2D3261A5AD9}" type="datetime1">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356824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5A92752-6DA3-42FF-BF09-6ABF9BA886A3}" type="datetime1">
              <a:rPr lang="ru-RU" smtClean="0"/>
              <a:t>15.02.2022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0EC170B-B51C-2542-8E90-117AFF949750}" type="slidenum">
              <a:rPr lang="ru-RU" smtClean="0"/>
              <a:t>‹#›</a:t>
            </a:fld>
            <a:endParaRPr lang="ru-RU"/>
          </a:p>
        </p:txBody>
      </p:sp>
    </p:spTree>
    <p:extLst>
      <p:ext uri="{BB962C8B-B14F-4D97-AF65-F5344CB8AC3E}">
        <p14:creationId xmlns:p14="http://schemas.microsoft.com/office/powerpoint/2010/main" val="568402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6AD50-66E9-4EAE-838E-4336EB9A20E3}" type="datetime1">
              <a:rPr lang="ru-RU" smtClean="0"/>
              <a:t>15.02.2022</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C170B-B51C-2542-8E90-117AFF949750}" type="slidenum">
              <a:rPr lang="ru-RU" smtClean="0"/>
              <a:t>‹#›</a:t>
            </a:fld>
            <a:endParaRPr lang="ru-RU"/>
          </a:p>
        </p:txBody>
      </p:sp>
    </p:spTree>
    <p:extLst>
      <p:ext uri="{BB962C8B-B14F-4D97-AF65-F5344CB8AC3E}">
        <p14:creationId xmlns:p14="http://schemas.microsoft.com/office/powerpoint/2010/main" val="2312966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bject 10">
            <a:extLst>
              <a:ext uri="{FF2B5EF4-FFF2-40B4-BE49-F238E27FC236}">
                <a16:creationId xmlns:a16="http://schemas.microsoft.com/office/drawing/2014/main" xmlns="" id="{CA032C5E-E3E7-4FB6-9843-C18134DB205A}"/>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object 11">
            <a:extLst>
              <a:ext uri="{FF2B5EF4-FFF2-40B4-BE49-F238E27FC236}">
                <a16:creationId xmlns:a16="http://schemas.microsoft.com/office/drawing/2014/main" xmlns="" id="{155461D3-7B7F-4E66-AAE4-292B114AC19F}"/>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8" name="Рисунок 7">
            <a:extLst>
              <a:ext uri="{FF2B5EF4-FFF2-40B4-BE49-F238E27FC236}">
                <a16:creationId xmlns:a16="http://schemas.microsoft.com/office/drawing/2014/main" xmlns="" id="{4B1BDBB3-354A-4B43-8AA7-A4EBE556E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5691" y="352330"/>
            <a:ext cx="1876425" cy="1181100"/>
          </a:xfrm>
          <a:prstGeom prst="rect">
            <a:avLst/>
          </a:prstGeom>
        </p:spPr>
      </p:pic>
      <p:grpSp>
        <p:nvGrpSpPr>
          <p:cNvPr id="9" name="Группа 5">
            <a:extLst>
              <a:ext uri="{FF2B5EF4-FFF2-40B4-BE49-F238E27FC236}">
                <a16:creationId xmlns:a16="http://schemas.microsoft.com/office/drawing/2014/main" xmlns="" id="{358AAAF4-34FE-47A9-87EB-A7D8EC960B4E}"/>
              </a:ext>
            </a:extLst>
          </p:cNvPr>
          <p:cNvGrpSpPr/>
          <p:nvPr/>
        </p:nvGrpSpPr>
        <p:grpSpPr>
          <a:xfrm>
            <a:off x="1009649" y="1416891"/>
            <a:ext cx="9254234" cy="4331995"/>
            <a:chOff x="1009649" y="1262082"/>
            <a:chExt cx="9254234" cy="4331995"/>
          </a:xfrm>
        </p:grpSpPr>
        <p:sp>
          <p:nvSpPr>
            <p:cNvPr id="10" name="Прямоугольник 8">
              <a:extLst>
                <a:ext uri="{FF2B5EF4-FFF2-40B4-BE49-F238E27FC236}">
                  <a16:creationId xmlns:a16="http://schemas.microsoft.com/office/drawing/2014/main" xmlns="" id="{055743F9-C8F4-4EBC-A815-F93F573419C5}"/>
                </a:ext>
              </a:extLst>
            </p:cNvPr>
            <p:cNvSpPr/>
            <p:nvPr/>
          </p:nvSpPr>
          <p:spPr>
            <a:xfrm>
              <a:off x="1009650" y="1262082"/>
              <a:ext cx="9254233" cy="2862322"/>
            </a:xfrm>
            <a:prstGeom prst="rect">
              <a:avLst/>
            </a:prstGeom>
          </p:spPr>
          <p:txBody>
            <a:bodyPr wrap="square">
              <a:spAutoFit/>
            </a:bodyPr>
            <a:lstStyle/>
            <a:p>
              <a:pPr>
                <a:spcAft>
                  <a:spcPts val="600"/>
                </a:spcAft>
              </a:pPr>
              <a:r>
                <a:rPr lang="ru-RU" sz="6000" b="1" dirty="0" err="1">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Бачення</a:t>
              </a:r>
              <a:r>
                <a:rPr lang="ru-RU" sz="6000" b="1" dirty="0">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 </a:t>
              </a:r>
              <a:r>
                <a:rPr lang="ru-RU" sz="6000" b="1" dirty="0" err="1">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системи</a:t>
              </a:r>
              <a:r>
                <a:rPr lang="ru-RU" sz="6000" b="1" dirty="0">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 </a:t>
              </a:r>
              <a:r>
                <a:rPr lang="ru-RU" sz="6000" b="1" dirty="0" err="1">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охорони</a:t>
              </a:r>
              <a:r>
                <a:rPr lang="ru-RU" sz="6000" b="1" dirty="0">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 </a:t>
              </a:r>
              <a:r>
                <a:rPr lang="ru-RU" sz="6000" b="1" dirty="0" err="1">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здоров’я</a:t>
              </a:r>
              <a:r>
                <a:rPr lang="ru-RU" sz="6000" b="1" dirty="0">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 у 2030 </a:t>
              </a:r>
              <a:r>
                <a:rPr lang="ru-RU" sz="6000" b="1" dirty="0" err="1">
                  <a:solidFill>
                    <a:schemeClr val="accent1">
                      <a:lumMod val="50000"/>
                    </a:schemeClr>
                  </a:solidFill>
                  <a:latin typeface="Gill Sans Nova" panose="020B0602020104020203" pitchFamily="34" charset="0"/>
                  <a:ea typeface="Montserrat"/>
                  <a:cs typeface="Times New Roman" panose="02020603050405020304" pitchFamily="18" charset="0"/>
                  <a:sym typeface="Montserrat"/>
                </a:rPr>
                <a:t>році</a:t>
              </a:r>
              <a:endParaRPr lang="uk-UA" sz="1400" b="1" dirty="0">
                <a:latin typeface="Gill Sans Nova" panose="020B0602020104020203"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7D49D9F6-F9BE-486C-ABA6-294D6F14D3FB}"/>
                </a:ext>
              </a:extLst>
            </p:cNvPr>
            <p:cNvSpPr txBox="1"/>
            <p:nvPr/>
          </p:nvSpPr>
          <p:spPr>
            <a:xfrm>
              <a:off x="1009649" y="4886191"/>
              <a:ext cx="6352203" cy="707886"/>
            </a:xfrm>
            <a:prstGeom prst="rect">
              <a:avLst/>
            </a:prstGeom>
            <a:noFill/>
          </p:spPr>
          <p:txBody>
            <a:bodyPr wrap="square" rtlCol="0">
              <a:spAutoFit/>
            </a:bodyPr>
            <a:lstStyle/>
            <a:p>
              <a:r>
                <a:rPr lang="ru-RU" sz="2000" b="1" dirty="0">
                  <a:latin typeface="Gill Sans Nova" panose="020B0602020104020203" pitchFamily="34" charset="0"/>
                  <a:ea typeface="Tahoma" panose="020B0604030504040204" pitchFamily="34" charset="0"/>
                  <a:cs typeface="Tahoma" panose="020B0604030504040204" pitchFamily="34" charset="0"/>
                </a:rPr>
                <a:t>Ляшко </a:t>
              </a:r>
              <a:r>
                <a:rPr lang="uk-UA" sz="2000" b="1" dirty="0">
                  <a:latin typeface="Gill Sans Nova" panose="020B0602020104020203" pitchFamily="34" charset="0"/>
                  <a:ea typeface="Tahoma" panose="020B0604030504040204" pitchFamily="34" charset="0"/>
                  <a:cs typeface="Tahoma" panose="020B0604030504040204" pitchFamily="34" charset="0"/>
                </a:rPr>
                <a:t>Віктор</a:t>
              </a:r>
              <a:r>
                <a:rPr lang="ru-RU" sz="2000" b="1" dirty="0">
                  <a:latin typeface="Gill Sans Nova" panose="020B0602020104020203" pitchFamily="34" charset="0"/>
                  <a:ea typeface="Tahoma" panose="020B0604030504040204" pitchFamily="34" charset="0"/>
                  <a:cs typeface="Tahoma" panose="020B0604030504040204" pitchFamily="34" charset="0"/>
                </a:rPr>
                <a:t>, </a:t>
              </a:r>
              <a:r>
                <a:rPr lang="uk-UA" sz="2000" dirty="0">
                  <a:latin typeface="Gill Sans Nova" panose="020B0602020104020203" pitchFamily="34" charset="0"/>
                  <a:ea typeface="Tahoma" panose="020B0604030504040204" pitchFamily="34" charset="0"/>
                  <a:cs typeface="Tahoma" panose="020B0604030504040204" pitchFamily="34" charset="0"/>
                </a:rPr>
                <a:t>М</a:t>
              </a:r>
              <a:r>
                <a:rPr lang="uk-UA" sz="2000" smtClean="0">
                  <a:latin typeface="Gill Sans Nova" panose="020B0602020104020203" pitchFamily="34" charset="0"/>
                  <a:ea typeface="Tahoma" panose="020B0604030504040204" pitchFamily="34" charset="0"/>
                  <a:cs typeface="Tahoma" panose="020B0604030504040204" pitchFamily="34" charset="0"/>
                </a:rPr>
                <a:t>іністр </a:t>
              </a:r>
              <a:r>
                <a:rPr lang="uk-UA" sz="2000" dirty="0">
                  <a:latin typeface="Gill Sans Nova" panose="020B0602020104020203" pitchFamily="34" charset="0"/>
                  <a:ea typeface="Tahoma" panose="020B0604030504040204" pitchFamily="34" charset="0"/>
                  <a:cs typeface="Tahoma" panose="020B0604030504040204" pitchFamily="34" charset="0"/>
                </a:rPr>
                <a:t>охорони здоров'я України</a:t>
              </a:r>
            </a:p>
          </p:txBody>
        </p:sp>
      </p:grpSp>
    </p:spTree>
    <p:extLst>
      <p:ext uri="{BB962C8B-B14F-4D97-AF65-F5344CB8AC3E}">
        <p14:creationId xmlns:p14="http://schemas.microsoft.com/office/powerpoint/2010/main" val="1255024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711200" y="1496748"/>
            <a:ext cx="10642600" cy="5053542"/>
          </a:xfrm>
        </p:spPr>
        <p:txBody>
          <a:bodyPr vert="horz" lIns="91440" tIns="45720" rIns="91440" bIns="45720" rtlCol="0">
            <a:normAutofit/>
          </a:bodyPr>
          <a:lstStyle/>
          <a:p>
            <a:pPr marL="514350" indent="-514350" algn="just">
              <a:spcBef>
                <a:spcPts val="1200"/>
              </a:spcBef>
              <a:buFont typeface="+mj-lt"/>
              <a:buAutoNum type="arabicPeriod"/>
            </a:pPr>
            <a:r>
              <a:rPr lang="uk-UA" sz="2400" dirty="0" err="1">
                <a:solidFill>
                  <a:prstClr val="black"/>
                </a:solidFill>
                <a:cs typeface="Times New Roman" panose="02020603050405020304" pitchFamily="18" charset="0"/>
                <a:sym typeface="Montserrat"/>
              </a:rPr>
              <a:t>Фіналізація</a:t>
            </a:r>
            <a:r>
              <a:rPr lang="uk-UA" sz="2400" dirty="0">
                <a:solidFill>
                  <a:prstClr val="black"/>
                </a:solidFill>
                <a:cs typeface="Times New Roman" panose="02020603050405020304" pitchFamily="18" charset="0"/>
                <a:sym typeface="Montserrat"/>
              </a:rPr>
              <a:t> проекту Стратегії за результатами пропозицій членів МРГ.</a:t>
            </a:r>
          </a:p>
          <a:p>
            <a:pPr marL="514350" indent="-514350" algn="just">
              <a:spcBef>
                <a:spcPts val="1200"/>
              </a:spcBef>
              <a:buFont typeface="+mj-lt"/>
              <a:buAutoNum type="arabicPeriod"/>
            </a:pPr>
            <a:r>
              <a:rPr lang="uk-UA" sz="2400" dirty="0">
                <a:solidFill>
                  <a:prstClr val="black"/>
                </a:solidFill>
                <a:cs typeface="Times New Roman" panose="02020603050405020304" pitchFamily="18" charset="0"/>
                <a:sym typeface="Montserrat"/>
              </a:rPr>
              <a:t>Громадське обговорення. </a:t>
            </a:r>
          </a:p>
          <a:p>
            <a:pPr marL="514350" indent="-514350" algn="just">
              <a:spcBef>
                <a:spcPts val="1200"/>
              </a:spcBef>
              <a:buFont typeface="+mj-lt"/>
              <a:buAutoNum type="arabicPeriod"/>
            </a:pPr>
            <a:r>
              <a:rPr lang="uk-UA" sz="2400" dirty="0">
                <a:solidFill>
                  <a:prstClr val="black"/>
                </a:solidFill>
                <a:cs typeface="Times New Roman" panose="02020603050405020304" pitchFamily="18" charset="0"/>
                <a:sym typeface="Montserrat"/>
              </a:rPr>
              <a:t>Погодження із ЦОВВ та іншими заінтересованими сторонами.</a:t>
            </a:r>
          </a:p>
          <a:p>
            <a:pPr marL="514350" indent="-514350" algn="just">
              <a:spcBef>
                <a:spcPts val="1200"/>
              </a:spcBef>
              <a:buFont typeface="+mj-lt"/>
              <a:buAutoNum type="arabicPeriod"/>
            </a:pPr>
            <a:r>
              <a:rPr lang="uk-UA" sz="2400" dirty="0">
                <a:solidFill>
                  <a:prstClr val="black"/>
                </a:solidFill>
                <a:cs typeface="Times New Roman" panose="02020603050405020304" pitchFamily="18" charset="0"/>
                <a:sym typeface="Montserrat"/>
              </a:rPr>
              <a:t>Підготовка проекту Операційного плану реалізації Стратегії на трирічний період та внесення його на розгляд Уряду.</a:t>
            </a:r>
            <a:endParaRPr lang="ru-RU" sz="2400" dirty="0">
              <a:solidFill>
                <a:prstClr val="black"/>
              </a:solidFill>
              <a:cs typeface="Times New Roman" panose="02020603050405020304" pitchFamily="18" charset="0"/>
              <a:sym typeface="Montserrat"/>
            </a:endParaRPr>
          </a:p>
          <a:p>
            <a:pPr marL="514350" indent="-514350" algn="just">
              <a:spcBef>
                <a:spcPts val="1200"/>
              </a:spcBef>
              <a:buFont typeface="+mj-lt"/>
              <a:buAutoNum type="arabicPeriod"/>
            </a:pPr>
            <a:endParaRPr lang="en-US" dirty="0">
              <a:solidFill>
                <a:prstClr val="black"/>
              </a:solidFill>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10161"/>
            <a:ext cx="10515600" cy="1325563"/>
          </a:xfrm>
        </p:spPr>
        <p:txBody>
          <a:bodyPr vert="horz" lIns="91440" tIns="45720" rIns="91440" bIns="45720" rtlCol="0" anchor="ctr">
            <a:normAutofit/>
          </a:bodyPr>
          <a:lstStyle/>
          <a:p>
            <a:r>
              <a:rPr lang="uk-UA" sz="3600" b="1" dirty="0">
                <a:solidFill>
                  <a:schemeClr val="accent1">
                    <a:lumMod val="50000"/>
                  </a:schemeClr>
                </a:solidFill>
                <a:latin typeface="Times New Roman" panose="02020603050405020304" pitchFamily="18" charset="0"/>
                <a:cs typeface="Times New Roman" panose="02020603050405020304" pitchFamily="18" charset="0"/>
                <a:sym typeface="Montserrat"/>
              </a:rPr>
              <a:t>Подальші кроки </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D9B19CEF-CE3C-48AF-B040-2A67778946FF}"/>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8628893E-560F-4FE2-A5CC-04140389615E}"/>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0403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838200" y="4317999"/>
            <a:ext cx="10515600" cy="1858963"/>
          </a:xfrm>
        </p:spPr>
        <p:txBody>
          <a:bodyPr>
            <a:normAutofit/>
          </a:bodyPr>
          <a:lstStyle/>
          <a:p>
            <a:pPr marL="0" indent="0">
              <a:buNone/>
            </a:pPr>
            <a:r>
              <a:rPr lang="uk-UA" sz="4400" b="1" dirty="0">
                <a:solidFill>
                  <a:schemeClr val="accent1">
                    <a:lumMod val="50000"/>
                  </a:schemeClr>
                </a:solidFill>
                <a:latin typeface="Times New Roman" panose="02020603050405020304" pitchFamily="18" charset="0"/>
                <a:cs typeface="Times New Roman" panose="02020603050405020304" pitchFamily="18" charset="0"/>
              </a:rPr>
              <a:t>Дякую за увагу</a:t>
            </a:r>
            <a:endParaRPr lang="en-US" sz="4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74ACCE9A-C61F-4D10-923A-4E064C1ADB25}"/>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F51C4671-9C14-4B67-AE15-C4C856A318A1}"/>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172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1E9A589-DCAC-40D7-BEF8-2F9E6B73968C}"/>
              </a:ext>
            </a:extLst>
          </p:cNvPr>
          <p:cNvSpPr>
            <a:spLocks noGrp="1"/>
          </p:cNvSpPr>
          <p:nvPr>
            <p:ph type="title"/>
          </p:nvPr>
        </p:nvSpPr>
        <p:spPr>
          <a:xfrm>
            <a:off x="732604" y="183818"/>
            <a:ext cx="10515600" cy="716295"/>
          </a:xfrm>
        </p:spPr>
        <p:txBody>
          <a:bodyPr vert="horz" lIns="91440" tIns="45720" rIns="91440" bIns="45720" rtlCol="0" anchor="ctr">
            <a:normAutofit fontScale="90000"/>
          </a:bodyPr>
          <a:lstStyle/>
          <a:p>
            <a:pPr lvl="0" algn="ctr">
              <a:spcBef>
                <a:spcPts val="600"/>
              </a:spcBef>
              <a:spcAft>
                <a:spcPts val="600"/>
              </a:spcAft>
            </a:pPr>
            <a:r>
              <a:rPr lang="uk-UA" sz="4000" b="1" kern="0" dirty="0">
                <a:solidFill>
                  <a:schemeClr val="accent1">
                    <a:lumMod val="50000"/>
                  </a:schemeClr>
                </a:solidFill>
                <a:latin typeface="Times New Roman" panose="02020603050405020304" pitchFamily="18" charset="0"/>
                <a:ea typeface="Cambria"/>
                <a:cs typeface="Times New Roman" panose="02020603050405020304" pitchFamily="18" charset="0"/>
              </a:rPr>
              <a:t>Огляд поточної ситуації у сфері охорони здоров'я</a:t>
            </a:r>
            <a:endParaRPr lang="uk-UA" b="1" dirty="0">
              <a:solidFill>
                <a:schemeClr val="accent1">
                  <a:lumMod val="50000"/>
                </a:schemeClr>
              </a:solidFill>
            </a:endParaRPr>
          </a:p>
        </p:txBody>
      </p:sp>
      <p:sp>
        <p:nvSpPr>
          <p:cNvPr id="3" name="Объект 2">
            <a:extLst>
              <a:ext uri="{FF2B5EF4-FFF2-40B4-BE49-F238E27FC236}">
                <a16:creationId xmlns:a16="http://schemas.microsoft.com/office/drawing/2014/main" xmlns="" id="{72AA152F-369E-46F3-AF51-EFBAD6B0A087}"/>
              </a:ext>
            </a:extLst>
          </p:cNvPr>
          <p:cNvSpPr>
            <a:spLocks noGrp="1"/>
          </p:cNvSpPr>
          <p:nvPr>
            <p:ph idx="1"/>
          </p:nvPr>
        </p:nvSpPr>
        <p:spPr>
          <a:xfrm>
            <a:off x="447675" y="1488895"/>
            <a:ext cx="11372849" cy="5092879"/>
          </a:xfrm>
        </p:spPr>
        <p:txBody>
          <a:bodyPr>
            <a:normAutofit fontScale="25000" lnSpcReduction="20000"/>
          </a:bodyPr>
          <a:lstStyle/>
          <a:p>
            <a:pPr>
              <a:lnSpc>
                <a:spcPct val="107000"/>
              </a:lnSpc>
              <a:spcBef>
                <a:spcPts val="600"/>
              </a:spcBef>
              <a:spcAft>
                <a:spcPts val="600"/>
              </a:spcAft>
            </a:pPr>
            <a:r>
              <a:rPr lang="uk-UA" sz="7200" dirty="0">
                <a:ea typeface="Cambria"/>
                <a:cs typeface="Times New Roman" panose="02020603050405020304" pitchFamily="18" charset="0"/>
              </a:rPr>
              <a:t>Очікувана тривалість життя Українців  - 77</a:t>
            </a:r>
            <a:r>
              <a:rPr lang="en-US" sz="7200" dirty="0">
                <a:ea typeface="Cambria"/>
                <a:cs typeface="Times New Roman" panose="02020603050405020304" pitchFamily="18" charset="0"/>
              </a:rPr>
              <a:t> </a:t>
            </a:r>
            <a:r>
              <a:rPr lang="uk-UA" sz="7200" dirty="0">
                <a:ea typeface="Cambria"/>
                <a:cs typeface="Times New Roman" panose="02020603050405020304" pitchFamily="18" charset="0"/>
              </a:rPr>
              <a:t>років для жінок і 67 для чоловіків, (2019), яка є однією з найнижчих у Європі.</a:t>
            </a:r>
            <a:endParaRPr lang="en-US" sz="7200" dirty="0">
              <a:ea typeface="Cambria"/>
              <a:cs typeface="Times New Roman" panose="02020603050405020304" pitchFamily="18" charset="0"/>
            </a:endParaRPr>
          </a:p>
          <a:p>
            <a:pPr>
              <a:lnSpc>
                <a:spcPct val="107000"/>
              </a:lnSpc>
              <a:spcBef>
                <a:spcPts val="600"/>
              </a:spcBef>
              <a:spcAft>
                <a:spcPts val="600"/>
              </a:spcAft>
            </a:pPr>
            <a:r>
              <a:rPr lang="uk-UA" sz="7200" dirty="0">
                <a:ea typeface="Cambria"/>
                <a:cs typeface="Cambria"/>
              </a:rPr>
              <a:t>Неінфекційні захворювання (НІЗ) є головними причинами передчасної смерті в Україні.</a:t>
            </a:r>
            <a:endParaRPr lang="en-US" sz="7200" dirty="0">
              <a:ea typeface="Cambria"/>
              <a:cs typeface="Cambria"/>
            </a:endParaRPr>
          </a:p>
          <a:p>
            <a:pPr>
              <a:lnSpc>
                <a:spcPct val="107000"/>
              </a:lnSpc>
              <a:spcBef>
                <a:spcPts val="600"/>
              </a:spcBef>
              <a:spcAft>
                <a:spcPts val="600"/>
              </a:spcAft>
            </a:pPr>
            <a:r>
              <a:rPr lang="uk-UA" sz="7200" dirty="0">
                <a:ea typeface="Cambria"/>
                <a:cs typeface="Cambria"/>
              </a:rPr>
              <a:t>Коефіцієнт материнської смертності в Україні ілюструє стабільне зменшення, проте цільовий показник на 2020 рік, ще не досягнутий</a:t>
            </a:r>
          </a:p>
          <a:p>
            <a:pPr>
              <a:lnSpc>
                <a:spcPct val="107000"/>
              </a:lnSpc>
              <a:spcBef>
                <a:spcPts val="600"/>
              </a:spcBef>
              <a:spcAft>
                <a:spcPts val="600"/>
              </a:spcAft>
            </a:pPr>
            <a:r>
              <a:rPr lang="uk-UA" sz="7200" dirty="0">
                <a:ea typeface="Cambria"/>
                <a:cs typeface="Cambria"/>
              </a:rPr>
              <a:t>Рівень дитячої смертності знизився, досягнувши у 2018 році показників смертності до 5 років – 9 смертей на 1000 </a:t>
            </a:r>
            <a:r>
              <a:rPr lang="uk-UA" sz="7200" dirty="0" err="1">
                <a:ea typeface="Cambria"/>
                <a:cs typeface="Cambria"/>
              </a:rPr>
              <a:t>живонароджених</a:t>
            </a:r>
            <a:r>
              <a:rPr lang="uk-UA" sz="7200" dirty="0">
                <a:ea typeface="Cambria"/>
                <a:cs typeface="Cambria"/>
              </a:rPr>
              <a:t>, смертності немовлят – 7.5 на 1000 </a:t>
            </a:r>
            <a:r>
              <a:rPr lang="uk-UA" sz="7200" dirty="0" err="1">
                <a:ea typeface="Cambria"/>
                <a:cs typeface="Cambria"/>
              </a:rPr>
              <a:t>живонароджених</a:t>
            </a:r>
            <a:r>
              <a:rPr lang="uk-UA" sz="7200" dirty="0">
                <a:ea typeface="Cambria"/>
                <a:cs typeface="Cambria"/>
              </a:rPr>
              <a:t> та </a:t>
            </a:r>
            <a:r>
              <a:rPr lang="uk-UA" sz="7200" dirty="0" err="1">
                <a:ea typeface="Cambria"/>
                <a:cs typeface="Cambria"/>
              </a:rPr>
              <a:t>неонатальной</a:t>
            </a:r>
            <a:r>
              <a:rPr lang="uk-UA" sz="7200" dirty="0">
                <a:ea typeface="Cambria"/>
                <a:cs typeface="Cambria"/>
              </a:rPr>
              <a:t> смертності – 5 смертей на 1000 </a:t>
            </a:r>
            <a:r>
              <a:rPr lang="uk-UA" sz="7200" dirty="0" err="1">
                <a:ea typeface="Cambria"/>
                <a:cs typeface="Cambria"/>
              </a:rPr>
              <a:t>живонароджених</a:t>
            </a:r>
            <a:r>
              <a:rPr lang="uk-UA" sz="7200" dirty="0">
                <a:ea typeface="Cambria"/>
                <a:cs typeface="Cambria"/>
              </a:rPr>
              <a:t>.</a:t>
            </a:r>
          </a:p>
          <a:p>
            <a:pPr>
              <a:lnSpc>
                <a:spcPct val="107000"/>
              </a:lnSpc>
              <a:spcBef>
                <a:spcPts val="600"/>
              </a:spcBef>
              <a:spcAft>
                <a:spcPts val="600"/>
              </a:spcAft>
            </a:pPr>
            <a:r>
              <a:rPr lang="uk-UA" sz="7200" dirty="0">
                <a:ea typeface="Cambria"/>
                <a:cs typeface="Cambria"/>
              </a:rPr>
              <a:t>В останні роки було досягнуто прогрес у боротьбі з туберкульозом, внаслідок чого зменшується кількість зареєстрованих нових випадків та рецидивів з 127/100 000 населення у 2004–2005 роках до 42,2/100 000 населення у 2020 році. </a:t>
            </a:r>
          </a:p>
          <a:p>
            <a:pPr>
              <a:lnSpc>
                <a:spcPct val="107000"/>
              </a:lnSpc>
              <a:spcBef>
                <a:spcPts val="600"/>
              </a:spcBef>
              <a:spcAft>
                <a:spcPts val="600"/>
              </a:spcAft>
            </a:pPr>
            <a:r>
              <a:rPr lang="uk-UA" sz="7200" dirty="0">
                <a:ea typeface="Cambria"/>
                <a:cs typeface="Cambria"/>
              </a:rPr>
              <a:t>В січні 2019 року з поміж країн-членів Європейського регіону ВООЗ саме в Україні зареєстровано найнижчий рівень охоплення вакцинами серед усіх видів щеплень. За статистикою 2020 року лише 80,1% дітей отримали всі три дози вакцини проти дифтерії та правця; і менше 83% — проти поліомієліту.</a:t>
            </a:r>
          </a:p>
          <a:p>
            <a:pPr>
              <a:lnSpc>
                <a:spcPct val="107000"/>
              </a:lnSpc>
              <a:spcBef>
                <a:spcPts val="600"/>
              </a:spcBef>
              <a:spcAft>
                <a:spcPts val="600"/>
              </a:spcAft>
            </a:pPr>
            <a:r>
              <a:rPr lang="uk-UA" sz="7200" dirty="0">
                <a:ea typeface="Cambria"/>
                <a:cs typeface="Cambria"/>
              </a:rPr>
              <a:t>На </a:t>
            </a:r>
            <a:r>
              <a:rPr lang="uk-UA" sz="7200" dirty="0">
                <a:solidFill>
                  <a:prstClr val="black"/>
                </a:solidFill>
                <a:ea typeface="Cambria"/>
                <a:cs typeface="Cambria"/>
              </a:rPr>
              <a:t>рівні амбулаторної  та стаціонарної допомоги, за результатами проведеного соціального опитування, витрати з кишені пацієнта залишаються суттєвими.</a:t>
            </a:r>
            <a:endParaRPr lang="en-US" sz="7200" dirty="0">
              <a:ea typeface="Cambria"/>
              <a:cs typeface="Times New Roman" panose="02020603050405020304" pitchFamily="18" charset="0"/>
            </a:endParaRPr>
          </a:p>
          <a:p>
            <a:pPr>
              <a:lnSpc>
                <a:spcPct val="107000"/>
              </a:lnSpc>
              <a:spcAft>
                <a:spcPts val="600"/>
              </a:spcAft>
            </a:pPr>
            <a:endParaRPr lang="en-US" sz="2000" dirty="0">
              <a:latin typeface="Times New Roman" panose="02020603050405020304" pitchFamily="18" charset="0"/>
              <a:cs typeface="Times New Roman" panose="02020603050405020304" pitchFamily="18" charset="0"/>
            </a:endParaRPr>
          </a:p>
          <a:p>
            <a:pPr>
              <a:lnSpc>
                <a:spcPct val="107000"/>
              </a:lnSpc>
              <a:spcAft>
                <a:spcPts val="600"/>
              </a:spcAft>
            </a:pPr>
            <a:endParaRPr lang="uk-UA" dirty="0">
              <a:solidFill>
                <a:prstClr val="black"/>
              </a:solidFill>
            </a:endParaRPr>
          </a:p>
          <a:p>
            <a:pPr marL="0" indent="0">
              <a:spcBef>
                <a:spcPts val="1200"/>
              </a:spcBef>
              <a:buNone/>
            </a:pPr>
            <a:endParaRPr kumimoji="0" lang="uk-UA" sz="2800" b="0" i="0" u="none" strike="noStrike" kern="1200" cap="none" spc="0" normalizeH="0" baseline="0" dirty="0">
              <a:ln>
                <a:noFill/>
              </a:ln>
              <a:solidFill>
                <a:prstClr val="black"/>
              </a:solidFill>
              <a:effectLst/>
              <a:uLnTx/>
              <a:uFillTx/>
              <a:ea typeface="+mn-ea"/>
              <a:cs typeface="+mn-cs"/>
            </a:endParaRPr>
          </a:p>
          <a:p>
            <a:pPr marL="0" indent="0">
              <a:spcBef>
                <a:spcPts val="1200"/>
              </a:spcBef>
              <a:buNone/>
            </a:pPr>
            <a:endParaRPr kumimoji="0" lang="uk-UA" sz="2800" b="0" i="0" u="none" strike="noStrike" kern="1200" cap="none" spc="0" normalizeH="0" baseline="0" dirty="0">
              <a:ln>
                <a:noFill/>
              </a:ln>
              <a:solidFill>
                <a:prstClr val="black"/>
              </a:solidFill>
              <a:effectLst/>
              <a:uLnTx/>
              <a:uFillTx/>
              <a:ea typeface="+mn-ea"/>
              <a:cs typeface="+mn-cs"/>
            </a:endParaRPr>
          </a:p>
          <a:p>
            <a:pPr marL="0" indent="0">
              <a:spcBef>
                <a:spcPts val="1200"/>
              </a:spcBef>
              <a:buNone/>
            </a:pPr>
            <a:endParaRPr lang="uk-UA" dirty="0">
              <a:highlight>
                <a:srgbClr val="FFFF00"/>
              </a:highlight>
            </a:endParaRPr>
          </a:p>
          <a:p>
            <a:pPr marL="0" indent="0">
              <a:spcBef>
                <a:spcPts val="1200"/>
              </a:spcBef>
              <a:buNone/>
            </a:pPr>
            <a:endParaRPr lang="uk-UA" dirty="0">
              <a:highlight>
                <a:srgbClr val="FFFF00"/>
              </a:highlight>
            </a:endParaRPr>
          </a:p>
        </p:txBody>
      </p:sp>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a:xfrm>
            <a:off x="11075541" y="6356350"/>
            <a:ext cx="27825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8" name="Заголовок 1">
            <a:extLst>
              <a:ext uri="{FF2B5EF4-FFF2-40B4-BE49-F238E27FC236}">
                <a16:creationId xmlns:a16="http://schemas.microsoft.com/office/drawing/2014/main" xmlns="" id="{E1E9A589-DCAC-40D7-BEF8-2F9E6B73968C}"/>
              </a:ext>
            </a:extLst>
          </p:cNvPr>
          <p:cNvSpPr txBox="1">
            <a:spLocks/>
          </p:cNvSpPr>
          <p:nvPr/>
        </p:nvSpPr>
        <p:spPr>
          <a:xfrm>
            <a:off x="770705" y="733020"/>
            <a:ext cx="10044934" cy="75587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600"/>
              </a:spcBef>
              <a:spcAft>
                <a:spcPts val="600"/>
              </a:spcAft>
            </a:pPr>
            <a:r>
              <a:rPr lang="uk-UA" sz="3200" b="1" kern="0" dirty="0">
                <a:solidFill>
                  <a:schemeClr val="accent1">
                    <a:lumMod val="50000"/>
                  </a:schemeClr>
                </a:solidFill>
                <a:latin typeface="Times New Roman" panose="02020603050405020304" pitchFamily="18" charset="0"/>
                <a:ea typeface="Cambria"/>
                <a:cs typeface="Times New Roman" panose="02020603050405020304" pitchFamily="18" charset="0"/>
              </a:rPr>
              <a:t>Ключові показники здоров’я населення</a:t>
            </a:r>
            <a:endParaRPr lang="uk-UA" sz="3200" b="1" dirty="0">
              <a:solidFill>
                <a:schemeClr val="accent1">
                  <a:lumMod val="50000"/>
                </a:schemeClr>
              </a:solidFill>
            </a:endParaRPr>
          </a:p>
        </p:txBody>
      </p:sp>
      <p:sp>
        <p:nvSpPr>
          <p:cNvPr id="9" name="object 10">
            <a:extLst>
              <a:ext uri="{FF2B5EF4-FFF2-40B4-BE49-F238E27FC236}">
                <a16:creationId xmlns:a16="http://schemas.microsoft.com/office/drawing/2014/main" xmlns="" id="{6AA9C33E-176E-4CCF-9C1F-A07180F6BD2C}"/>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bject 11">
            <a:extLst>
              <a:ext uri="{FF2B5EF4-FFF2-40B4-BE49-F238E27FC236}">
                <a16:creationId xmlns:a16="http://schemas.microsoft.com/office/drawing/2014/main" xmlns="" id="{4E2A1132-698E-40F0-8353-31103D56E447}"/>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047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9" name="Місце для вмісту 8">
            <a:extLst>
              <a:ext uri="{FF2B5EF4-FFF2-40B4-BE49-F238E27FC236}">
                <a16:creationId xmlns:a16="http://schemas.microsoft.com/office/drawing/2014/main" xmlns="" id="{EE7895E5-14D9-4D52-A50B-20111C43D528}"/>
              </a:ext>
            </a:extLst>
          </p:cNvPr>
          <p:cNvSpPr>
            <a:spLocks noGrp="1"/>
          </p:cNvSpPr>
          <p:nvPr>
            <p:ph idx="1"/>
          </p:nvPr>
        </p:nvSpPr>
        <p:spPr>
          <a:xfrm>
            <a:off x="723900" y="1219200"/>
            <a:ext cx="10629900" cy="4602692"/>
          </a:xfrm>
        </p:spPr>
        <p:txBody>
          <a:bodyPr vert="horz" lIns="91440" tIns="45720" rIns="91440" bIns="45720" rtlCol="0">
            <a:noAutofit/>
          </a:bodyPr>
          <a:lstStyle/>
          <a:p>
            <a:pPr marL="0" indent="0" algn="ctr">
              <a:lnSpc>
                <a:spcPct val="107000"/>
              </a:lnSpc>
              <a:spcBef>
                <a:spcPts val="600"/>
              </a:spcBef>
              <a:spcAft>
                <a:spcPts val="600"/>
              </a:spcAft>
              <a:buNone/>
            </a:pPr>
            <a:r>
              <a:rPr lang="uk-UA" sz="2000" b="1" dirty="0">
                <a:ea typeface="Cambria"/>
                <a:cs typeface="Times New Roman" panose="02020603050405020304" pitchFamily="18" charset="0"/>
              </a:rPr>
              <a:t>Мета Стратегії </a:t>
            </a:r>
          </a:p>
          <a:p>
            <a:pPr marL="0" indent="0" algn="just">
              <a:lnSpc>
                <a:spcPct val="107000"/>
              </a:lnSpc>
              <a:spcBef>
                <a:spcPts val="600"/>
              </a:spcBef>
              <a:spcAft>
                <a:spcPts val="600"/>
              </a:spcAft>
              <a:buNone/>
            </a:pPr>
            <a:r>
              <a:rPr lang="uk-UA" sz="2000" dirty="0">
                <a:ea typeface="Cambria"/>
                <a:cs typeface="Times New Roman" panose="02020603050405020304" pitchFamily="18" charset="0"/>
              </a:rPr>
              <a:t>Сприяння здоров’ю та добробуту громадян шляхом забезпечення справедливого доступу до якісних медичних послуг, побудови стійких систем охорони здоров’я та забезпечення участі суспільства у їх діяльності.</a:t>
            </a:r>
            <a:endParaRPr lang="uk-UA" sz="2000" dirty="0">
              <a:ea typeface="Calibri"/>
              <a:cs typeface="Times New Roman" panose="02020603050405020304" pitchFamily="18" charset="0"/>
            </a:endParaRPr>
          </a:p>
          <a:p>
            <a:pPr marL="0" indent="0" algn="ctr">
              <a:lnSpc>
                <a:spcPct val="107000"/>
              </a:lnSpc>
              <a:spcBef>
                <a:spcPts val="600"/>
              </a:spcBef>
              <a:spcAft>
                <a:spcPts val="600"/>
              </a:spcAft>
              <a:buNone/>
            </a:pPr>
            <a:r>
              <a:rPr lang="uk-UA" sz="2000" b="1" dirty="0">
                <a:ea typeface="Cambria"/>
                <a:cs typeface="Times New Roman" panose="02020603050405020304" pitchFamily="18" charset="0"/>
              </a:rPr>
              <a:t>Бачення Стратегії</a:t>
            </a:r>
            <a:endParaRPr lang="uk-UA" sz="2000" dirty="0">
              <a:ea typeface="Calibri"/>
              <a:cs typeface="Times New Roman" panose="02020603050405020304" pitchFamily="18" charset="0"/>
            </a:endParaRPr>
          </a:p>
          <a:p>
            <a:pPr marL="0" indent="0" algn="just">
              <a:lnSpc>
                <a:spcPct val="100000"/>
              </a:lnSpc>
              <a:spcBef>
                <a:spcPts val="600"/>
              </a:spcBef>
              <a:buNone/>
            </a:pPr>
            <a:r>
              <a:rPr lang="uk-UA" sz="2000" dirty="0">
                <a:ea typeface="Cambria"/>
                <a:cs typeface="Times New Roman" panose="02020603050405020304" pitchFamily="18" charset="0"/>
              </a:rPr>
              <a:t>Людина і її потреби мають бути в центрі всієї системи охорони здоров’я. Охорона здоров’я в Україні має бути якісною, економічно ефективною, та забезпечувати фінансову захищеність, справедливість та орієнтацію на людину шляхом надання послуг, які ґрунтуються на потребах та очікуваннях, а також на соціальні, гендерні та культурні особливості громадян. Необхідний баланс між наявними ресурсами та гарантованими правами на охорону здоров’я має досягатися через програму медичних гарантій (ПМГ) як ефективного механізму універсального покриття потреб людей у здоров’ї в умовах єдиного медичного простору.</a:t>
            </a:r>
            <a:endParaRPr lang="en-US" sz="2000" dirty="0">
              <a:solidFill>
                <a:prstClr val="black"/>
              </a:solidFill>
              <a:cs typeface="Times New Roman" panose="02020603050405020304" pitchFamily="18" charset="0"/>
            </a:endParaRPr>
          </a:p>
        </p:txBody>
      </p:sp>
      <p:sp>
        <p:nvSpPr>
          <p:cNvPr id="11" name="Заголовок 10">
            <a:extLst>
              <a:ext uri="{FF2B5EF4-FFF2-40B4-BE49-F238E27FC236}">
                <a16:creationId xmlns:a16="http://schemas.microsoft.com/office/drawing/2014/main" xmlns="" id="{35BF4D1C-B1A6-4A25-808E-B9D000AD9589}"/>
              </a:ext>
            </a:extLst>
          </p:cNvPr>
          <p:cNvSpPr>
            <a:spLocks noGrp="1"/>
          </p:cNvSpPr>
          <p:nvPr>
            <p:ph type="title"/>
          </p:nvPr>
        </p:nvSpPr>
        <p:spPr>
          <a:xfrm>
            <a:off x="838200" y="371475"/>
            <a:ext cx="10515600" cy="609600"/>
          </a:xfrm>
        </p:spPr>
        <p:txBody>
          <a:bodyPr>
            <a:normAutofit/>
          </a:bodyPr>
          <a:lstStyle/>
          <a:p>
            <a:r>
              <a:rPr lang="uk-UA" sz="3600" b="1" dirty="0">
                <a:solidFill>
                  <a:schemeClr val="accent1">
                    <a:lumMod val="50000"/>
                  </a:schemeClr>
                </a:solidFill>
                <a:latin typeface="Times New Roman" panose="02020603050405020304" pitchFamily="18" charset="0"/>
                <a:cs typeface="Times New Roman" panose="02020603050405020304" pitchFamily="18" charset="0"/>
              </a:rPr>
              <a:t>Бачення та мета Стратегії </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8CF3F705-2CD5-4F1B-A9CF-1AE6BD1170EE}"/>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bject 11">
            <a:extLst>
              <a:ext uri="{FF2B5EF4-FFF2-40B4-BE49-F238E27FC236}">
                <a16:creationId xmlns:a16="http://schemas.microsoft.com/office/drawing/2014/main" xmlns="" id="{EE7291AB-5254-47B7-831C-29250C277114}"/>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9520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895350" y="1204582"/>
            <a:ext cx="10515600" cy="5079677"/>
          </a:xfrm>
        </p:spPr>
        <p:txBody>
          <a:bodyPr vert="horz" lIns="91440" tIns="45720" rIns="91440" bIns="45720" rtlCol="0">
            <a:normAutofit fontScale="47500" lnSpcReduction="20000"/>
          </a:bodyPr>
          <a:lstStyle/>
          <a:p>
            <a:pPr marL="342900" lvl="0" indent="-342900" algn="just">
              <a:spcBef>
                <a:spcPts val="600"/>
              </a:spcBef>
              <a:spcAft>
                <a:spcPts val="600"/>
              </a:spcAft>
              <a:buFont typeface="Symbol"/>
              <a:buChar char=""/>
            </a:pPr>
            <a:r>
              <a:rPr lang="uk-UA" sz="5100" dirty="0">
                <a:ea typeface="Cambria"/>
                <a:cs typeface="Times New Roman" panose="02020603050405020304" pitchFamily="18" charset="0"/>
              </a:rPr>
              <a:t>Очікувана тривалість життя чоловіків і жінок збільшилася на 3 роки (70 і 80 років відповідно).</a:t>
            </a:r>
            <a:endParaRPr lang="uk-UA" sz="5100" dirty="0">
              <a:ea typeface="Times New Roman"/>
              <a:cs typeface="Times New Roman" panose="02020603050405020304" pitchFamily="18" charset="0"/>
            </a:endParaRPr>
          </a:p>
          <a:p>
            <a:pPr marL="342900" lvl="0" indent="-342900" algn="just">
              <a:spcBef>
                <a:spcPts val="600"/>
              </a:spcBef>
              <a:spcAft>
                <a:spcPts val="600"/>
              </a:spcAft>
              <a:buFont typeface="Symbol"/>
              <a:buChar char=""/>
            </a:pPr>
            <a:r>
              <a:rPr lang="uk-UA" sz="5100" dirty="0">
                <a:ea typeface="Cambria"/>
                <a:cs typeface="Times New Roman" panose="02020603050405020304" pitchFamily="18" charset="0"/>
              </a:rPr>
              <a:t>Знижено материнську, </a:t>
            </a:r>
            <a:r>
              <a:rPr lang="uk-UA" sz="5100" dirty="0" err="1">
                <a:ea typeface="Cambria"/>
                <a:cs typeface="Times New Roman" panose="02020603050405020304" pitchFamily="18" charset="0"/>
              </a:rPr>
              <a:t>малюкову</a:t>
            </a:r>
            <a:r>
              <a:rPr lang="uk-UA" sz="5100" dirty="0">
                <a:ea typeface="Cambria"/>
                <a:cs typeface="Times New Roman" panose="02020603050405020304" pitchFamily="18" charset="0"/>
              </a:rPr>
              <a:t> та дитячу смертності до середнього рівня по ЄС.</a:t>
            </a:r>
            <a:endParaRPr lang="uk-UA" sz="5100" dirty="0">
              <a:ea typeface="Times New Roman"/>
              <a:cs typeface="Times New Roman" panose="02020603050405020304" pitchFamily="18" charset="0"/>
            </a:endParaRPr>
          </a:p>
          <a:p>
            <a:pPr marL="342900" lvl="0" indent="-342900" algn="just">
              <a:spcBef>
                <a:spcPts val="600"/>
              </a:spcBef>
              <a:spcAft>
                <a:spcPts val="600"/>
              </a:spcAft>
              <a:buFont typeface="Symbol"/>
              <a:buChar char=""/>
            </a:pPr>
            <a:r>
              <a:rPr lang="uk-UA" sz="5100" dirty="0">
                <a:ea typeface="Cambria"/>
                <a:cs typeface="Times New Roman" panose="02020603050405020304" pitchFamily="18" charset="0"/>
              </a:rPr>
              <a:t>Зменшено передчасну смертність від неінфекційних захворювань на третину (серцево-судинні захворювання, новоутворення, цукровий діабет, хронічні обструктивні захворювання </a:t>
            </a:r>
            <a:r>
              <a:rPr lang="uk-UA" sz="5100" dirty="0" err="1">
                <a:ea typeface="Cambria"/>
                <a:cs typeface="Times New Roman" panose="02020603050405020304" pitchFamily="18" charset="0"/>
              </a:rPr>
              <a:t>легенів</a:t>
            </a:r>
            <a:r>
              <a:rPr lang="uk-UA" sz="5100" dirty="0">
                <a:ea typeface="Cambria"/>
                <a:cs typeface="Times New Roman" panose="02020603050405020304" pitchFamily="18" charset="0"/>
              </a:rPr>
              <a:t>).</a:t>
            </a:r>
            <a:endParaRPr lang="uk-UA" sz="5100" dirty="0">
              <a:ea typeface="Times New Roman"/>
              <a:cs typeface="Times New Roman" panose="02020603050405020304" pitchFamily="18" charset="0"/>
            </a:endParaRPr>
          </a:p>
          <a:p>
            <a:pPr marL="342900" lvl="0" indent="-342900" algn="just">
              <a:lnSpc>
                <a:spcPct val="107000"/>
              </a:lnSpc>
              <a:spcBef>
                <a:spcPts val="600"/>
              </a:spcBef>
              <a:spcAft>
                <a:spcPts val="600"/>
              </a:spcAft>
              <a:buFont typeface="Symbol"/>
              <a:buChar char=""/>
            </a:pPr>
            <a:r>
              <a:rPr lang="uk-UA" sz="5100" dirty="0">
                <a:ea typeface="Cambria"/>
                <a:cs typeface="Times New Roman" panose="02020603050405020304" pitchFamily="18" charset="0"/>
              </a:rPr>
              <a:t>Знижено рівень інвалідності (первинної, вторинної) через захворювання, які можна запобігти.</a:t>
            </a:r>
            <a:endParaRPr lang="uk-UA" sz="5100" dirty="0">
              <a:ea typeface="Calibri"/>
              <a:cs typeface="Times New Roman" panose="02020603050405020304" pitchFamily="18" charset="0"/>
            </a:endParaRPr>
          </a:p>
          <a:p>
            <a:pPr marL="342900" lvl="0" indent="-342900" algn="just">
              <a:lnSpc>
                <a:spcPct val="107000"/>
              </a:lnSpc>
              <a:spcBef>
                <a:spcPts val="600"/>
              </a:spcBef>
              <a:spcAft>
                <a:spcPts val="600"/>
              </a:spcAft>
              <a:buFont typeface="Symbol"/>
              <a:buChar char=""/>
            </a:pPr>
            <a:r>
              <a:rPr lang="uk-UA" sz="5100" dirty="0">
                <a:ea typeface="Cambria"/>
                <a:cs typeface="Times New Roman" panose="02020603050405020304" pitchFamily="18" charset="0"/>
              </a:rPr>
              <a:t>Знижено захворюваність від туберкульозу, ВІЛ та гепатиту С.</a:t>
            </a:r>
            <a:endParaRPr lang="uk-UA" sz="5100" dirty="0">
              <a:ea typeface="Calibri"/>
              <a:cs typeface="Times New Roman" panose="02020603050405020304" pitchFamily="18" charset="0"/>
            </a:endParaRPr>
          </a:p>
          <a:p>
            <a:pPr marL="342900" lvl="0" indent="-342900" algn="just">
              <a:lnSpc>
                <a:spcPct val="107000"/>
              </a:lnSpc>
              <a:spcBef>
                <a:spcPts val="600"/>
              </a:spcBef>
              <a:spcAft>
                <a:spcPts val="600"/>
              </a:spcAft>
              <a:buFont typeface="Symbol"/>
              <a:buChar char=""/>
            </a:pPr>
            <a:r>
              <a:rPr lang="uk-UA" sz="5100" dirty="0">
                <a:ea typeface="Cambria"/>
                <a:cs typeface="Times New Roman" panose="02020603050405020304" pitchFamily="18" charset="0"/>
              </a:rPr>
              <a:t>Знижено смертність від дорожньо-транспортного травматизму на третину.</a:t>
            </a:r>
            <a:endParaRPr lang="uk-UA" sz="5100" dirty="0">
              <a:ea typeface="Calibri"/>
              <a:cs typeface="Times New Roman" panose="02020603050405020304" pitchFamily="18" charset="0"/>
            </a:endParaRPr>
          </a:p>
          <a:p>
            <a:pPr marL="342900" lvl="0" indent="-342900" algn="just">
              <a:lnSpc>
                <a:spcPct val="107000"/>
              </a:lnSpc>
              <a:spcBef>
                <a:spcPts val="600"/>
              </a:spcBef>
              <a:spcAft>
                <a:spcPts val="600"/>
              </a:spcAft>
              <a:buFont typeface="Symbol"/>
              <a:buChar char=""/>
            </a:pPr>
            <a:r>
              <a:rPr lang="uk-UA" sz="5100" dirty="0">
                <a:ea typeface="Cambria"/>
                <a:cs typeface="Times New Roman" panose="02020603050405020304" pitchFamily="18" charset="0"/>
              </a:rPr>
              <a:t>Зменшено споживання тютюну, алкоголю та солі.</a:t>
            </a:r>
            <a:endParaRPr lang="uk-UA" sz="5100" dirty="0">
              <a:ea typeface="Calibri"/>
              <a:cs typeface="Times New Roman" panose="02020603050405020304" pitchFamily="18" charset="0"/>
            </a:endParaRPr>
          </a:p>
          <a:p>
            <a:pPr marL="0" indent="0" algn="just">
              <a:spcBef>
                <a:spcPts val="1200"/>
              </a:spcBef>
              <a:buNone/>
            </a:pP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uk-UA"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x-none" dirty="0">
              <a:solidFill>
                <a:prstClr val="black"/>
              </a:solidFill>
            </a:endParaRPr>
          </a:p>
          <a:p>
            <a:pPr marL="514350" indent="-514350" algn="just">
              <a:spcBef>
                <a:spcPts val="1200"/>
              </a:spcBef>
              <a:buFont typeface="+mj-lt"/>
              <a:buAutoNum type="arabicPeriod"/>
            </a:pPr>
            <a:endParaRPr lang="en-US" dirty="0">
              <a:solidFill>
                <a:prstClr val="black"/>
              </a:solidFill>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458419"/>
            <a:ext cx="10515600" cy="589331"/>
          </a:xfrm>
        </p:spPr>
        <p:txBody>
          <a:bodyPr>
            <a:normAutofit fontScale="90000"/>
          </a:bodyPr>
          <a:lstStyle/>
          <a:p>
            <a:pPr>
              <a:lnSpc>
                <a:spcPct val="107000"/>
              </a:lnSpc>
              <a:spcBef>
                <a:spcPts val="600"/>
              </a:spcBef>
              <a:spcAft>
                <a:spcPts val="600"/>
              </a:spcAft>
            </a:pPr>
            <a:r>
              <a:rPr lang="uk-UA" sz="3600" b="1" dirty="0">
                <a:solidFill>
                  <a:schemeClr val="accent1">
                    <a:lumMod val="50000"/>
                  </a:schemeClr>
                </a:solidFill>
                <a:latin typeface="Cambria"/>
                <a:ea typeface="Cambria"/>
                <a:cs typeface="Cambria"/>
              </a:rPr>
              <a:t>Основні очікувані результати</a:t>
            </a:r>
            <a:endParaRPr lang="uk-UA" sz="3600" dirty="0">
              <a:solidFill>
                <a:schemeClr val="accent1">
                  <a:lumMod val="50000"/>
                </a:schemeClr>
              </a:solidFill>
              <a:effectLst/>
              <a:latin typeface="Calibri"/>
              <a:ea typeface="Calibri"/>
            </a:endParaRPr>
          </a:p>
        </p:txBody>
      </p:sp>
      <p:sp>
        <p:nvSpPr>
          <p:cNvPr id="8" name="object 10">
            <a:extLst>
              <a:ext uri="{FF2B5EF4-FFF2-40B4-BE49-F238E27FC236}">
                <a16:creationId xmlns:a16="http://schemas.microsoft.com/office/drawing/2014/main" xmlns="" id="{A42A69A9-3170-4079-9C7B-9DEF270A9E38}"/>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67D7A27A-CBB1-4C19-AE56-7DAE417C054B}"/>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9638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1E9A589-DCAC-40D7-BEF8-2F9E6B73968C}"/>
              </a:ext>
            </a:extLst>
          </p:cNvPr>
          <p:cNvSpPr>
            <a:spLocks noGrp="1"/>
          </p:cNvSpPr>
          <p:nvPr>
            <p:ph type="title"/>
          </p:nvPr>
        </p:nvSpPr>
        <p:spPr>
          <a:xfrm>
            <a:off x="732604" y="183818"/>
            <a:ext cx="10515600" cy="716295"/>
          </a:xfrm>
        </p:spPr>
        <p:txBody>
          <a:bodyPr vert="horz" lIns="91440" tIns="45720" rIns="91440" bIns="45720" rtlCol="0" anchor="ctr">
            <a:normAutofit/>
          </a:bodyPr>
          <a:lstStyle/>
          <a:p>
            <a:pPr lvl="0">
              <a:spcBef>
                <a:spcPts val="600"/>
              </a:spcBef>
              <a:spcAft>
                <a:spcPts val="600"/>
              </a:spcAft>
            </a:pPr>
            <a:r>
              <a:rPr lang="uk-UA" sz="4000" b="1" kern="0" dirty="0">
                <a:solidFill>
                  <a:schemeClr val="accent1">
                    <a:lumMod val="50000"/>
                  </a:schemeClr>
                </a:solidFill>
                <a:latin typeface="Times New Roman" panose="02020603050405020304" pitchFamily="18" charset="0"/>
                <a:ea typeface="Cambria"/>
                <a:cs typeface="Times New Roman" panose="02020603050405020304" pitchFamily="18" charset="0"/>
              </a:rPr>
              <a:t>Стратегічні пріоритети</a:t>
            </a:r>
            <a:endParaRPr lang="uk-UA" b="1" dirty="0">
              <a:solidFill>
                <a:schemeClr val="accent1">
                  <a:lumMod val="50000"/>
                </a:schemeClr>
              </a:solidFill>
            </a:endParaRPr>
          </a:p>
        </p:txBody>
      </p:sp>
      <p:sp>
        <p:nvSpPr>
          <p:cNvPr id="3" name="Объект 2">
            <a:extLst>
              <a:ext uri="{FF2B5EF4-FFF2-40B4-BE49-F238E27FC236}">
                <a16:creationId xmlns:a16="http://schemas.microsoft.com/office/drawing/2014/main" xmlns="" id="{72AA152F-369E-46F3-AF51-EFBAD6B0A087}"/>
              </a:ext>
            </a:extLst>
          </p:cNvPr>
          <p:cNvSpPr>
            <a:spLocks noGrp="1"/>
          </p:cNvSpPr>
          <p:nvPr>
            <p:ph idx="1"/>
          </p:nvPr>
        </p:nvSpPr>
        <p:spPr>
          <a:xfrm>
            <a:off x="770705" y="1715453"/>
            <a:ext cx="10916470" cy="4512700"/>
          </a:xfrm>
        </p:spPr>
        <p:txBody>
          <a:bodyPr>
            <a:normAutofit fontScale="92500" lnSpcReduction="20000"/>
          </a:bodyPr>
          <a:lstStyle/>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1: </a:t>
            </a:r>
            <a:r>
              <a:rPr lang="uk-UA" sz="2200" dirty="0">
                <a:ea typeface="Cambria"/>
                <a:cs typeface="Times New Roman" panose="02020603050405020304" pitchFamily="18" charset="0"/>
              </a:rPr>
              <a:t>Впроваджено універсальні підходи та інструменти врядування, що забезпечують незалежність, сталість і спроможність національних інституцій у сфері охорони здоров'я  </a:t>
            </a:r>
            <a:endParaRPr lang="uk-UA" sz="2200" dirty="0">
              <a:ea typeface="Calibri"/>
              <a:cs typeface="Times New Roman" panose="02020603050405020304" pitchFamily="18" charset="0"/>
            </a:endParaRPr>
          </a:p>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2: </a:t>
            </a:r>
            <a:r>
              <a:rPr lang="uk-UA" sz="2200" dirty="0">
                <a:ea typeface="Cambria"/>
                <a:cs typeface="Times New Roman" panose="02020603050405020304" pitchFamily="18" charset="0"/>
              </a:rPr>
              <a:t>Створена ефективна система </a:t>
            </a:r>
            <a:r>
              <a:rPr lang="uk-UA" sz="2200" dirty="0" err="1">
                <a:ea typeface="Cambria"/>
                <a:cs typeface="Times New Roman" panose="02020603050405020304" pitchFamily="18" charset="0"/>
              </a:rPr>
              <a:t>міжсекторального</a:t>
            </a:r>
            <a:r>
              <a:rPr lang="uk-UA" sz="2200" dirty="0">
                <a:ea typeface="Cambria"/>
                <a:cs typeface="Times New Roman" panose="02020603050405020304" pitchFamily="18" charset="0"/>
              </a:rPr>
              <a:t> співробітництва для забезпечення загальнодержавного підходу у вирішенні питань охорони здоров’я</a:t>
            </a:r>
            <a:endParaRPr lang="uk-UA" sz="2200" dirty="0">
              <a:ea typeface="Calibri"/>
              <a:cs typeface="Times New Roman" panose="02020603050405020304" pitchFamily="18" charset="0"/>
            </a:endParaRPr>
          </a:p>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3: </a:t>
            </a:r>
            <a:r>
              <a:rPr lang="uk-UA" sz="2200" dirty="0">
                <a:ea typeface="Cambria"/>
                <a:cs typeface="Times New Roman" panose="02020603050405020304" pitchFamily="18" charset="0"/>
              </a:rPr>
              <a:t>Прозорість і результати системи охорони здоров’я покращилися завдяки взаємодії та нагляду всього суспільства</a:t>
            </a:r>
            <a:endParaRPr lang="uk-UA" sz="2200" dirty="0">
              <a:ea typeface="Calibri"/>
              <a:cs typeface="Times New Roman" panose="02020603050405020304" pitchFamily="18" charset="0"/>
            </a:endParaRPr>
          </a:p>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a:t>
            </a:r>
            <a:r>
              <a:rPr lang="ru-RU" sz="2200" b="1" dirty="0">
                <a:ea typeface="Cambria"/>
                <a:cs typeface="Times New Roman" panose="02020603050405020304" pitchFamily="18" charset="0"/>
              </a:rPr>
              <a:t>4</a:t>
            </a:r>
            <a:r>
              <a:rPr lang="uk-UA" sz="2200" b="1" dirty="0">
                <a:ea typeface="Cambria"/>
                <a:cs typeface="Times New Roman" panose="02020603050405020304" pitchFamily="18" charset="0"/>
              </a:rPr>
              <a:t>:</a:t>
            </a:r>
            <a:r>
              <a:rPr lang="uk-UA" sz="2200" dirty="0">
                <a:ea typeface="Cambria"/>
                <a:cs typeface="Times New Roman" panose="02020603050405020304" pitchFamily="18" charset="0"/>
              </a:rPr>
              <a:t> Управління в системі ОЗ та прийняття рішень здійснюється в інтересах і відповідно до  потреб населення на основі доказової бази та використання кращих практик. </a:t>
            </a:r>
            <a:endParaRPr lang="uk-UA" sz="2200" dirty="0">
              <a:ea typeface="Calibri"/>
              <a:cs typeface="Times New Roman" panose="02020603050405020304" pitchFamily="18" charset="0"/>
            </a:endParaRPr>
          </a:p>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a:t>
            </a:r>
            <a:r>
              <a:rPr lang="ru-RU" sz="2200" b="1" dirty="0">
                <a:ea typeface="Cambria"/>
                <a:cs typeface="Times New Roman" panose="02020603050405020304" pitchFamily="18" charset="0"/>
              </a:rPr>
              <a:t>5</a:t>
            </a:r>
            <a:r>
              <a:rPr lang="uk-UA" sz="2200" b="1" dirty="0">
                <a:ea typeface="Cambria"/>
                <a:cs typeface="Times New Roman" panose="02020603050405020304" pitchFamily="18" charset="0"/>
              </a:rPr>
              <a:t>: </a:t>
            </a:r>
            <a:r>
              <a:rPr lang="uk-UA" sz="2200" dirty="0">
                <a:ea typeface="Cambria"/>
                <a:cs typeface="Times New Roman" panose="02020603050405020304" pitchFamily="18" charset="0"/>
              </a:rPr>
              <a:t>Створена система ефективного управління закладами охорони здоров’я, яка забезпечує громадську підзвітність та нагляд </a:t>
            </a:r>
            <a:endParaRPr lang="uk-UA" sz="2200" dirty="0">
              <a:ea typeface="Calibri"/>
              <a:cs typeface="Times New Roman" panose="02020603050405020304" pitchFamily="18" charset="0"/>
            </a:endParaRPr>
          </a:p>
          <a:p>
            <a:pPr algn="just">
              <a:lnSpc>
                <a:spcPct val="107000"/>
              </a:lnSpc>
              <a:spcBef>
                <a:spcPts val="600"/>
              </a:spcBef>
              <a:spcAft>
                <a:spcPts val="600"/>
              </a:spcAft>
            </a:pPr>
            <a:r>
              <a:rPr lang="uk-UA" sz="2200" b="1" dirty="0">
                <a:ea typeface="Cambria"/>
                <a:cs typeface="Times New Roman" panose="02020603050405020304" pitchFamily="18" charset="0"/>
              </a:rPr>
              <a:t>Стратегічний пріоритет </a:t>
            </a:r>
            <a:r>
              <a:rPr lang="ru-RU" sz="2200" b="1" dirty="0">
                <a:ea typeface="Cambria"/>
                <a:cs typeface="Times New Roman" panose="02020603050405020304" pitchFamily="18" charset="0"/>
              </a:rPr>
              <a:t>6</a:t>
            </a:r>
            <a:r>
              <a:rPr lang="uk-UA" sz="2200" b="1" dirty="0">
                <a:ea typeface="Cambria"/>
                <a:cs typeface="Times New Roman" panose="02020603050405020304" pitchFamily="18" charset="0"/>
              </a:rPr>
              <a:t>: </a:t>
            </a:r>
            <a:r>
              <a:rPr lang="uk-UA" sz="2200" dirty="0">
                <a:ea typeface="Cambria"/>
                <a:cs typeface="Times New Roman" panose="02020603050405020304" pitchFamily="18" charset="0"/>
              </a:rPr>
              <a:t>Запроваджено систему професійного самоврядування працівників у сфері ОЗ  </a:t>
            </a:r>
            <a:endParaRPr lang="uk-UA" sz="2200" dirty="0">
              <a:ea typeface="Calibri"/>
              <a:cs typeface="Times New Roman" panose="02020603050405020304" pitchFamily="18" charset="0"/>
            </a:endParaRPr>
          </a:p>
        </p:txBody>
      </p:sp>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a:xfrm>
            <a:off x="11075541" y="6356350"/>
            <a:ext cx="27825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ru-RU"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8" name="Заголовок 1">
            <a:extLst>
              <a:ext uri="{FF2B5EF4-FFF2-40B4-BE49-F238E27FC236}">
                <a16:creationId xmlns:a16="http://schemas.microsoft.com/office/drawing/2014/main" xmlns="" id="{E1E9A589-DCAC-40D7-BEF8-2F9E6B73968C}"/>
              </a:ext>
            </a:extLst>
          </p:cNvPr>
          <p:cNvSpPr txBox="1">
            <a:spLocks/>
          </p:cNvSpPr>
          <p:nvPr/>
        </p:nvSpPr>
        <p:spPr>
          <a:xfrm>
            <a:off x="770705" y="959578"/>
            <a:ext cx="10044934" cy="75587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600"/>
              </a:spcBef>
              <a:spcAft>
                <a:spcPts val="600"/>
              </a:spcAft>
            </a:pPr>
            <a:r>
              <a:rPr lang="ru-RU" sz="32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Напрям</a:t>
            </a:r>
            <a:r>
              <a:rPr lang="ru-RU" sz="3200" b="1" kern="0" dirty="0">
                <a:solidFill>
                  <a:schemeClr val="accent1">
                    <a:lumMod val="50000"/>
                  </a:schemeClr>
                </a:solidFill>
                <a:latin typeface="Times New Roman" panose="02020603050405020304" pitchFamily="18" charset="0"/>
                <a:ea typeface="Cambria"/>
                <a:cs typeface="Times New Roman" panose="02020603050405020304" pitchFamily="18" charset="0"/>
              </a:rPr>
              <a:t> 1: </a:t>
            </a:r>
            <a:r>
              <a:rPr lang="ru-RU" sz="32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Врядування</a:t>
            </a:r>
            <a:r>
              <a:rPr lang="ru-RU" sz="3200" b="1" kern="0" dirty="0">
                <a:solidFill>
                  <a:schemeClr val="accent1">
                    <a:lumMod val="50000"/>
                  </a:schemeClr>
                </a:solidFill>
                <a:latin typeface="Times New Roman" panose="02020603050405020304" pitchFamily="18" charset="0"/>
                <a:ea typeface="Cambria"/>
                <a:cs typeface="Times New Roman" panose="02020603050405020304" pitchFamily="18" charset="0"/>
              </a:rPr>
              <a:t> у </a:t>
            </a:r>
            <a:r>
              <a:rPr lang="ru-RU" sz="32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сфері</a:t>
            </a:r>
            <a:r>
              <a:rPr lang="ru-RU" sz="3200" b="1" kern="0" dirty="0">
                <a:solidFill>
                  <a:schemeClr val="accent1">
                    <a:lumMod val="50000"/>
                  </a:schemeClr>
                </a:solidFill>
                <a:latin typeface="Times New Roman" panose="02020603050405020304" pitchFamily="18" charset="0"/>
                <a:ea typeface="Cambria"/>
                <a:cs typeface="Times New Roman" panose="02020603050405020304" pitchFamily="18" charset="0"/>
              </a:rPr>
              <a:t> </a:t>
            </a:r>
            <a:r>
              <a:rPr lang="ru-RU" sz="32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охорони</a:t>
            </a:r>
            <a:r>
              <a:rPr lang="ru-RU" sz="3200" b="1" kern="0" dirty="0">
                <a:solidFill>
                  <a:schemeClr val="accent1">
                    <a:lumMod val="50000"/>
                  </a:schemeClr>
                </a:solidFill>
                <a:latin typeface="Times New Roman" panose="02020603050405020304" pitchFamily="18" charset="0"/>
                <a:ea typeface="Cambria"/>
                <a:cs typeface="Times New Roman" panose="02020603050405020304" pitchFamily="18" charset="0"/>
              </a:rPr>
              <a:t> </a:t>
            </a:r>
            <a:r>
              <a:rPr lang="ru-RU" sz="32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здоров'я</a:t>
            </a:r>
            <a:endParaRPr lang="uk-UA" sz="3200" b="1" dirty="0">
              <a:solidFill>
                <a:schemeClr val="accent1">
                  <a:lumMod val="50000"/>
                </a:schemeClr>
              </a:solidFill>
            </a:endParaRPr>
          </a:p>
        </p:txBody>
      </p:sp>
      <p:sp>
        <p:nvSpPr>
          <p:cNvPr id="9" name="object 10">
            <a:extLst>
              <a:ext uri="{FF2B5EF4-FFF2-40B4-BE49-F238E27FC236}">
                <a16:creationId xmlns:a16="http://schemas.microsoft.com/office/drawing/2014/main" xmlns="" id="{0FF9C5D7-6614-42A0-AAE6-2A0241780A8E}"/>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object 11">
            <a:extLst>
              <a:ext uri="{FF2B5EF4-FFF2-40B4-BE49-F238E27FC236}">
                <a16:creationId xmlns:a16="http://schemas.microsoft.com/office/drawing/2014/main" xmlns="" id="{0F7EFED5-D614-4D06-9029-545D29986842}"/>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7332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736600" y="1529292"/>
            <a:ext cx="10515600" cy="4351338"/>
          </a:xfrm>
        </p:spPr>
        <p:txBody>
          <a:bodyPr vert="horz" lIns="91440" tIns="45720" rIns="91440" bIns="45720" rtlCol="0">
            <a:noAutofit/>
          </a:bodyPr>
          <a:lstStyle/>
          <a:p>
            <a:pPr algn="just">
              <a:lnSpc>
                <a:spcPct val="107000"/>
              </a:lnSpc>
              <a:spcBef>
                <a:spcPts val="600"/>
              </a:spcBef>
              <a:spcAft>
                <a:spcPts val="600"/>
              </a:spcAft>
            </a:pPr>
            <a:r>
              <a:rPr lang="uk-UA" sz="2000" b="1" dirty="0">
                <a:ea typeface="Cambria"/>
                <a:cs typeface="Cambria"/>
              </a:rPr>
              <a:t>Стратегічний пріоритет 1: </a:t>
            </a:r>
            <a:r>
              <a:rPr lang="uk-UA" sz="2000" dirty="0">
                <a:ea typeface="Cambria"/>
                <a:cs typeface="Cambria"/>
              </a:rPr>
              <a:t>Здоров’я людей покращується завдяки впровадженню ефективної інтегрованої моделі, яка забезпечує збалансоване, науково обґрунтоване, безперервне надання якісних і безпечних послуг</a:t>
            </a:r>
            <a:endParaRPr lang="uk-UA" sz="20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2: </a:t>
            </a:r>
            <a:r>
              <a:rPr lang="uk-UA" sz="2000" dirty="0">
                <a:ea typeface="Cambria"/>
                <a:cs typeface="Cambria"/>
              </a:rPr>
              <a:t>Люди мають фінансовий захист при отриманні гарантованих державою необхідних якісних та доступних послуг в ОЗ. Рівень платежів з кишені значно знизився, не обмежує попит і доступ до послуг, та не призводить до катастрофічних витрат у випадку хвороби</a:t>
            </a:r>
          </a:p>
          <a:p>
            <a:pPr algn="just">
              <a:lnSpc>
                <a:spcPct val="107000"/>
              </a:lnSpc>
              <a:spcBef>
                <a:spcPts val="600"/>
              </a:spcBef>
              <a:spcAft>
                <a:spcPts val="600"/>
              </a:spcAft>
            </a:pPr>
            <a:r>
              <a:rPr lang="uk-UA" sz="2000" b="1" dirty="0">
                <a:ea typeface="Cambria"/>
                <a:cs typeface="Cambria"/>
              </a:rPr>
              <a:t>Стратегічний пріоритет 3: </a:t>
            </a:r>
            <a:r>
              <a:rPr lang="uk-UA" sz="2000" dirty="0">
                <a:ea typeface="Cambria"/>
                <a:cs typeface="Cambria"/>
              </a:rPr>
              <a:t>Гарантовано фармацевтичну безпеку  країни, та  безперебійний  доступ людей до сучасних, ефективних і безпечних лікарських засобів та медичних виробів </a:t>
            </a:r>
            <a:endParaRPr lang="uk-UA" sz="1800" dirty="0">
              <a:ea typeface="Calibri"/>
            </a:endParaRPr>
          </a:p>
          <a:p>
            <a:pPr algn="just">
              <a:lnSpc>
                <a:spcPct val="107000"/>
              </a:lnSpc>
              <a:spcBef>
                <a:spcPts val="600"/>
              </a:spcBef>
              <a:spcAft>
                <a:spcPts val="600"/>
              </a:spcAft>
            </a:pPr>
            <a:endParaRPr lang="uk-UA" sz="2000" dirty="0">
              <a:ea typeface="Calibri"/>
            </a:endParaRPr>
          </a:p>
          <a:p>
            <a:pPr marL="514350" indent="-514350" algn="just">
              <a:spcBef>
                <a:spcPts val="1200"/>
              </a:spcBef>
              <a:buFont typeface="+mj-lt"/>
              <a:buAutoNum type="arabicPeriod"/>
            </a:pPr>
            <a:endParaRPr lang="uk-UA" sz="2100" dirty="0">
              <a:solidFill>
                <a:prstClr val="black"/>
              </a:solidFill>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10161"/>
            <a:ext cx="10237341" cy="1325563"/>
          </a:xfrm>
        </p:spPr>
        <p:txBody>
          <a:bodyPr>
            <a:normAutofit/>
          </a:bodyPr>
          <a:lstStyle/>
          <a:p>
            <a:r>
              <a:rPr lang="ru-RU" sz="36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Напрям</a:t>
            </a:r>
            <a:r>
              <a:rPr lang="ru-RU" sz="3600" b="1" kern="0" dirty="0">
                <a:solidFill>
                  <a:schemeClr val="accent1">
                    <a:lumMod val="50000"/>
                  </a:schemeClr>
                </a:solidFill>
                <a:latin typeface="Times New Roman" panose="02020603050405020304" pitchFamily="18" charset="0"/>
                <a:ea typeface="Cambria"/>
                <a:cs typeface="Times New Roman" panose="02020603050405020304" pitchFamily="18" charset="0"/>
              </a:rPr>
              <a:t> 2: </a:t>
            </a:r>
            <a:r>
              <a:rPr lang="uk-UA" sz="3600" b="1" dirty="0">
                <a:solidFill>
                  <a:schemeClr val="accent1">
                    <a:lumMod val="50000"/>
                  </a:schemeClr>
                </a:solidFill>
                <a:latin typeface="Times New Roman" panose="02020603050405020304" pitchFamily="18" charset="0"/>
                <a:ea typeface="Cambria"/>
                <a:cs typeface="Times New Roman" panose="02020603050405020304" pitchFamily="18" charset="0"/>
              </a:rPr>
              <a:t>Універсальне охоплення послугами охорони здоров'я</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345F81A6-EF9A-42F6-A49D-0F1EA8662420}"/>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C83FD5EC-A9BE-4865-BBCF-86DD8DB7A9CE}"/>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5949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EC170B-B51C-2542-8E90-117AFF949750}" type="slidenum">
              <a:rPr kumimoji="0" lang="ru-RU"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ru-RU"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736600" y="1529292"/>
            <a:ext cx="10515600" cy="4351338"/>
          </a:xfrm>
        </p:spPr>
        <p:txBody>
          <a:bodyPr vert="horz" lIns="91440" tIns="45720" rIns="91440" bIns="45720" rtlCol="0">
            <a:noAutofit/>
          </a:bodyPr>
          <a:lstStyle/>
          <a:p>
            <a:pPr algn="just">
              <a:lnSpc>
                <a:spcPct val="107000"/>
              </a:lnSpc>
              <a:spcBef>
                <a:spcPts val="600"/>
              </a:spcBef>
              <a:spcAft>
                <a:spcPts val="600"/>
              </a:spcAft>
            </a:pPr>
            <a:r>
              <a:rPr lang="uk-UA" sz="2000" b="1" dirty="0">
                <a:ea typeface="Cambria"/>
                <a:cs typeface="Cambria"/>
              </a:rPr>
              <a:t>Стратегічний пріоритет 1: </a:t>
            </a:r>
            <a:r>
              <a:rPr lang="uk-UA" sz="2000" dirty="0">
                <a:ea typeface="Cambria"/>
                <a:cs typeface="Cambria"/>
              </a:rPr>
              <a:t>Забезпечено функціонування спроможної системи громадського здоров'я спрямованої на збереження і зміцнення здоров’я населення, попередження </a:t>
            </a:r>
            <a:r>
              <a:rPr lang="uk-UA" sz="2000" dirty="0" err="1">
                <a:ea typeface="Cambria"/>
                <a:cs typeface="Cambria"/>
              </a:rPr>
              <a:t>хвороб</a:t>
            </a:r>
            <a:r>
              <a:rPr lang="uk-UA" sz="2000" dirty="0">
                <a:ea typeface="Cambria"/>
                <a:cs typeface="Cambria"/>
              </a:rPr>
              <a:t>, своєчасне виявлення та реагування на виклики для здоров’я</a:t>
            </a:r>
            <a:endParaRPr lang="uk-UA" sz="18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2:</a:t>
            </a:r>
            <a:r>
              <a:rPr lang="uk-UA" sz="2000" dirty="0">
                <a:ea typeface="Cambria"/>
                <a:cs typeface="Cambria"/>
              </a:rPr>
              <a:t>Створюються безпечні умови і середовище життєдіяльності, що сприяють збереженню та зміцненню здоров’я</a:t>
            </a:r>
            <a:endParaRPr lang="uk-UA" sz="18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3: </a:t>
            </a:r>
            <a:r>
              <a:rPr lang="uk-UA" sz="2000" dirty="0">
                <a:ea typeface="Cambria"/>
                <a:cs typeface="Cambria"/>
              </a:rPr>
              <a:t>Забезпечено захист здоров’я населення шляхом попередження виникнення, раннього виявлення та ефективного реагування на надзвичайні ситуації</a:t>
            </a:r>
            <a:endParaRPr lang="uk-UA" sz="1800" dirty="0">
              <a:ea typeface="Calibri"/>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10161"/>
            <a:ext cx="10237341" cy="1325563"/>
          </a:xfrm>
        </p:spPr>
        <p:txBody>
          <a:bodyPr>
            <a:normAutofit/>
          </a:bodyPr>
          <a:lstStyle/>
          <a:p>
            <a:r>
              <a:rPr lang="ru-RU" sz="36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Напрям</a:t>
            </a:r>
            <a:r>
              <a:rPr lang="ru-RU" sz="3600" b="1" kern="0" dirty="0">
                <a:solidFill>
                  <a:schemeClr val="accent1">
                    <a:lumMod val="50000"/>
                  </a:schemeClr>
                </a:solidFill>
                <a:latin typeface="Times New Roman" panose="02020603050405020304" pitchFamily="18" charset="0"/>
                <a:ea typeface="Cambria"/>
                <a:cs typeface="Times New Roman" panose="02020603050405020304" pitchFamily="18" charset="0"/>
              </a:rPr>
              <a:t> 3: </a:t>
            </a:r>
            <a:r>
              <a:rPr lang="uk-UA" sz="3600" b="1" dirty="0">
                <a:solidFill>
                  <a:schemeClr val="accent1">
                    <a:lumMod val="50000"/>
                  </a:schemeClr>
                </a:solidFill>
                <a:latin typeface="Times New Roman" panose="02020603050405020304" pitchFamily="18" charset="0"/>
                <a:ea typeface="Cambria"/>
                <a:cs typeface="Times New Roman" panose="02020603050405020304" pitchFamily="18" charset="0"/>
              </a:rPr>
              <a:t>Громадське здоров'я, готовність та реагування на надзвичайні ситуації</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113EFB22-15E6-4012-B66A-A7CD9C11A2E7}"/>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A4821E38-F70F-4526-87F4-A6B0D603787D}"/>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626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defTabSz="457200">
              <a:defRPr/>
            </a:pPr>
            <a:fld id="{20EC170B-B51C-2542-8E90-117AFF949750}" type="slidenum">
              <a:rPr lang="ru-RU" smtClean="0">
                <a:solidFill>
                  <a:prstClr val="black">
                    <a:tint val="75000"/>
                  </a:prstClr>
                </a:solidFill>
              </a:rPr>
              <a:pPr defTabSz="457200">
                <a:defRPr/>
              </a:pPr>
              <a:t>8</a:t>
            </a:fld>
            <a:endParaRPr lang="ru-RU">
              <a:solidFill>
                <a:prstClr val="black">
                  <a:tint val="75000"/>
                </a:prstClr>
              </a:solidFill>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745564" y="1574115"/>
            <a:ext cx="10515600" cy="4351338"/>
          </a:xfrm>
        </p:spPr>
        <p:txBody>
          <a:bodyPr vert="horz" lIns="91440" tIns="45720" rIns="91440" bIns="45720" rtlCol="0">
            <a:noAutofit/>
          </a:bodyPr>
          <a:lstStyle/>
          <a:p>
            <a:pPr algn="just">
              <a:lnSpc>
                <a:spcPct val="107000"/>
              </a:lnSpc>
              <a:spcBef>
                <a:spcPts val="600"/>
              </a:spcBef>
              <a:spcAft>
                <a:spcPts val="600"/>
              </a:spcAft>
            </a:pPr>
            <a:r>
              <a:rPr lang="uk-UA" sz="2000" b="1" dirty="0">
                <a:ea typeface="Cambria"/>
                <a:cs typeface="Cambria"/>
              </a:rPr>
              <a:t>Стратегічний пріоритет 1: </a:t>
            </a:r>
            <a:r>
              <a:rPr lang="uk-UA" sz="2000" dirty="0">
                <a:ea typeface="Cambria"/>
                <a:cs typeface="Cambria"/>
              </a:rPr>
              <a:t>Підвищено рівень відповідальності людей щодо власного здоров’я та права прийняття клінічних рішень</a:t>
            </a:r>
            <a:endParaRPr lang="uk-UA" sz="18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2</a:t>
            </a:r>
            <a:r>
              <a:rPr lang="uk-UA" sz="2000" dirty="0">
                <a:ea typeface="Cambria"/>
                <a:cs typeface="Cambria"/>
              </a:rPr>
              <a:t>: Створено умови для повноцінної участі людей і громад для спільного планування та організації надання медичних послуг</a:t>
            </a:r>
            <a:endParaRPr lang="uk-UA" sz="1800" dirty="0">
              <a:ea typeface="Calibri"/>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10161"/>
            <a:ext cx="10237341" cy="1325563"/>
          </a:xfrm>
        </p:spPr>
        <p:txBody>
          <a:bodyPr>
            <a:normAutofit/>
          </a:bodyPr>
          <a:lstStyle/>
          <a:p>
            <a:r>
              <a:rPr lang="ru-RU" sz="36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Напрям</a:t>
            </a:r>
            <a:r>
              <a:rPr lang="ru-RU" sz="3600" b="1" kern="0" dirty="0">
                <a:solidFill>
                  <a:schemeClr val="accent1">
                    <a:lumMod val="50000"/>
                  </a:schemeClr>
                </a:solidFill>
                <a:latin typeface="Times New Roman" panose="02020603050405020304" pitchFamily="18" charset="0"/>
                <a:ea typeface="Cambria"/>
                <a:cs typeface="Times New Roman" panose="02020603050405020304" pitchFamily="18" charset="0"/>
              </a:rPr>
              <a:t> 4: </a:t>
            </a:r>
            <a:r>
              <a:rPr lang="uk-UA" sz="3600" b="1" dirty="0">
                <a:solidFill>
                  <a:schemeClr val="accent1">
                    <a:lumMod val="50000"/>
                  </a:schemeClr>
                </a:solidFill>
                <a:latin typeface="Times New Roman" panose="02020603050405020304" pitchFamily="18" charset="0"/>
                <a:ea typeface="Cambria"/>
                <a:cs typeface="Times New Roman" panose="02020603050405020304" pitchFamily="18" charset="0"/>
              </a:rPr>
              <a:t>Залученість людей та громад</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1216D9FF-B18C-4446-A5E3-A8EB9074165A}"/>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46C692AD-3BB0-4B7B-8538-B7B585549E4A}"/>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2323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xmlns="" id="{9C8083B6-10DD-4C03-9D29-B8E2F30ADBE1}"/>
              </a:ext>
            </a:extLst>
          </p:cNvPr>
          <p:cNvSpPr>
            <a:spLocks noGrp="1"/>
          </p:cNvSpPr>
          <p:nvPr>
            <p:ph type="sldNum" sz="quarter" idx="12"/>
          </p:nvPr>
        </p:nvSpPr>
        <p:spPr/>
        <p:txBody>
          <a:bodyPr/>
          <a:lstStyle/>
          <a:p>
            <a:pPr defTabSz="457200">
              <a:defRPr/>
            </a:pPr>
            <a:fld id="{20EC170B-B51C-2542-8E90-117AFF949750}" type="slidenum">
              <a:rPr lang="ru-RU" smtClean="0">
                <a:solidFill>
                  <a:prstClr val="black">
                    <a:tint val="75000"/>
                  </a:prstClr>
                </a:solidFill>
              </a:rPr>
              <a:pPr defTabSz="457200">
                <a:defRPr/>
              </a:pPr>
              <a:t>9</a:t>
            </a:fld>
            <a:endParaRPr lang="ru-RU">
              <a:solidFill>
                <a:prstClr val="black">
                  <a:tint val="75000"/>
                </a:prstClr>
              </a:solidFill>
            </a:endParaRPr>
          </a:p>
        </p:txBody>
      </p:sp>
      <p:pic>
        <p:nvPicPr>
          <p:cNvPr id="7" name="Рисунок 6">
            <a:extLst>
              <a:ext uri="{FF2B5EF4-FFF2-40B4-BE49-F238E27FC236}">
                <a16:creationId xmlns:a16="http://schemas.microsoft.com/office/drawing/2014/main" xmlns="" id="{DC45A4D5-062C-4C6F-A637-DFAD57458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5541" y="183818"/>
            <a:ext cx="872523" cy="549202"/>
          </a:xfrm>
          <a:prstGeom prst="rect">
            <a:avLst/>
          </a:prstGeom>
        </p:spPr>
      </p:pic>
      <p:sp>
        <p:nvSpPr>
          <p:cNvPr id="3" name="Місце для вмісту 2">
            <a:extLst>
              <a:ext uri="{FF2B5EF4-FFF2-40B4-BE49-F238E27FC236}">
                <a16:creationId xmlns:a16="http://schemas.microsoft.com/office/drawing/2014/main" xmlns="" id="{1FD30336-C1B6-4CB4-8554-00C895BD9042}"/>
              </a:ext>
            </a:extLst>
          </p:cNvPr>
          <p:cNvSpPr>
            <a:spLocks noGrp="1"/>
          </p:cNvSpPr>
          <p:nvPr>
            <p:ph idx="1"/>
          </p:nvPr>
        </p:nvSpPr>
        <p:spPr>
          <a:xfrm>
            <a:off x="736600" y="1529292"/>
            <a:ext cx="10515600" cy="4351338"/>
          </a:xfrm>
        </p:spPr>
        <p:txBody>
          <a:bodyPr vert="horz" lIns="91440" tIns="45720" rIns="91440" bIns="45720" rtlCol="0">
            <a:noAutofit/>
          </a:bodyPr>
          <a:lstStyle/>
          <a:p>
            <a:pPr algn="just">
              <a:lnSpc>
                <a:spcPct val="107000"/>
              </a:lnSpc>
              <a:spcBef>
                <a:spcPts val="600"/>
              </a:spcBef>
              <a:spcAft>
                <a:spcPts val="600"/>
              </a:spcAft>
            </a:pPr>
            <a:r>
              <a:rPr lang="uk-UA" sz="2000" b="1" dirty="0">
                <a:ea typeface="Cambria"/>
                <a:cs typeface="Cambria"/>
              </a:rPr>
              <a:t>Стратегічний пріоритет 1:</a:t>
            </a:r>
            <a:r>
              <a:rPr lang="uk-UA" sz="2000" dirty="0">
                <a:ea typeface="Cambria"/>
                <a:cs typeface="Cambria"/>
              </a:rPr>
              <a:t> Освіта та наукова діяльність у сфері охорони здоров’я інтегровані до сучасного міжнародного контексту</a:t>
            </a:r>
            <a:endParaRPr lang="uk-UA" sz="18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2:</a:t>
            </a:r>
            <a:r>
              <a:rPr lang="uk-UA" sz="2000" dirty="0">
                <a:ea typeface="Cambria"/>
                <a:cs typeface="Cambria"/>
              </a:rPr>
              <a:t> Планування та забезпечення кадрів системи охорони здоров’я здійснюється в обсягах та структурі відповідно до потреб</a:t>
            </a:r>
            <a:endParaRPr lang="uk-UA" sz="1800" dirty="0">
              <a:ea typeface="Calibri"/>
            </a:endParaRPr>
          </a:p>
          <a:p>
            <a:pPr algn="just">
              <a:lnSpc>
                <a:spcPct val="107000"/>
              </a:lnSpc>
              <a:spcBef>
                <a:spcPts val="600"/>
              </a:spcBef>
              <a:spcAft>
                <a:spcPts val="600"/>
              </a:spcAft>
            </a:pPr>
            <a:r>
              <a:rPr lang="uk-UA" sz="2000" b="1" dirty="0">
                <a:ea typeface="Cambria"/>
                <a:cs typeface="Cambria"/>
              </a:rPr>
              <a:t>Стратегічний пріоритет 3:</a:t>
            </a:r>
            <a:r>
              <a:rPr lang="uk-UA" sz="2000" dirty="0">
                <a:ea typeface="Cambria"/>
                <a:cs typeface="Cambria"/>
              </a:rPr>
              <a:t> Створені умови для забезпечення  професійного благополуччя працівників сфери охорони здоров’я</a:t>
            </a:r>
            <a:endParaRPr lang="uk-UA" sz="1800" dirty="0">
              <a:ea typeface="Calibri"/>
            </a:endParaRPr>
          </a:p>
        </p:txBody>
      </p:sp>
      <p:sp>
        <p:nvSpPr>
          <p:cNvPr id="10" name="Заголовок 9">
            <a:extLst>
              <a:ext uri="{FF2B5EF4-FFF2-40B4-BE49-F238E27FC236}">
                <a16:creationId xmlns:a16="http://schemas.microsoft.com/office/drawing/2014/main" xmlns="" id="{E227AB09-F8B3-4BFD-B27C-8149EC667BFB}"/>
              </a:ext>
            </a:extLst>
          </p:cNvPr>
          <p:cNvSpPr>
            <a:spLocks noGrp="1"/>
          </p:cNvSpPr>
          <p:nvPr>
            <p:ph type="title"/>
          </p:nvPr>
        </p:nvSpPr>
        <p:spPr>
          <a:xfrm>
            <a:off x="838200" y="10161"/>
            <a:ext cx="10237341" cy="1325563"/>
          </a:xfrm>
        </p:spPr>
        <p:txBody>
          <a:bodyPr>
            <a:normAutofit/>
          </a:bodyPr>
          <a:lstStyle/>
          <a:p>
            <a:r>
              <a:rPr lang="ru-RU" sz="3600" b="1" kern="0" dirty="0" err="1">
                <a:solidFill>
                  <a:schemeClr val="accent1">
                    <a:lumMod val="50000"/>
                  </a:schemeClr>
                </a:solidFill>
                <a:latin typeface="Times New Roman" panose="02020603050405020304" pitchFamily="18" charset="0"/>
                <a:ea typeface="Cambria"/>
                <a:cs typeface="Times New Roman" panose="02020603050405020304" pitchFamily="18" charset="0"/>
              </a:rPr>
              <a:t>Напрям</a:t>
            </a:r>
            <a:r>
              <a:rPr lang="ru-RU" sz="3600" b="1" kern="0" dirty="0">
                <a:solidFill>
                  <a:schemeClr val="accent1">
                    <a:lumMod val="50000"/>
                  </a:schemeClr>
                </a:solidFill>
                <a:latin typeface="Times New Roman" panose="02020603050405020304" pitchFamily="18" charset="0"/>
                <a:ea typeface="Cambria"/>
                <a:cs typeface="Times New Roman" panose="02020603050405020304" pitchFamily="18" charset="0"/>
              </a:rPr>
              <a:t> 5: </a:t>
            </a:r>
            <a:r>
              <a:rPr lang="uk-UA" sz="3600" b="1" dirty="0">
                <a:solidFill>
                  <a:schemeClr val="accent1">
                    <a:lumMod val="50000"/>
                  </a:schemeClr>
                </a:solidFill>
                <a:latin typeface="Times New Roman" panose="02020603050405020304" pitchFamily="18" charset="0"/>
                <a:ea typeface="Cambria"/>
                <a:cs typeface="Times New Roman" panose="02020603050405020304" pitchFamily="18" charset="0"/>
              </a:rPr>
              <a:t>Кадрові ресурси системи охорони здоров'я (КРОЗ)</a:t>
            </a:r>
            <a:endParaRPr 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object 10">
            <a:extLst>
              <a:ext uri="{FF2B5EF4-FFF2-40B4-BE49-F238E27FC236}">
                <a16:creationId xmlns:a16="http://schemas.microsoft.com/office/drawing/2014/main" xmlns="" id="{9007F00F-3F00-45B3-A692-84A60573913B}"/>
              </a:ext>
            </a:extLst>
          </p:cNvPr>
          <p:cNvSpPr/>
          <p:nvPr/>
        </p:nvSpPr>
        <p:spPr>
          <a:xfrm>
            <a:off x="0" y="3393210"/>
            <a:ext cx="214282" cy="3464790"/>
          </a:xfrm>
          <a:custGeom>
            <a:avLst/>
            <a:gdLst/>
            <a:ahLst/>
            <a:cxnLst/>
            <a:rect l="l" t="t" r="r" b="b"/>
            <a:pathLst>
              <a:path w="844550" h="3436620">
                <a:moveTo>
                  <a:pt x="0" y="3436061"/>
                </a:moveTo>
                <a:lnTo>
                  <a:pt x="844550" y="3436061"/>
                </a:lnTo>
                <a:lnTo>
                  <a:pt x="844550" y="0"/>
                </a:lnTo>
                <a:lnTo>
                  <a:pt x="0" y="0"/>
                </a:lnTo>
                <a:lnTo>
                  <a:pt x="0" y="3436061"/>
                </a:lnTo>
                <a:close/>
              </a:path>
            </a:pathLst>
          </a:custGeom>
          <a:solidFill>
            <a:srgbClr val="FFCA05"/>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11">
            <a:extLst>
              <a:ext uri="{FF2B5EF4-FFF2-40B4-BE49-F238E27FC236}">
                <a16:creationId xmlns:a16="http://schemas.microsoft.com/office/drawing/2014/main" xmlns="" id="{E9D2625C-8350-4585-B577-EB271DD974B3}"/>
              </a:ext>
            </a:extLst>
          </p:cNvPr>
          <p:cNvSpPr/>
          <p:nvPr/>
        </p:nvSpPr>
        <p:spPr>
          <a:xfrm>
            <a:off x="0" y="-7769"/>
            <a:ext cx="214282" cy="3410585"/>
          </a:xfrm>
          <a:custGeom>
            <a:avLst/>
            <a:gdLst/>
            <a:ahLst/>
            <a:cxnLst/>
            <a:rect l="l" t="t" r="r" b="b"/>
            <a:pathLst>
              <a:path w="844550" h="3410585">
                <a:moveTo>
                  <a:pt x="0" y="3410343"/>
                </a:moveTo>
                <a:lnTo>
                  <a:pt x="844550" y="3410343"/>
                </a:lnTo>
                <a:lnTo>
                  <a:pt x="844550" y="0"/>
                </a:lnTo>
                <a:lnTo>
                  <a:pt x="0" y="0"/>
                </a:lnTo>
                <a:lnTo>
                  <a:pt x="0" y="3410343"/>
                </a:lnTo>
                <a:close/>
              </a:path>
            </a:pathLst>
          </a:custGeom>
          <a:solidFill>
            <a:srgbClr val="2D3092"/>
          </a:solid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1970980"/>
      </p:ext>
    </p:extLst>
  </p:cSld>
  <p:clrMapOvr>
    <a:masterClrMapping/>
  </p:clrMapOvr>
</p:sld>
</file>

<file path=ppt/theme/theme1.xml><?xml version="1.0" encoding="utf-8"?>
<a:theme xmlns:a="http://schemas.openxmlformats.org/drawingml/2006/main" name="1_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907</Words>
  <Application>Microsoft Office PowerPoint</Application>
  <PresentationFormat>Произвольный</PresentationFormat>
  <Paragraphs>73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1_Тема Office</vt:lpstr>
      <vt:lpstr>Презентация PowerPoint</vt:lpstr>
      <vt:lpstr>Огляд поточної ситуації у сфері охорони здоров'я</vt:lpstr>
      <vt:lpstr>Бачення та мета Стратегії </vt:lpstr>
      <vt:lpstr>Основні очікувані результати</vt:lpstr>
      <vt:lpstr>Стратегічні пріоритети</vt:lpstr>
      <vt:lpstr>Напрям 2: Універсальне охоплення послугами охорони здоров'я</vt:lpstr>
      <vt:lpstr>Напрям 3: Громадське здоров'я, готовність та реагування на надзвичайні ситуації</vt:lpstr>
      <vt:lpstr>Напрям 4: Залученість людей та громад</vt:lpstr>
      <vt:lpstr>Напрям 5: Кадрові ресурси системи охорони здоров'я (КРОЗ)</vt:lpstr>
      <vt:lpstr>Подальші кроки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Послуги в ОЗ та фінансування 2030</dc:title>
  <dc:creator>Vladyslav Odrynskyi</dc:creator>
  <cp:lastModifiedBy>User1</cp:lastModifiedBy>
  <cp:revision>21</cp:revision>
  <dcterms:created xsi:type="dcterms:W3CDTF">2021-10-28T04:50:58Z</dcterms:created>
  <dcterms:modified xsi:type="dcterms:W3CDTF">2022-02-15T10:09:11Z</dcterms:modified>
</cp:coreProperties>
</file>