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80"/>
  </p:sldMasterIdLst>
  <p:notesMasterIdLst>
    <p:notesMasterId r:id="rId117"/>
  </p:notesMasterIdLst>
  <p:handoutMasterIdLst>
    <p:handoutMasterId r:id="rId118"/>
  </p:handoutMasterIdLst>
  <p:sldIdLst>
    <p:sldId id="444" r:id="rId81"/>
    <p:sldId id="566" r:id="rId82"/>
    <p:sldId id="537" r:id="rId83"/>
    <p:sldId id="556" r:id="rId84"/>
    <p:sldId id="538" r:id="rId85"/>
    <p:sldId id="567" r:id="rId86"/>
    <p:sldId id="540" r:id="rId87"/>
    <p:sldId id="541" r:id="rId88"/>
    <p:sldId id="557" r:id="rId89"/>
    <p:sldId id="542" r:id="rId90"/>
    <p:sldId id="544" r:id="rId91"/>
    <p:sldId id="563" r:id="rId92"/>
    <p:sldId id="543" r:id="rId93"/>
    <p:sldId id="545" r:id="rId94"/>
    <p:sldId id="546" r:id="rId95"/>
    <p:sldId id="548" r:id="rId96"/>
    <p:sldId id="558" r:id="rId97"/>
    <p:sldId id="568" r:id="rId98"/>
    <p:sldId id="551" r:id="rId99"/>
    <p:sldId id="569" r:id="rId100"/>
    <p:sldId id="552" r:id="rId101"/>
    <p:sldId id="570" r:id="rId102"/>
    <p:sldId id="571" r:id="rId103"/>
    <p:sldId id="553" r:id="rId104"/>
    <p:sldId id="554" r:id="rId105"/>
    <p:sldId id="573" r:id="rId106"/>
    <p:sldId id="581" r:id="rId107"/>
    <p:sldId id="582" r:id="rId108"/>
    <p:sldId id="574" r:id="rId109"/>
    <p:sldId id="583" r:id="rId110"/>
    <p:sldId id="577" r:id="rId111"/>
    <p:sldId id="578" r:id="rId112"/>
    <p:sldId id="575" r:id="rId113"/>
    <p:sldId id="579" r:id="rId114"/>
    <p:sldId id="580" r:id="rId115"/>
    <p:sldId id="559" r:id="rId116"/>
  </p:sldIdLst>
  <p:sldSz cx="6858000" cy="9906000" type="A4"/>
  <p:notesSz cx="7315200" cy="9601200"/>
  <p:custDataLst>
    <p:tags r:id="rId11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20" userDrawn="1">
          <p15:clr>
            <a:srgbClr val="A4A3A4"/>
          </p15:clr>
        </p15:guide>
        <p15:guide id="3" orient="horz" pos="1056" userDrawn="1">
          <p15:clr>
            <a:srgbClr val="A4A3A4"/>
          </p15:clr>
        </p15:guide>
        <p15:guide id="4" pos="216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lova, Anna" initials="KA" lastIdx="1" clrIdx="0">
    <p:extLst>
      <p:ext uri="{19B8F6BF-5375-455C-9EA6-DF929625EA0E}">
        <p15:presenceInfo xmlns:p15="http://schemas.microsoft.com/office/powerpoint/2012/main" userId="S-1-5-21-2094927150-201071529-617630493-1241871" providerId="AD"/>
      </p:ext>
    </p:extLst>
  </p:cmAuthor>
  <p:cmAuthor id="2" name="Tsyhanok, Anna" initials="TA" lastIdx="2" clrIdx="1">
    <p:extLst>
      <p:ext uri="{19B8F6BF-5375-455C-9EA6-DF929625EA0E}">
        <p15:presenceInfo xmlns:p15="http://schemas.microsoft.com/office/powerpoint/2012/main" userId="S-1-5-21-2094927150-201071529-617630493-1411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6FF"/>
    <a:srgbClr val="002F6C"/>
    <a:srgbClr val="D1EFFF"/>
    <a:srgbClr val="000001"/>
    <a:srgbClr val="FFFFFE"/>
    <a:srgbClr val="000000"/>
    <a:srgbClr val="FFCD00"/>
    <a:srgbClr val="ED8B00"/>
    <a:srgbClr val="DB291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7" autoAdjust="0"/>
    <p:restoredTop sz="94799" autoAdjust="0"/>
  </p:normalViewPr>
  <p:slideViewPr>
    <p:cSldViewPr snapToGrid="0" showGuides="1">
      <p:cViewPr varScale="1">
        <p:scale>
          <a:sx n="57" d="100"/>
          <a:sy n="57" d="100"/>
        </p:scale>
        <p:origin x="2904" y="67"/>
      </p:cViewPr>
      <p:guideLst>
        <p:guide orient="horz" pos="3120"/>
        <p:guide orient="horz" pos="1056"/>
        <p:guide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0"/>
    </p:cViewPr>
  </p:sorterViewPr>
  <p:notesViewPr>
    <p:cSldViewPr snapToGrid="0" showGuides="1">
      <p:cViewPr varScale="1">
        <p:scale>
          <a:sx n="51" d="100"/>
          <a:sy n="51" d="100"/>
        </p:scale>
        <p:origin x="2814"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notesMaster" Target="notesMasters/notesMaster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4.xml"/><Relationship Id="rId89" Type="http://schemas.openxmlformats.org/officeDocument/2006/relationships/slide" Target="slides/slide9.xml"/><Relationship Id="rId112" Type="http://schemas.openxmlformats.org/officeDocument/2006/relationships/slide" Target="slides/slide32.xml"/><Relationship Id="rId16" Type="http://schemas.openxmlformats.org/officeDocument/2006/relationships/customXml" Target="../customXml/item16.xml"/><Relationship Id="rId107" Type="http://schemas.openxmlformats.org/officeDocument/2006/relationships/slide" Target="slides/slide2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22.xml"/><Relationship Id="rId123"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2.xml"/><Relationship Id="rId90" Type="http://schemas.openxmlformats.org/officeDocument/2006/relationships/slide" Target="slides/slide10.xml"/><Relationship Id="rId95"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20.xml"/><Relationship Id="rId105" Type="http://schemas.openxmlformats.org/officeDocument/2006/relationships/slide" Target="slides/slide25.xml"/><Relationship Id="rId113" Type="http://schemas.openxmlformats.org/officeDocument/2006/relationships/slide" Target="slides/slide33.xml"/><Relationship Id="rId11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Master" Target="slideMasters/slideMaster1.xml"/><Relationship Id="rId85" Type="http://schemas.openxmlformats.org/officeDocument/2006/relationships/slide" Target="slides/slide5.xml"/><Relationship Id="rId93" Type="http://schemas.openxmlformats.org/officeDocument/2006/relationships/slide" Target="slides/slide13.xml"/><Relationship Id="rId98" Type="http://schemas.openxmlformats.org/officeDocument/2006/relationships/slide" Target="slides/slide18.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3.xml"/><Relationship Id="rId108" Type="http://schemas.openxmlformats.org/officeDocument/2006/relationships/slide" Target="slides/slide28.xml"/><Relationship Id="rId116" Type="http://schemas.openxmlformats.org/officeDocument/2006/relationships/slide" Target="slides/slide36.xml"/><Relationship Id="rId124"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3.xml"/><Relationship Id="rId88" Type="http://schemas.openxmlformats.org/officeDocument/2006/relationships/slide" Target="slides/slide8.xml"/><Relationship Id="rId91" Type="http://schemas.openxmlformats.org/officeDocument/2006/relationships/slide" Target="slides/slide11.xml"/><Relationship Id="rId96" Type="http://schemas.openxmlformats.org/officeDocument/2006/relationships/slide" Target="slides/slide16.xml"/><Relationship Id="rId11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6.xml"/><Relationship Id="rId114" Type="http://schemas.openxmlformats.org/officeDocument/2006/relationships/slide" Target="slides/slide34.xml"/><Relationship Id="rId119" Type="http://schemas.openxmlformats.org/officeDocument/2006/relationships/tags" Target="tags/tag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 Target="slides/slide1.xml"/><Relationship Id="rId86" Type="http://schemas.openxmlformats.org/officeDocument/2006/relationships/slide" Target="slides/slide6.xml"/><Relationship Id="rId94" Type="http://schemas.openxmlformats.org/officeDocument/2006/relationships/slide" Target="slides/slide14.xml"/><Relationship Id="rId99" Type="http://schemas.openxmlformats.org/officeDocument/2006/relationships/slide" Target="slides/slide19.xml"/><Relationship Id="rId101" Type="http://schemas.openxmlformats.org/officeDocument/2006/relationships/slide" Target="slides/slide21.xml"/><Relationship Id="rId12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7.xml"/><Relationship Id="rId104" Type="http://schemas.openxmlformats.org/officeDocument/2006/relationships/slide" Target="slides/slide24.xml"/><Relationship Id="rId120"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7.xml"/><Relationship Id="rId110" Type="http://schemas.openxmlformats.org/officeDocument/2006/relationships/slide" Target="slides/slide30.xml"/><Relationship Id="rId115"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5/19/2021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5/19/2021</a:t>
            </a:fld>
            <a:endParaRPr lang="en-US" dirty="0"/>
          </a:p>
        </p:txBody>
      </p:sp>
      <p:sp>
        <p:nvSpPr>
          <p:cNvPr id="4" name="Slide Image Placeholder 3"/>
          <p:cNvSpPr>
            <a:spLocks noGrp="1" noRot="1" noChangeAspect="1"/>
          </p:cNvSpPr>
          <p:nvPr>
            <p:ph type="sldImg" idx="2"/>
          </p:nvPr>
        </p:nvSpPr>
        <p:spPr>
          <a:xfrm>
            <a:off x="2411413" y="720725"/>
            <a:ext cx="249237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720725"/>
            <a:ext cx="249237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95413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720725"/>
            <a:ext cx="249237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78558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720725"/>
            <a:ext cx="249237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80917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720725"/>
            <a:ext cx="249237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128778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720725"/>
            <a:ext cx="249237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34</a:t>
            </a:fld>
            <a:endParaRPr lang="en-US" dirty="0"/>
          </a:p>
        </p:txBody>
      </p:sp>
    </p:spTree>
    <p:extLst>
      <p:ext uri="{BB962C8B-B14F-4D97-AF65-F5344CB8AC3E}">
        <p14:creationId xmlns:p14="http://schemas.microsoft.com/office/powerpoint/2010/main" val="224824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720725"/>
            <a:ext cx="249237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36</a:t>
            </a:fld>
            <a:endParaRPr lang="en-US" dirty="0"/>
          </a:p>
        </p:txBody>
      </p:sp>
    </p:spTree>
    <p:extLst>
      <p:ext uri="{BB962C8B-B14F-4D97-AF65-F5344CB8AC3E}">
        <p14:creationId xmlns:p14="http://schemas.microsoft.com/office/powerpoint/2010/main" val="167402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Picture Placeholder 8"/>
          <p:cNvSpPr>
            <a:spLocks noGrp="1"/>
          </p:cNvSpPr>
          <p:nvPr>
            <p:ph type="pic" sz="quarter" idx="11"/>
          </p:nvPr>
        </p:nvSpPr>
        <p:spPr>
          <a:xfrm>
            <a:off x="1878023" y="995186"/>
            <a:ext cx="3099385" cy="7958915"/>
          </a:xfrm>
          <a:prstGeom prst="rect">
            <a:avLst/>
          </a:prstGeom>
        </p:spPr>
        <p:txBody>
          <a:bodyPr/>
          <a:lstStyle/>
          <a:p>
            <a:r>
              <a:rPr lang="en-US" noProof="0"/>
              <a:t>Click icon to add picture</a:t>
            </a:r>
            <a:endParaRPr lang="en-US" noProof="0" dirty="0"/>
          </a:p>
        </p:txBody>
      </p:sp>
      <p:pic>
        <p:nvPicPr>
          <p:cNvPr id="1612002362" name="image" descr="{&quot;templafy&quot;:{&quot;id&quot;:&quot;c962234c-e724-489e-9e0c-5bf8a8edc8bf&quot;}}"/>
          <p:cNvPicPr>
            <a:picLocks noChangeAspect="1"/>
          </p:cNvPicPr>
          <p:nvPr/>
        </p:nvPicPr>
        <p:blipFill>
          <a:blip r:embed="rId3"/>
          <a:stretch>
            <a:fillRect/>
          </a:stretch>
        </p:blipFill>
        <p:spPr>
          <a:xfrm>
            <a:off x="262168" y="507677"/>
            <a:ext cx="1307418" cy="1471600"/>
          </a:xfrm>
          <a:prstGeom prst="rect">
            <a:avLst/>
          </a:prstGeom>
        </p:spPr>
      </p:pic>
      <p:sp>
        <p:nvSpPr>
          <p:cNvPr id="11" name="Subtitle 2"/>
          <p:cNvSpPr>
            <a:spLocks noGrp="1"/>
          </p:cNvSpPr>
          <p:nvPr>
            <p:ph type="subTitle" idx="1" hasCustomPrompt="1"/>
          </p:nvPr>
        </p:nvSpPr>
        <p:spPr bwMode="gray">
          <a:xfrm>
            <a:off x="258151" y="7438674"/>
            <a:ext cx="2758298" cy="1303091"/>
          </a:xfrm>
          <a:prstGeom prst="rect">
            <a:avLst/>
          </a:prstGeom>
        </p:spPr>
        <p:txBody>
          <a:bodyPr vert="horz" lIns="0" tIns="0" rIns="0" bIns="0" rtlCol="0" anchor="b">
            <a:noAutofit/>
          </a:bodyPr>
          <a:lstStyle>
            <a:lvl1pPr>
              <a:defRPr lang="en-US" sz="1688" dirty="0" smtClean="0">
                <a:solidFill>
                  <a:schemeClr val="accent1"/>
                </a:solidFill>
                <a:latin typeface="Calibri Light" panose="020F0302020204030204" pitchFamily="34" charset="0"/>
              </a:defRPr>
            </a:lvl1pPr>
            <a:lvl2pPr>
              <a:defRPr lang="en-US" sz="1688" b="0" dirty="0" smtClean="0">
                <a:solidFill>
                  <a:schemeClr val="bg1"/>
                </a:solidFill>
                <a:latin typeface="Calibri Light" panose="020F0302020204030204" pitchFamily="34" charset="0"/>
                <a:cs typeface="Calibri Light" panose="020F0302020204030204" pitchFamily="34" charset="0"/>
              </a:defRPr>
            </a:lvl2pPr>
          </a:lstStyle>
          <a:p>
            <a:pPr lvl="0">
              <a:lnSpc>
                <a:spcPct val="80000"/>
              </a:lnSpc>
            </a:pPr>
            <a:r>
              <a:rPr lang="en-US" dirty="0"/>
              <a:t>Edit Master text styles</a:t>
            </a:r>
          </a:p>
          <a:p>
            <a:pPr lvl="1">
              <a:lnSpc>
                <a:spcPct val="80000"/>
              </a:lnSpc>
            </a:pPr>
            <a:r>
              <a:rPr lang="en-US" dirty="0"/>
              <a:t>Second level</a:t>
            </a:r>
          </a:p>
        </p:txBody>
      </p:sp>
      <p:sp>
        <p:nvSpPr>
          <p:cNvPr id="12" name="Text Placeholder 4"/>
          <p:cNvSpPr>
            <a:spLocks noGrp="1"/>
          </p:cNvSpPr>
          <p:nvPr>
            <p:ph type="body" sz="quarter" idx="10"/>
          </p:nvPr>
        </p:nvSpPr>
        <p:spPr>
          <a:xfrm>
            <a:off x="258151" y="9174520"/>
            <a:ext cx="3146822" cy="431096"/>
          </a:xfrm>
          <a:prstGeom prst="rect">
            <a:avLst/>
          </a:prstGeom>
        </p:spPr>
        <p:txBody>
          <a:bodyPr/>
          <a:lstStyle>
            <a:lvl1pPr>
              <a:spcAft>
                <a:spcPts val="0"/>
              </a:spcAft>
              <a:defRPr sz="788"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92737" y="7910178"/>
            <a:ext cx="708750" cy="1820000"/>
          </a:xfrm>
          <a:prstGeom prst="rect">
            <a:avLst/>
          </a:prstGeom>
        </p:spPr>
      </p:pic>
    </p:spTree>
    <p:extLst>
      <p:ext uri="{BB962C8B-B14F-4D97-AF65-F5344CB8AC3E}">
        <p14:creationId xmlns:p14="http://schemas.microsoft.com/office/powerpoint/2010/main" val="87614648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statement black">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260605" y="2483109"/>
            <a:ext cx="5254371" cy="6682238"/>
          </a:xfrm>
          <a:prstGeom prst="rect">
            <a:avLst/>
          </a:prstGeom>
        </p:spPr>
        <p:txBody>
          <a:bodyPr>
            <a:noAutofit/>
          </a:bodyPr>
          <a:lstStyle>
            <a:lvl1pPr>
              <a:spcBef>
                <a:spcPts val="2025"/>
              </a:spcBef>
              <a:defRPr sz="2025">
                <a:solidFill>
                  <a:schemeClr val="tx1"/>
                </a:solidFill>
              </a:defRPr>
            </a:lvl1pPr>
            <a:lvl2pPr marL="257175" indent="-257175">
              <a:defRPr sz="1688">
                <a:solidFill>
                  <a:schemeClr val="bg2"/>
                </a:solidFill>
              </a:defRPr>
            </a:lvl2pPr>
            <a:lvl3pPr>
              <a:defRPr sz="1688">
                <a:solidFill>
                  <a:schemeClr val="bg2"/>
                </a:solidFill>
              </a:defRPr>
            </a:lvl3pPr>
            <a:lvl4pPr>
              <a:defRPr sz="1688">
                <a:solidFill>
                  <a:schemeClr val="bg2"/>
                </a:solidFill>
              </a:defRPr>
            </a:lvl4pPr>
            <a:lvl5pPr>
              <a:defRPr sz="1688">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11870694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260605" y="2483104"/>
            <a:ext cx="3082671" cy="6707463"/>
          </a:xfrm>
          <a:prstGeom prst="rect">
            <a:avLst/>
          </a:prstGeom>
        </p:spPr>
        <p:txBody>
          <a:bodyPr vert="horz" lIns="0" tIns="0" rIns="0" bIns="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3514727" y="2483104"/>
            <a:ext cx="3086099" cy="6707463"/>
          </a:xfrm>
          <a:prstGeom prst="rect">
            <a:avLst/>
          </a:prstGeom>
        </p:spPr>
        <p:txBody>
          <a:bodyPr vert="horz" lIns="0" tIns="0" rIns="0" bIns="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9"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16502900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am profile 1 person">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264318" y="3156128"/>
            <a:ext cx="972000" cy="24960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1394578" y="3156128"/>
            <a:ext cx="5199103" cy="2808000"/>
          </a:xfrm>
        </p:spPr>
        <p:txBody>
          <a:bodyPr vert="horz" lIns="0" tIns="0" rIns="0" bIns="0" rtlCol="0">
            <a:noAutofit/>
          </a:bodyPr>
          <a:lstStyle>
            <a:lvl1pPr>
              <a:spcAft>
                <a:spcPts val="169"/>
              </a:spcAft>
              <a:defRPr lang="en-US" noProof="0" dirty="0"/>
            </a:lvl1pPr>
            <a:lvl2pPr>
              <a:spcAft>
                <a:spcPts val="169"/>
              </a:spcAft>
              <a:defRPr lang="en-US" noProof="0" dirty="0"/>
            </a:lvl2pPr>
          </a:lstStyle>
          <a:p>
            <a:pPr lvl="0"/>
            <a:r>
              <a:rPr lang="en-US" noProof="0" dirty="0"/>
              <a:t>Click to edit Master text styles</a:t>
            </a:r>
          </a:p>
          <a:p>
            <a:pPr lvl="1"/>
            <a:r>
              <a:rPr lang="en-US" noProof="0" dirty="0"/>
              <a:t>Second level</a:t>
            </a:r>
          </a:p>
        </p:txBody>
      </p:sp>
      <p:sp>
        <p:nvSpPr>
          <p:cNvPr id="17" name="Text Placeholder 12"/>
          <p:cNvSpPr>
            <a:spLocks noGrp="1"/>
          </p:cNvSpPr>
          <p:nvPr>
            <p:ph type="body" sz="quarter" idx="33"/>
          </p:nvPr>
        </p:nvSpPr>
        <p:spPr>
          <a:xfrm>
            <a:off x="264319" y="5910567"/>
            <a:ext cx="969764" cy="1393317"/>
          </a:xfrm>
        </p:spPr>
        <p:txBody>
          <a:bodyPr vert="horz" lIns="0" tIns="0" rIns="0" bIns="0" rtlCol="0">
            <a:noAutofit/>
          </a:bodyPr>
          <a:lstStyle>
            <a:lvl1pPr>
              <a:spcAft>
                <a:spcPts val="169"/>
              </a:spcAft>
              <a:defRPr lang="en-US" noProof="0" dirty="0"/>
            </a:lvl1pPr>
            <a:lvl2pPr>
              <a:spcAft>
                <a:spcPts val="169"/>
              </a:spcAft>
              <a:defRPr lang="en-US" noProof="0" dirty="0"/>
            </a:lvl2pPr>
          </a:lstStyle>
          <a:p>
            <a:pPr lvl="0"/>
            <a:r>
              <a:rPr lang="en-US" noProof="0" dirty="0"/>
              <a:t>Click to edit Master text styles</a:t>
            </a:r>
          </a:p>
          <a:p>
            <a:pPr lvl="1"/>
            <a:r>
              <a:rPr lang="en-US" noProof="0" dirty="0"/>
              <a:t>Second level</a:t>
            </a:r>
          </a:p>
        </p:txBody>
      </p:sp>
      <p:sp>
        <p:nvSpPr>
          <p:cNvPr id="3" name="Content Placeholder 2"/>
          <p:cNvSpPr>
            <a:spLocks noGrp="1"/>
          </p:cNvSpPr>
          <p:nvPr>
            <p:ph sz="quarter" idx="34" hasCustomPrompt="1"/>
          </p:nvPr>
        </p:nvSpPr>
        <p:spPr>
          <a:xfrm>
            <a:off x="257175" y="2715862"/>
            <a:ext cx="6336506" cy="269697"/>
          </a:xfrm>
        </p:spPr>
        <p:txBody>
          <a:bodyPr/>
          <a:lstStyle>
            <a:lvl2pPr>
              <a:defRPr>
                <a:solidFill>
                  <a:schemeClr val="accent1"/>
                </a:solidFill>
              </a:defRPr>
            </a:lvl2pPr>
          </a:lstStyle>
          <a:p>
            <a:pPr lvl="1"/>
            <a:r>
              <a:rPr lang="en-US" dirty="0"/>
              <a:t>Second level</a:t>
            </a:r>
          </a:p>
        </p:txBody>
      </p:sp>
      <p:sp>
        <p:nvSpPr>
          <p:cNvPr id="9"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10"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30239626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am profile 1 person">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264318" y="2715865"/>
            <a:ext cx="911722" cy="2341212"/>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1347491" y="2715862"/>
            <a:ext cx="5246191" cy="2264655"/>
          </a:xfrm>
        </p:spPr>
        <p:txBody>
          <a:bodyPr vert="horz" lIns="0" tIns="0" rIns="0" bIns="0" rtlCol="0">
            <a:noAutofit/>
          </a:bodyPr>
          <a:lstStyle>
            <a:lvl1pPr>
              <a:spcAft>
                <a:spcPts val="169"/>
              </a:spcAft>
              <a:defRPr lang="en-US" sz="619" noProof="0" dirty="0"/>
            </a:lvl1pPr>
            <a:lvl2pPr>
              <a:spcAft>
                <a:spcPts val="169"/>
              </a:spcAft>
              <a:defRPr lang="en-US" sz="619" noProof="0" dirty="0"/>
            </a:lvl2pPr>
          </a:lstStyle>
          <a:p>
            <a:pPr lvl="0"/>
            <a:r>
              <a:rPr lang="en-US" noProof="0" dirty="0"/>
              <a:t>Click to edit Master text styles</a:t>
            </a:r>
          </a:p>
          <a:p>
            <a:pPr lvl="1"/>
            <a:r>
              <a:rPr lang="en-US" noProof="0" dirty="0"/>
              <a:t>Second level</a:t>
            </a:r>
          </a:p>
        </p:txBody>
      </p:sp>
      <p:sp>
        <p:nvSpPr>
          <p:cNvPr id="17" name="Text Placeholder 12"/>
          <p:cNvSpPr>
            <a:spLocks noGrp="1"/>
          </p:cNvSpPr>
          <p:nvPr>
            <p:ph type="body" sz="quarter" idx="33"/>
          </p:nvPr>
        </p:nvSpPr>
        <p:spPr>
          <a:xfrm>
            <a:off x="264319" y="5222654"/>
            <a:ext cx="969764" cy="758985"/>
          </a:xfrm>
        </p:spPr>
        <p:txBody>
          <a:bodyPr vert="horz" lIns="0" tIns="0" rIns="0" bIns="0" rtlCol="0">
            <a:noAutofit/>
          </a:bodyPr>
          <a:lstStyle>
            <a:lvl1pPr>
              <a:spcAft>
                <a:spcPts val="169"/>
              </a:spcAft>
              <a:defRPr lang="en-US" sz="619" noProof="0" dirty="0"/>
            </a:lvl1pPr>
            <a:lvl2pPr>
              <a:spcAft>
                <a:spcPts val="169"/>
              </a:spcAft>
              <a:defRPr lang="en-US" sz="619" noProof="0" dirty="0"/>
            </a:lvl2pPr>
          </a:lstStyle>
          <a:p>
            <a:pPr lvl="0"/>
            <a:r>
              <a:rPr lang="en-US" noProof="0" dirty="0"/>
              <a:t>Click to edit Master text styles</a:t>
            </a:r>
          </a:p>
          <a:p>
            <a:pPr lvl="1"/>
            <a:r>
              <a:rPr lang="en-US" noProof="0" dirty="0"/>
              <a:t>Second level</a:t>
            </a:r>
          </a:p>
        </p:txBody>
      </p:sp>
      <p:sp>
        <p:nvSpPr>
          <p:cNvPr id="7" name="Picture Placeholder 11"/>
          <p:cNvSpPr>
            <a:spLocks noGrp="1"/>
          </p:cNvSpPr>
          <p:nvPr>
            <p:ph type="pic" sz="quarter" idx="34"/>
          </p:nvPr>
        </p:nvSpPr>
        <p:spPr>
          <a:xfrm>
            <a:off x="264318" y="6254997"/>
            <a:ext cx="911722" cy="2341212"/>
          </a:xfrm>
        </p:spPr>
        <p:txBody>
          <a:bodyPr/>
          <a:lstStyle>
            <a:lvl1pPr algn="ctr">
              <a:defRPr/>
            </a:lvl1pPr>
          </a:lstStyle>
          <a:p>
            <a:r>
              <a:rPr lang="en-US" noProof="0" dirty="0"/>
              <a:t>Click icon to add picture</a:t>
            </a:r>
          </a:p>
        </p:txBody>
      </p:sp>
      <p:sp>
        <p:nvSpPr>
          <p:cNvPr id="9" name="Text Placeholder 12"/>
          <p:cNvSpPr>
            <a:spLocks noGrp="1"/>
          </p:cNvSpPr>
          <p:nvPr>
            <p:ph type="body" sz="quarter" idx="35"/>
          </p:nvPr>
        </p:nvSpPr>
        <p:spPr>
          <a:xfrm>
            <a:off x="1347491" y="6254993"/>
            <a:ext cx="5246191" cy="2264655"/>
          </a:xfrm>
        </p:spPr>
        <p:txBody>
          <a:bodyPr vert="horz" lIns="0" tIns="0" rIns="0" bIns="0" rtlCol="0">
            <a:noAutofit/>
          </a:bodyPr>
          <a:lstStyle>
            <a:lvl1pPr>
              <a:spcAft>
                <a:spcPts val="169"/>
              </a:spcAft>
              <a:defRPr lang="en-US" sz="619" noProof="0" dirty="0"/>
            </a:lvl1pPr>
            <a:lvl2pPr>
              <a:spcAft>
                <a:spcPts val="169"/>
              </a:spcAft>
              <a:defRPr lang="en-US" sz="619" noProof="0" dirty="0"/>
            </a:lvl2pPr>
          </a:lstStyle>
          <a:p>
            <a:pPr lvl="0"/>
            <a:r>
              <a:rPr lang="en-US" noProof="0" dirty="0"/>
              <a:t>Click to edit Master text styles</a:t>
            </a:r>
          </a:p>
          <a:p>
            <a:pPr lvl="1"/>
            <a:r>
              <a:rPr lang="en-US" noProof="0" dirty="0"/>
              <a:t>Second level</a:t>
            </a:r>
          </a:p>
        </p:txBody>
      </p:sp>
      <p:sp>
        <p:nvSpPr>
          <p:cNvPr id="10" name="Text Placeholder 12"/>
          <p:cNvSpPr>
            <a:spLocks noGrp="1"/>
          </p:cNvSpPr>
          <p:nvPr>
            <p:ph type="body" sz="quarter" idx="36" hasCustomPrompt="1"/>
          </p:nvPr>
        </p:nvSpPr>
        <p:spPr>
          <a:xfrm>
            <a:off x="264319" y="8761785"/>
            <a:ext cx="969764" cy="758985"/>
          </a:xfrm>
        </p:spPr>
        <p:txBody>
          <a:bodyPr vert="horz" lIns="0" tIns="0" rIns="0" bIns="0" rtlCol="0">
            <a:noAutofit/>
          </a:bodyPr>
          <a:lstStyle>
            <a:lvl1pPr>
              <a:spcAft>
                <a:spcPts val="169"/>
              </a:spcAft>
              <a:defRPr lang="en-US" sz="619" noProof="0" dirty="0"/>
            </a:lvl1pPr>
            <a:lvl2pPr>
              <a:spcAft>
                <a:spcPts val="169"/>
              </a:spcAft>
              <a:defRPr lang="en-US" sz="619" noProof="0" dirty="0"/>
            </a:lvl2pPr>
          </a:lstStyle>
          <a:p>
            <a:pPr lvl="0"/>
            <a:r>
              <a:rPr lang="en-US" noProof="0" dirty="0"/>
              <a:t>Click to edit Master text styles</a:t>
            </a:r>
          </a:p>
          <a:p>
            <a:pPr lvl="1"/>
            <a:r>
              <a:rPr lang="en-US" noProof="0" dirty="0"/>
              <a:t>Second level</a:t>
            </a:r>
          </a:p>
        </p:txBody>
      </p:sp>
      <p:sp>
        <p:nvSpPr>
          <p:cNvPr id="11"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12"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42866837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260605" y="2469084"/>
            <a:ext cx="3087136" cy="6692664"/>
          </a:xfrm>
          <a:prstGeom prst="rect">
            <a:avLst/>
          </a:prstGeom>
        </p:spPr>
        <p:txBody>
          <a:bodyPr vert="horz" lIns="0" tIns="0" rIns="0" bIns="0" rtlCol="0">
            <a:noAutofit/>
          </a:bodyPr>
          <a:lstStyle>
            <a:lvl1pPr>
              <a:spcBef>
                <a:spcPts val="169"/>
              </a:spcBef>
              <a:spcAft>
                <a:spcPts val="0"/>
              </a:spcAft>
              <a:defRPr/>
            </a:lvl1pPr>
            <a:lvl2pPr>
              <a:spcBef>
                <a:spcPts val="169"/>
              </a:spcBef>
              <a:spcAft>
                <a:spcPts val="0"/>
              </a:spcAft>
              <a:defRPr/>
            </a:lvl2pPr>
            <a:lvl3pPr marL="101253" indent="-101253">
              <a:spcBef>
                <a:spcPts val="169"/>
              </a:spcBef>
              <a:spcAft>
                <a:spcPts val="0"/>
              </a:spcAft>
              <a:defRPr/>
            </a:lvl3pPr>
            <a:lvl4pPr marL="202505" indent="-101253">
              <a:spcBef>
                <a:spcPts val="169"/>
              </a:spcBef>
              <a:spcAft>
                <a:spcPts val="0"/>
              </a:spcAft>
              <a:defRPr/>
            </a:lvl4pPr>
            <a:lvl5pPr marL="303758" indent="-101253">
              <a:spcBef>
                <a:spcPts val="169"/>
              </a:spcBef>
              <a:spcAft>
                <a:spcPts val="0"/>
              </a:spcAft>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 Placeholder 2"/>
          <p:cNvSpPr>
            <a:spLocks noGrp="1"/>
          </p:cNvSpPr>
          <p:nvPr>
            <p:ph type="body" sz="quarter" idx="14"/>
          </p:nvPr>
        </p:nvSpPr>
        <p:spPr>
          <a:xfrm>
            <a:off x="3517404" y="2455867"/>
            <a:ext cx="3076278" cy="6642981"/>
          </a:xfrm>
        </p:spPr>
        <p:txBody>
          <a:bodyPr/>
          <a:lstStyle>
            <a:lvl1pPr>
              <a:spcBef>
                <a:spcPts val="169"/>
              </a:spcBef>
              <a:spcAft>
                <a:spcPts val="0"/>
              </a:spcAft>
              <a:defRPr sz="478"/>
            </a:lvl1pPr>
            <a:lvl2pPr>
              <a:spcBef>
                <a:spcPts val="169"/>
              </a:spcBef>
              <a:spcAft>
                <a:spcPts val="0"/>
              </a:spcAft>
              <a:defRPr sz="647"/>
            </a:lvl2pPr>
            <a:lvl3pPr>
              <a:spcBef>
                <a:spcPts val="169"/>
              </a:spcBef>
              <a:spcAft>
                <a:spcPts val="0"/>
              </a:spcAft>
              <a:defRPr sz="478"/>
            </a:lvl3pPr>
            <a:lvl4pPr>
              <a:spcBef>
                <a:spcPts val="169"/>
              </a:spcBef>
              <a:spcAft>
                <a:spcPts val="0"/>
              </a:spcAft>
              <a:defRPr sz="478"/>
            </a:lvl4pPr>
            <a:lvl5pPr>
              <a:spcBef>
                <a:spcPts val="169"/>
              </a:spcBef>
              <a:spcAft>
                <a:spcPts val="0"/>
              </a:spcAft>
              <a:defRPr sz="47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7"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30175305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260604" y="2469084"/>
            <a:ext cx="6329363" cy="6692664"/>
          </a:xfrm>
          <a:prstGeom prst="rect">
            <a:avLst/>
          </a:prstGeom>
        </p:spPr>
        <p:txBody>
          <a:bodyPr vert="horz" lIns="0" tIns="0" rIns="0" bIns="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spcBef>
                <a:spcPts val="169"/>
              </a:spcBef>
              <a:spcAft>
                <a:spcPts val="0"/>
              </a:spcAft>
            </a:pPr>
            <a:r>
              <a:rPr lang="en-US" noProof="0" dirty="0"/>
              <a:t>Click to edit Master text styles</a:t>
            </a:r>
          </a:p>
          <a:p>
            <a:pPr lvl="1">
              <a:spcBef>
                <a:spcPts val="169"/>
              </a:spcBef>
              <a:spcAft>
                <a:spcPts val="0"/>
              </a:spcAft>
            </a:pPr>
            <a:r>
              <a:rPr lang="en-US" noProof="0" dirty="0"/>
              <a:t>Second level</a:t>
            </a:r>
          </a:p>
          <a:p>
            <a:pPr lvl="2">
              <a:spcBef>
                <a:spcPts val="169"/>
              </a:spcBef>
              <a:spcAft>
                <a:spcPts val="0"/>
              </a:spcAft>
            </a:pPr>
            <a:r>
              <a:rPr lang="en-US" noProof="0" dirty="0"/>
              <a:t>Third level</a:t>
            </a:r>
          </a:p>
          <a:p>
            <a:pPr lvl="3">
              <a:spcBef>
                <a:spcPts val="169"/>
              </a:spcBef>
              <a:spcAft>
                <a:spcPts val="0"/>
              </a:spcAft>
            </a:pPr>
            <a:r>
              <a:rPr lang="en-US" noProof="0" dirty="0"/>
              <a:t>Fourth level</a:t>
            </a:r>
          </a:p>
          <a:p>
            <a:pPr lvl="4">
              <a:spcBef>
                <a:spcPts val="169"/>
              </a:spcBef>
              <a:spcAft>
                <a:spcPts val="0"/>
              </a:spcAft>
            </a:pPr>
            <a:r>
              <a:rPr lang="en-US" noProof="0" dirty="0"/>
              <a:t>Fifth level</a:t>
            </a:r>
          </a:p>
        </p:txBody>
      </p:sp>
      <p:sp>
        <p:nvSpPr>
          <p:cNvPr id="5"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6"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26061826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260605" y="2467480"/>
            <a:ext cx="3087136" cy="6627472"/>
          </a:xfrm>
          <a:prstGeom prst="rect">
            <a:avLst/>
          </a:prstGeom>
        </p:spPr>
        <p:txBody>
          <a:bodyPr vert="horz" lIns="0" tIns="0" rIns="0" bIns="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spcBef>
                <a:spcPts val="169"/>
              </a:spcBef>
              <a:spcAft>
                <a:spcPts val="0"/>
              </a:spcAft>
            </a:pPr>
            <a:r>
              <a:rPr lang="en-US" noProof="0" dirty="0"/>
              <a:t>Click to edit Master text styles</a:t>
            </a:r>
          </a:p>
          <a:p>
            <a:pPr lvl="1">
              <a:spcBef>
                <a:spcPts val="169"/>
              </a:spcBef>
              <a:spcAft>
                <a:spcPts val="0"/>
              </a:spcAft>
            </a:pPr>
            <a:r>
              <a:rPr lang="en-US" noProof="0" dirty="0"/>
              <a:t>Second level</a:t>
            </a:r>
          </a:p>
          <a:p>
            <a:pPr lvl="2">
              <a:spcBef>
                <a:spcPts val="169"/>
              </a:spcBef>
              <a:spcAft>
                <a:spcPts val="0"/>
              </a:spcAft>
            </a:pPr>
            <a:r>
              <a:rPr lang="en-US" noProof="0" dirty="0"/>
              <a:t>Third level</a:t>
            </a:r>
          </a:p>
          <a:p>
            <a:pPr lvl="3">
              <a:spcBef>
                <a:spcPts val="169"/>
              </a:spcBef>
              <a:spcAft>
                <a:spcPts val="0"/>
              </a:spcAft>
            </a:pPr>
            <a:r>
              <a:rPr lang="en-US" noProof="0" dirty="0"/>
              <a:t>Fourth level</a:t>
            </a:r>
          </a:p>
          <a:p>
            <a:pPr lvl="4">
              <a:spcBef>
                <a:spcPts val="169"/>
              </a:spcBef>
              <a:spcAft>
                <a:spcPts val="0"/>
              </a:spcAft>
            </a:pPr>
            <a:r>
              <a:rPr lang="en-US" noProof="0" dirty="0"/>
              <a:t>Fifth level</a:t>
            </a:r>
          </a:p>
        </p:txBody>
      </p:sp>
      <p:sp>
        <p:nvSpPr>
          <p:cNvPr id="15" name="Content Placeholder 3"/>
          <p:cNvSpPr>
            <a:spLocks noGrp="1"/>
          </p:cNvSpPr>
          <p:nvPr>
            <p:ph sz="quarter" idx="20"/>
          </p:nvPr>
        </p:nvSpPr>
        <p:spPr>
          <a:xfrm>
            <a:off x="3517404" y="2467483"/>
            <a:ext cx="3086849" cy="6690371"/>
          </a:xfrm>
          <a:prstGeom prst="rect">
            <a:avLst/>
          </a:prstGeom>
        </p:spPr>
        <p:txBody>
          <a:bodyPr vert="horz" lIns="0" tIns="0" rIns="0" bIns="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spcBef>
                <a:spcPts val="169"/>
              </a:spcBef>
              <a:spcAft>
                <a:spcPts val="0"/>
              </a:spcAft>
            </a:pPr>
            <a:r>
              <a:rPr lang="en-US" noProof="0" dirty="0"/>
              <a:t>Click to edit Master text styles</a:t>
            </a:r>
          </a:p>
          <a:p>
            <a:pPr lvl="1">
              <a:spcBef>
                <a:spcPts val="169"/>
              </a:spcBef>
              <a:spcAft>
                <a:spcPts val="0"/>
              </a:spcAft>
            </a:pPr>
            <a:r>
              <a:rPr lang="en-US" noProof="0" dirty="0"/>
              <a:t>Second level</a:t>
            </a:r>
          </a:p>
          <a:p>
            <a:pPr lvl="2">
              <a:spcBef>
                <a:spcPts val="169"/>
              </a:spcBef>
              <a:spcAft>
                <a:spcPts val="0"/>
              </a:spcAft>
            </a:pPr>
            <a:r>
              <a:rPr lang="en-US" noProof="0" dirty="0"/>
              <a:t>Third level</a:t>
            </a:r>
          </a:p>
          <a:p>
            <a:pPr lvl="3">
              <a:spcBef>
                <a:spcPts val="169"/>
              </a:spcBef>
              <a:spcAft>
                <a:spcPts val="0"/>
              </a:spcAft>
            </a:pPr>
            <a:r>
              <a:rPr lang="en-US" noProof="0" dirty="0"/>
              <a:t>Fourth level</a:t>
            </a:r>
          </a:p>
          <a:p>
            <a:pPr lvl="4">
              <a:spcBef>
                <a:spcPts val="169"/>
              </a:spcBef>
              <a:spcAft>
                <a:spcPts val="0"/>
              </a:spcAft>
            </a:pPr>
            <a:r>
              <a:rPr lang="en-US" noProof="0" dirty="0"/>
              <a:t>Fifth level</a:t>
            </a:r>
          </a:p>
        </p:txBody>
      </p:sp>
      <p:sp>
        <p:nvSpPr>
          <p:cNvPr id="8"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9"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1081356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7"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Tree>
    <p:extLst>
      <p:ext uri="{BB962C8B-B14F-4D97-AF65-F5344CB8AC3E}">
        <p14:creationId xmlns:p14="http://schemas.microsoft.com/office/powerpoint/2010/main" val="13516329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2" name="text" descr="{&quot;templafy&quot;:{&quot;id&quot;:&quot;ea67ed92-e424-4456-910f-529f1805072e&quot;}}" title="UserProfile.Language.Copyright">
            <a:extLst>
              <a:ext uri="{FF2B5EF4-FFF2-40B4-BE49-F238E27FC236}">
                <a16:creationId xmlns:a16="http://schemas.microsoft.com/office/drawing/2014/main" id="{868B5983-2E9C-4CB4-A34A-E7AC8B6F607A}"/>
              </a:ext>
            </a:extLst>
          </p:cNvPr>
          <p:cNvSpPr txBox="1"/>
          <p:nvPr userDrawn="1"/>
        </p:nvSpPr>
        <p:spPr>
          <a:xfrm>
            <a:off x="258961" y="9419876"/>
            <a:ext cx="3502223" cy="144483"/>
          </a:xfrm>
          <a:prstGeom prst="rect">
            <a:avLst/>
          </a:prstGeom>
          <a:noFill/>
        </p:spPr>
        <p:txBody>
          <a:bodyPr wrap="square" lIns="0" tIns="0" rIns="0" bIns="0" rtlCol="0">
            <a:noAutofit/>
          </a:bodyPr>
          <a:lstStyle/>
          <a:p>
            <a:pPr marL="0" indent="0">
              <a:spcBef>
                <a:spcPts val="338"/>
              </a:spcBef>
              <a:buSzPct val="100000"/>
              <a:buFont typeface="Arial"/>
              <a:buNone/>
            </a:pPr>
            <a:r>
              <a:rPr lang="fr-FR" sz="383" noProof="0" dirty="0">
                <a:solidFill>
                  <a:schemeClr val="tx1"/>
                </a:solidFill>
                <a:latin typeface="+mj-lt"/>
                <a:cs typeface="Calibri Light" panose="020F0302020204030204" pitchFamily="34" charset="0"/>
              </a:rPr>
              <a:t>© 2021 Товариство з обмеженою відповідальністю «Делойт і Туш». Усі права захищені.</a:t>
            </a:r>
          </a:p>
        </p:txBody>
      </p:sp>
      <p:sp>
        <p:nvSpPr>
          <p:cNvPr id="3" name="text" descr="{&quot;templafy&quot;:{&quot;id&quot;:&quot;0dae8f06-cae0-4025-8fce-7577e93275bf&quot;}}" title="UserProfile.LegalEntity.AllDisclaimer">
            <a:extLst>
              <a:ext uri="{FF2B5EF4-FFF2-40B4-BE49-F238E27FC236}">
                <a16:creationId xmlns:a16="http://schemas.microsoft.com/office/drawing/2014/main" id="{15AD6FE4-296F-4668-B0AD-A5CC8BDFF235}"/>
              </a:ext>
            </a:extLst>
          </p:cNvPr>
          <p:cNvSpPr txBox="1"/>
          <p:nvPr userDrawn="1"/>
        </p:nvSpPr>
        <p:spPr>
          <a:xfrm>
            <a:off x="261686" y="8486653"/>
            <a:ext cx="3111057" cy="842988"/>
          </a:xfrm>
          <a:prstGeom prst="rect">
            <a:avLst/>
          </a:prstGeom>
          <a:noFill/>
          <a:ln>
            <a:noFill/>
          </a:ln>
        </p:spPr>
        <p:txBody>
          <a:bodyPr wrap="square" lIns="0" tIns="0" rIns="0" bIns="0" rtlCol="0" anchor="b">
            <a:spAutoFit/>
          </a:bodyPr>
          <a:lstStyle/>
          <a:p>
            <a:pPr marL="0" indent="0">
              <a:spcBef>
                <a:spcPts val="338"/>
              </a:spcBef>
              <a:buSzPct val="100000"/>
              <a:buFont typeface="Arial"/>
              <a:buNone/>
            </a:pPr>
            <a:r>
              <a:rPr lang="en-US" sz="383" dirty="0">
                <a:solidFill>
                  <a:schemeClr val="tx1"/>
                </a:solidFill>
                <a:latin typeface="+mj-lt"/>
                <a:cs typeface="Calibri Light" panose="020F0302020204030204" pitchFamily="34" charset="0"/>
              </a:rPr>
              <a:t>Назва «Делойт» стосується однієї чи більшої кількості юридичних осіб, які входять до складу «Делойт Туш Томацу Лімітед» («ДТТЛ»), глобальної мережі фірм-учасників ДТТЛ та пов’язаних з ними осіб. ДТТЛ (також іменується як «Делойт Глобал») і кожна з фірм-учасників ДТТЛ є самостійними та незалежними юридичними особами. ДТТЛ не надає послуг клієнтам. Додаткову інформацію розміщено за посиланням: www.deloitte.com/about.
Компанія «Делойт» є провідним світовим постачальником послуг у сфері аудиту і надання запевнення, консалтингу, корпоративних фінансів, управління ризиками, оподаткування та інших супутніх послуг. Наша мережа фірм, яка працює у понад 150 країнах та територіях, надає послуги для чотирьохсот з п’ятисот найбільших компаній світу за щорічним рейтингом журналу Fortune. Дізнатися про те, яким чином близько 330 000 фахівців компанії «Делойт» спрямовують свої професійні зусилля на досягнення результатів, які мають значення, ви можете за посиланням: www.deloitte.com.
Це повідомлення містить інформацію лише загального характеру. Ані «Делойт Туш Томацу Лімітед», ані жодна з фірм-учасників та пов’язаних з ними осіб (надалі разом – «мережа «Делойт») не надають професійні консультації або послуги за допомогою цього повідомлення. Перш ніж ухвалити будь-яке рішення чи вдатися до будь-яких дій, які можуть вплинути на ваше фінансове становище або бізнес, рекомендуємо звернутися за консультацією до кваліфікованого фахівця. Жодна юридична особа, яка входить до мережі «Делойт», не відповідає за будь-які збитки, яких зазнала будь-яка особа, яка покладається на це повідомлення.</a:t>
            </a:r>
          </a:p>
        </p:txBody>
      </p:sp>
      <p:pic>
        <p:nvPicPr>
          <p:cNvPr id="1669609603" name="image" descr="{&quot;templafy&quot;:{&quot;id&quot;:&quot;4582e192-9d7c-42d7-a9af-6f51a8c223f5&quot;}}"/>
          <p:cNvPicPr>
            <a:picLocks noChangeAspect="1"/>
          </p:cNvPicPr>
          <p:nvPr/>
        </p:nvPicPr>
        <p:blipFill>
          <a:blip r:embed="rId2"/>
          <a:stretch>
            <a:fillRect/>
          </a:stretch>
        </p:blipFill>
        <p:spPr>
          <a:xfrm>
            <a:off x="262168" y="512710"/>
            <a:ext cx="1307418" cy="1471600"/>
          </a:xfrm>
          <a:prstGeom prst="rect">
            <a:avLst/>
          </a:prstGeom>
        </p:spPr>
      </p:pic>
    </p:spTree>
    <p:extLst>
      <p:ext uri="{BB962C8B-B14F-4D97-AF65-F5344CB8AC3E}">
        <p14:creationId xmlns:p14="http://schemas.microsoft.com/office/powerpoint/2010/main" val="34895018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right">
    <p:bg>
      <p:bgPr>
        <a:solidFill>
          <a:schemeClr val="tx1"/>
        </a:solidFill>
        <a:effectLst/>
      </p:bgPr>
    </p:bg>
    <p:spTree>
      <p:nvGrpSpPr>
        <p:cNvPr id="1" name=""/>
        <p:cNvGrpSpPr/>
        <p:nvPr/>
      </p:nvGrpSpPr>
      <p:grpSpPr>
        <a:xfrm>
          <a:off x="0" y="0"/>
          <a:ext cx="0" cy="0"/>
          <a:chOff x="0" y="0"/>
          <a:chExt cx="0" cy="0"/>
        </a:xfrm>
      </p:grpSpPr>
      <p:sp>
        <p:nvSpPr>
          <p:cNvPr id="2" name="text" descr="{&quot;templafy&quot;:{&quot;id&quot;:&quot;9da15020-379f-46b6-bc98-f64f89ecce3c&quot;}}" title="UserProfile.Language.Copyright">
            <a:extLst>
              <a:ext uri="{FF2B5EF4-FFF2-40B4-BE49-F238E27FC236}">
                <a16:creationId xmlns:a16="http://schemas.microsoft.com/office/drawing/2014/main" id="{868B5983-2E9C-4CB4-A34A-E7AC8B6F607A}"/>
              </a:ext>
            </a:extLst>
          </p:cNvPr>
          <p:cNvSpPr txBox="1"/>
          <p:nvPr userDrawn="1"/>
        </p:nvSpPr>
        <p:spPr>
          <a:xfrm>
            <a:off x="258961" y="9419876"/>
            <a:ext cx="3502223" cy="144483"/>
          </a:xfrm>
          <a:prstGeom prst="rect">
            <a:avLst/>
          </a:prstGeom>
          <a:noFill/>
        </p:spPr>
        <p:txBody>
          <a:bodyPr wrap="square" lIns="0" tIns="0" rIns="0" bIns="0" rtlCol="0">
            <a:noAutofit/>
          </a:bodyPr>
          <a:lstStyle/>
          <a:p>
            <a:pPr marL="0" indent="0">
              <a:spcBef>
                <a:spcPts val="338"/>
              </a:spcBef>
              <a:buSzPct val="100000"/>
              <a:buFont typeface="Arial"/>
              <a:buNone/>
            </a:pPr>
            <a:r>
              <a:rPr lang="fr-FR" sz="383" noProof="0" dirty="0">
                <a:solidFill>
                  <a:schemeClr val="bg1"/>
                </a:solidFill>
                <a:latin typeface="+mj-lt"/>
                <a:cs typeface="Calibri Light" panose="020F0302020204030204" pitchFamily="34" charset="0"/>
              </a:rPr>
              <a:t>© 2021 Товариство з обмеженою відповідальністю «Делойт і Туш». Усі права захищені.</a:t>
            </a:r>
          </a:p>
        </p:txBody>
      </p:sp>
      <p:sp>
        <p:nvSpPr>
          <p:cNvPr id="3" name="text" descr="{&quot;templafy&quot;:{&quot;id&quot;:&quot;81c1e2ff-0faa-430b-86bb-623444a88fc3&quot;}}" title="UserProfile.LegalEntity.AllDisclaimer">
            <a:extLst>
              <a:ext uri="{FF2B5EF4-FFF2-40B4-BE49-F238E27FC236}">
                <a16:creationId xmlns:a16="http://schemas.microsoft.com/office/drawing/2014/main" id="{15AD6FE4-296F-4668-B0AD-A5CC8BDFF235}"/>
              </a:ext>
            </a:extLst>
          </p:cNvPr>
          <p:cNvSpPr txBox="1"/>
          <p:nvPr userDrawn="1"/>
        </p:nvSpPr>
        <p:spPr>
          <a:xfrm>
            <a:off x="261686" y="8486653"/>
            <a:ext cx="3111057" cy="842988"/>
          </a:xfrm>
          <a:prstGeom prst="rect">
            <a:avLst/>
          </a:prstGeom>
          <a:noFill/>
          <a:ln>
            <a:noFill/>
          </a:ln>
        </p:spPr>
        <p:txBody>
          <a:bodyPr wrap="square" lIns="0" tIns="0" rIns="0" bIns="0" rtlCol="0" anchor="b">
            <a:spAutoFit/>
          </a:bodyPr>
          <a:lstStyle/>
          <a:p>
            <a:pPr marL="0" indent="0">
              <a:spcBef>
                <a:spcPts val="338"/>
              </a:spcBef>
              <a:buSzPct val="100000"/>
              <a:buFont typeface="Arial"/>
              <a:buNone/>
            </a:pPr>
            <a:r>
              <a:rPr lang="en-US" sz="383" dirty="0">
                <a:solidFill>
                  <a:schemeClr val="bg1"/>
                </a:solidFill>
                <a:latin typeface="+mj-lt"/>
                <a:cs typeface="Calibri Light" panose="020F0302020204030204" pitchFamily="34" charset="0"/>
              </a:rPr>
              <a:t>Назва «Делойт» стосується однієї чи більшої кількості юридичних осіб, які входять до складу «Делойт Туш Томацу Лімітед» («ДТТЛ»), глобальної мережі фірм-учасників ДТТЛ та пов’язаних з ними осіб. ДТТЛ (також іменується як «Делойт Глобал») і кожна з фірм-учасників ДТТЛ є самостійними та незалежними юридичними особами. ДТТЛ не надає послуг клієнтам. Додаткову інформацію розміщено за посиланням: www.deloitte.com/about.
Компанія «Делойт» є провідним світовим постачальником послуг у сфері аудиту і надання запевнення, консалтингу, корпоративних фінансів, управління ризиками, оподаткування та інших супутніх послуг. Наша мережа фірм, яка працює у понад 150 країнах та територіях, надає послуги для чотирьохсот з п’ятисот найбільших компаній світу за щорічним рейтингом журналу Fortune. Дізнатися про те, яким чином близько 330 000 фахівців компанії «Делойт» спрямовують свої професійні зусилля на досягнення результатів, які мають значення, ви можете за посиланням: www.deloitte.com.
Це повідомлення містить інформацію лише загального характеру. Ані «Делойт Туш Томацу Лімітед», ані жодна з фірм-учасників та пов’язаних з ними осіб (надалі разом – «мережа «Делойт») не надають професійні консультації або послуги за допомогою цього повідомлення. Перш ніж ухвалити будь-яке рішення чи вдатися до будь-яких дій, які можуть вплинути на ваше фінансове становище або бізнес, рекомендуємо звернутися за консультацією до кваліфікованого фахівця. Жодна юридична особа, яка входить до мережі «Делойт», не відповідає за будь-які збитки, яких зазнала будь-яка особа, яка покладається на це повідомлення.</a:t>
            </a:r>
          </a:p>
        </p:txBody>
      </p:sp>
      <p:pic>
        <p:nvPicPr>
          <p:cNvPr id="1604359474" name="image" descr="{&quot;templafy&quot;:{&quot;id&quot;:&quot;77ad5089-3b29-4ed8-8938-e5065eb9e514&quot;}}"/>
          <p:cNvPicPr>
            <a:picLocks noChangeAspect="1"/>
          </p:cNvPicPr>
          <p:nvPr/>
        </p:nvPicPr>
        <p:blipFill>
          <a:blip r:embed="rId2"/>
          <a:stretch>
            <a:fillRect/>
          </a:stretch>
        </p:blipFill>
        <p:spPr>
          <a:xfrm>
            <a:off x="264318" y="512710"/>
            <a:ext cx="1307418" cy="1471600"/>
          </a:xfrm>
          <a:prstGeom prst="rect">
            <a:avLst/>
          </a:prstGeom>
        </p:spPr>
      </p:pic>
    </p:spTree>
    <p:extLst>
      <p:ext uri="{BB962C8B-B14F-4D97-AF65-F5344CB8AC3E}">
        <p14:creationId xmlns:p14="http://schemas.microsoft.com/office/powerpoint/2010/main" val="34930295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
    <p:bg bwMode="gray">
      <p:bgPr>
        <a:solidFill>
          <a:schemeClr val="bg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bwMode="gray">
          <a:xfrm>
            <a:off x="258151" y="7438674"/>
            <a:ext cx="2694004" cy="1303091"/>
          </a:xfrm>
          <a:prstGeom prst="rect">
            <a:avLst/>
          </a:prstGeom>
        </p:spPr>
        <p:txBody>
          <a:bodyPr vert="horz" lIns="0" tIns="0" rIns="0" bIns="0" rtlCol="0" anchor="b">
            <a:noAutofit/>
          </a:bodyPr>
          <a:lstStyle>
            <a:lvl1pPr>
              <a:defRPr lang="en-US" sz="1688" dirty="0" smtClean="0">
                <a:solidFill>
                  <a:schemeClr val="accent1"/>
                </a:solidFill>
                <a:latin typeface="Calibri Light" panose="020F0302020204030204" pitchFamily="34" charset="0"/>
              </a:defRPr>
            </a:lvl1pPr>
            <a:lvl2pPr>
              <a:defRPr lang="en-US" sz="1688" b="0" dirty="0" smtClean="0">
                <a:latin typeface="Calibri Light" panose="020F0302020204030204" pitchFamily="34" charset="0"/>
                <a:cs typeface="Calibri Light" panose="020F0302020204030204" pitchFamily="34" charset="0"/>
              </a:defRPr>
            </a:lvl2pPr>
          </a:lstStyle>
          <a:p>
            <a:pPr lvl="0">
              <a:lnSpc>
                <a:spcPct val="80000"/>
              </a:lnSpc>
            </a:pPr>
            <a:r>
              <a:rPr lang="en-US" dirty="0"/>
              <a:t>Edit Master text styles</a:t>
            </a:r>
          </a:p>
          <a:p>
            <a:pPr lvl="1">
              <a:lnSpc>
                <a:spcPct val="80000"/>
              </a:lnSpc>
            </a:pPr>
            <a:r>
              <a:rPr lang="en-US" dirty="0"/>
              <a:t>Second level</a:t>
            </a:r>
          </a:p>
        </p:txBody>
      </p:sp>
      <p:sp>
        <p:nvSpPr>
          <p:cNvPr id="9" name="Text Placeholder 4"/>
          <p:cNvSpPr>
            <a:spLocks noGrp="1"/>
          </p:cNvSpPr>
          <p:nvPr>
            <p:ph type="body" sz="quarter" idx="10"/>
          </p:nvPr>
        </p:nvSpPr>
        <p:spPr>
          <a:xfrm>
            <a:off x="258151" y="9174516"/>
            <a:ext cx="3146822" cy="311197"/>
          </a:xfrm>
          <a:prstGeom prst="rect">
            <a:avLst/>
          </a:prstGeom>
        </p:spPr>
        <p:txBody>
          <a:bodyPr>
            <a:noAutofit/>
          </a:bodyPr>
          <a:lstStyle>
            <a:lvl1pPr>
              <a:spcAft>
                <a:spcPts val="0"/>
              </a:spcAft>
              <a:defRPr sz="788"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Tree>
    <p:extLst>
      <p:ext uri="{BB962C8B-B14F-4D97-AF65-F5344CB8AC3E}">
        <p14:creationId xmlns:p14="http://schemas.microsoft.com/office/powerpoint/2010/main" val="3024807015"/>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etter with picture">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494830" y="2470022"/>
            <a:ext cx="5100244" cy="6628826"/>
          </a:xfrm>
        </p:spPr>
        <p:txBody>
          <a:bodyPr>
            <a:noAutofit/>
          </a:bodyPr>
          <a:lstStyle>
            <a:lvl1pPr>
              <a:spcBef>
                <a:spcPts val="338"/>
              </a:spcBef>
              <a:spcAft>
                <a:spcPts val="0"/>
              </a:spcAft>
              <a:defRPr sz="731"/>
            </a:lvl1pPr>
            <a:lvl2pPr>
              <a:spcBef>
                <a:spcPts val="338"/>
              </a:spcBef>
              <a:spcAft>
                <a:spcPts val="0"/>
              </a:spcAft>
              <a:defRPr sz="731"/>
            </a:lvl2pPr>
            <a:lvl3pPr>
              <a:spcBef>
                <a:spcPts val="338"/>
              </a:spcBef>
              <a:spcAft>
                <a:spcPts val="0"/>
              </a:spcAft>
              <a:defRPr sz="731"/>
            </a:lvl3pPr>
            <a:lvl4pPr>
              <a:spcBef>
                <a:spcPts val="338"/>
              </a:spcBef>
              <a:spcAft>
                <a:spcPts val="0"/>
              </a:spcAft>
              <a:defRPr sz="731"/>
            </a:lvl4pPr>
            <a:lvl5pPr>
              <a:spcBef>
                <a:spcPts val="338"/>
              </a:spcBef>
              <a:spcAft>
                <a:spcPts val="0"/>
              </a:spcAft>
              <a:defRPr sz="731"/>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3" name="Picture Placeholder 2"/>
          <p:cNvSpPr>
            <a:spLocks noGrp="1"/>
          </p:cNvSpPr>
          <p:nvPr>
            <p:ph type="pic" sz="quarter" idx="13"/>
          </p:nvPr>
        </p:nvSpPr>
        <p:spPr>
          <a:xfrm>
            <a:off x="257175" y="2455867"/>
            <a:ext cx="1090315" cy="2799820"/>
          </a:xfrm>
        </p:spPr>
        <p:txBody>
          <a:bodyPr/>
          <a:lstStyle/>
          <a:p>
            <a:endParaRPr lang="en-GB"/>
          </a:p>
        </p:txBody>
      </p:sp>
      <p:sp>
        <p:nvSpPr>
          <p:cNvPr id="5" name="Text Placeholder 4"/>
          <p:cNvSpPr>
            <a:spLocks noGrp="1"/>
          </p:cNvSpPr>
          <p:nvPr>
            <p:ph type="body" sz="quarter" idx="14"/>
          </p:nvPr>
        </p:nvSpPr>
        <p:spPr>
          <a:xfrm>
            <a:off x="264320" y="5530851"/>
            <a:ext cx="1083171" cy="3634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30520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Tree>
    <p:extLst>
      <p:ext uri="{BB962C8B-B14F-4D97-AF65-F5344CB8AC3E}">
        <p14:creationId xmlns:p14="http://schemas.microsoft.com/office/powerpoint/2010/main" val="5080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7" name="Content Placeholder 2"/>
          <p:cNvSpPr>
            <a:spLocks noGrp="1"/>
          </p:cNvSpPr>
          <p:nvPr>
            <p:ph sz="quarter" idx="23"/>
          </p:nvPr>
        </p:nvSpPr>
        <p:spPr>
          <a:xfrm>
            <a:off x="260603" y="2468317"/>
            <a:ext cx="6343650" cy="669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07705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 column 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10" name="Content Placeholder 2"/>
          <p:cNvSpPr>
            <a:spLocks noGrp="1"/>
          </p:cNvSpPr>
          <p:nvPr>
            <p:ph sz="quarter" idx="23"/>
          </p:nvPr>
        </p:nvSpPr>
        <p:spPr>
          <a:xfrm>
            <a:off x="260605" y="2468317"/>
            <a:ext cx="3087136" cy="669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sz="quarter" idx="24"/>
          </p:nvPr>
        </p:nvSpPr>
        <p:spPr>
          <a:xfrm>
            <a:off x="3523512" y="2468317"/>
            <a:ext cx="3087136" cy="669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16965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3128963" y="2482076"/>
            <a:ext cx="3474541" cy="6696901"/>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263861" y="2482078"/>
            <a:ext cx="2437685" cy="6630527"/>
          </a:xfrm>
          <a:prstGeom prst="rect">
            <a:avLst/>
          </a:prstGeom>
        </p:spPr>
        <p:txBody>
          <a:bodyPr/>
          <a:lstStyle>
            <a:lvl1pPr>
              <a:spcBef>
                <a:spcPts val="338"/>
              </a:spcBef>
              <a:spcAft>
                <a:spcPts val="0"/>
              </a:spcAft>
              <a:tabLst>
                <a:tab pos="3771900" algn="r"/>
              </a:tabLst>
              <a:defRPr/>
            </a:lvl1pPr>
            <a:lvl2pPr>
              <a:spcBef>
                <a:spcPts val="338"/>
              </a:spcBef>
              <a:spcAft>
                <a:spcPts val="0"/>
              </a:spcAft>
              <a:tabLst>
                <a:tab pos="3771900" algn="r"/>
              </a:tabLst>
              <a:defRPr/>
            </a:lvl2pPr>
            <a:lvl3pPr marL="101253" indent="-101253">
              <a:spcBef>
                <a:spcPts val="338"/>
              </a:spcBef>
              <a:spcAft>
                <a:spcPts val="0"/>
              </a:spcAft>
              <a:tabLst>
                <a:tab pos="3771900" algn="r"/>
              </a:tabLst>
              <a:defRPr/>
            </a:lvl3pPr>
            <a:lvl4pPr marL="202505" indent="-101253">
              <a:spcBef>
                <a:spcPts val="338"/>
              </a:spcBef>
              <a:spcAft>
                <a:spcPts val="0"/>
              </a:spcAft>
              <a:tabLst>
                <a:tab pos="3771900" algn="r"/>
              </a:tabLst>
              <a:defRPr/>
            </a:lvl4pPr>
            <a:lvl5pPr marL="303758" indent="-101253">
              <a:spcBef>
                <a:spcPts val="338"/>
              </a:spcBef>
              <a:spcAft>
                <a:spcPts val="0"/>
              </a:spcAft>
              <a:buFont typeface="Arial" panose="020B0604020202020204" pitchFamily="34" charset="0"/>
              <a:buChar char="•"/>
              <a:tabLst>
                <a:tab pos="37719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a:xfrm>
            <a:off x="261193" y="499886"/>
            <a:ext cx="6346329" cy="495300"/>
          </a:xfrm>
          <a:prstGeom prst="rect">
            <a:avLst/>
          </a:prstGeom>
        </p:spPr>
        <p:txBody>
          <a:bodyPr vert="horz" lIns="0" tIns="0" rIns="0" bIns="0" rtlCol="0" anchor="t" anchorCtr="0">
            <a:noAutofit/>
          </a:bodyPr>
          <a:lstStyle>
            <a:lvl1pPr>
              <a:defRPr sz="1181"/>
            </a:lvl1pPr>
          </a:lstStyle>
          <a:p>
            <a:r>
              <a:rPr lang="en-US" noProof="0" dirty="0"/>
              <a:t>Click to edit Master title style</a:t>
            </a:r>
          </a:p>
        </p:txBody>
      </p:sp>
    </p:spTree>
    <p:extLst>
      <p:ext uri="{BB962C8B-B14F-4D97-AF65-F5344CB8AC3E}">
        <p14:creationId xmlns:p14="http://schemas.microsoft.com/office/powerpoint/2010/main" val="7435572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columns of 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260603" y="499770"/>
            <a:ext cx="6343650" cy="482587"/>
          </a:xfrm>
          <a:prstGeom prst="rect">
            <a:avLst/>
          </a:prstGeom>
        </p:spPr>
        <p:txBody>
          <a:bodyPr vert="horz" lIns="0" tIns="0" rIns="0" bIns="0" rtlCol="0" anchor="t" anchorCtr="0">
            <a:noAutofit/>
          </a:bodyPr>
          <a:lstStyle>
            <a:lvl1pPr>
              <a:defRPr sz="1181">
                <a:latin typeface="+mj-lt"/>
              </a:defRPr>
            </a:lvl1pPr>
          </a:lstStyle>
          <a:p>
            <a:r>
              <a:rPr lang="en-US" dirty="0"/>
              <a:t>Click to add title</a:t>
            </a:r>
          </a:p>
        </p:txBody>
      </p:sp>
      <p:sp>
        <p:nvSpPr>
          <p:cNvPr id="9"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260603" y="986472"/>
            <a:ext cx="6343650" cy="1093813"/>
          </a:xfrm>
          <a:prstGeom prst="rect">
            <a:avLst/>
          </a:prstGeom>
        </p:spPr>
        <p:txBody>
          <a:bodyPr lIns="0" tIns="0" rIns="0" bIns="0">
            <a:noAutofit/>
          </a:bodyPr>
          <a:lstStyle>
            <a:lvl1pPr marL="0" indent="0">
              <a:buNone/>
              <a:defRPr sz="1013" b="0">
                <a:solidFill>
                  <a:schemeClr val="bg2"/>
                </a:solidFill>
              </a:defRPr>
            </a:lvl1pPr>
          </a:lstStyle>
          <a:p>
            <a:pPr lvl="0"/>
            <a:r>
              <a:rPr lang="en-US" dirty="0"/>
              <a:t>Click to add subtitle</a:t>
            </a:r>
          </a:p>
        </p:txBody>
      </p:sp>
      <p:sp>
        <p:nvSpPr>
          <p:cNvPr id="10" name="Content Placeholder 2"/>
          <p:cNvSpPr>
            <a:spLocks noGrp="1"/>
          </p:cNvSpPr>
          <p:nvPr>
            <p:ph sz="quarter" idx="23"/>
          </p:nvPr>
        </p:nvSpPr>
        <p:spPr>
          <a:xfrm>
            <a:off x="260603" y="2468317"/>
            <a:ext cx="4175666" cy="669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sz="quarter" idx="24"/>
          </p:nvPr>
        </p:nvSpPr>
        <p:spPr>
          <a:xfrm>
            <a:off x="4606827" y="2468317"/>
            <a:ext cx="2003822" cy="669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347222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4">
    <p:bg>
      <p:bgPr>
        <a:solidFill>
          <a:schemeClr val="accent5"/>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260605" y="2476500"/>
            <a:ext cx="5254371" cy="6688844"/>
          </a:xfrm>
          <a:prstGeom prst="rect">
            <a:avLst/>
          </a:prstGeom>
        </p:spPr>
        <p:txBody>
          <a:bodyPr>
            <a:noAutofit/>
          </a:bodyPr>
          <a:lstStyle>
            <a:lvl1pPr>
              <a:spcBef>
                <a:spcPts val="2025"/>
              </a:spcBef>
              <a:defRPr sz="2025">
                <a:solidFill>
                  <a:schemeClr val="bg1"/>
                </a:solidFill>
              </a:defRPr>
            </a:lvl1pPr>
            <a:lvl2pPr marL="257175" indent="-257175">
              <a:defRPr sz="1688">
                <a:solidFill>
                  <a:schemeClr val="bg2"/>
                </a:solidFill>
              </a:defRPr>
            </a:lvl2pPr>
            <a:lvl3pPr>
              <a:defRPr sz="1688">
                <a:solidFill>
                  <a:schemeClr val="bg2"/>
                </a:solidFill>
              </a:defRPr>
            </a:lvl3pPr>
            <a:lvl4pPr>
              <a:defRPr sz="1688">
                <a:solidFill>
                  <a:schemeClr val="bg2"/>
                </a:solidFill>
              </a:defRPr>
            </a:lvl4pPr>
            <a:lvl5pPr>
              <a:defRPr sz="1688">
                <a:solidFill>
                  <a:schemeClr val="bg2"/>
                </a:solidFill>
              </a:defRPr>
            </a:lvl5pPr>
          </a:lstStyle>
          <a:p>
            <a:pPr lvl="0"/>
            <a:r>
              <a:rPr lang="en-US" noProof="0" dirty="0"/>
              <a:t>Click to edit Master text styles</a:t>
            </a:r>
          </a:p>
        </p:txBody>
      </p:sp>
      <p:sp>
        <p:nvSpPr>
          <p:cNvPr id="3" name="TextBox 2"/>
          <p:cNvSpPr txBox="1"/>
          <p:nvPr userDrawn="1"/>
        </p:nvSpPr>
        <p:spPr>
          <a:xfrm>
            <a:off x="3564001" y="9419152"/>
            <a:ext cx="2754315" cy="117853"/>
          </a:xfrm>
          <a:prstGeom prst="rect">
            <a:avLst/>
          </a:prstGeom>
          <a:noFill/>
        </p:spPr>
        <p:txBody>
          <a:bodyPr wrap="square" lIns="0" tIns="0" rIns="0" bIns="0" rtlCol="0">
            <a:spAutoFit/>
          </a:bodyPr>
          <a:lstStyle/>
          <a:p>
            <a:pPr marL="0" indent="0" algn="r">
              <a:spcBef>
                <a:spcPts val="0"/>
              </a:spcBef>
              <a:buSzPct val="100000"/>
              <a:buFont typeface="Arial"/>
              <a:buNone/>
            </a:pPr>
            <a:r>
              <a:rPr lang="en-US" sz="383" noProof="0" dirty="0">
                <a:solidFill>
                  <a:schemeClr val="bg1"/>
                </a:solidFill>
                <a:latin typeface="+mj-lt"/>
                <a:cs typeface="Calibri Light" panose="020F0302020204030204" pitchFamily="34" charset="0"/>
              </a:rPr>
              <a:t>Presentation title</a:t>
            </a:r>
            <a:br>
              <a:rPr lang="en-US" sz="383" noProof="0" dirty="0">
                <a:solidFill>
                  <a:schemeClr val="bg1"/>
                </a:solidFill>
                <a:latin typeface="+mj-lt"/>
                <a:cs typeface="Calibri Light" panose="020F0302020204030204" pitchFamily="34" charset="0"/>
              </a:rPr>
            </a:br>
            <a:r>
              <a:rPr lang="en-US" sz="383" noProof="0" dirty="0">
                <a:solidFill>
                  <a:schemeClr val="bg1"/>
                </a:solidFill>
                <a:latin typeface="+mj-lt"/>
                <a:cs typeface="Calibri Light" panose="020F0302020204030204" pitchFamily="34" charset="0"/>
              </a:rPr>
              <a:t>[To edit, click View &gt; Slide Master &gt; Slide Master]</a:t>
            </a:r>
          </a:p>
        </p:txBody>
      </p:sp>
      <p:sp>
        <p:nvSpPr>
          <p:cNvPr id="4" name="TextBox 3"/>
          <p:cNvSpPr txBox="1"/>
          <p:nvPr userDrawn="1"/>
        </p:nvSpPr>
        <p:spPr>
          <a:xfrm>
            <a:off x="6429663" y="9419149"/>
            <a:ext cx="173236" cy="58927"/>
          </a:xfrm>
          <a:prstGeom prst="rect">
            <a:avLst/>
          </a:prstGeom>
          <a:noFill/>
        </p:spPr>
        <p:txBody>
          <a:bodyPr wrap="square" lIns="0" tIns="0" rIns="0" bIns="0" rtlCol="0">
            <a:spAutoFit/>
          </a:bodyPr>
          <a:lstStyle/>
          <a:p>
            <a:pPr marL="0" indent="0" algn="r">
              <a:spcBef>
                <a:spcPts val="0"/>
              </a:spcBef>
              <a:buSzPct val="100000"/>
              <a:buFont typeface="Arial"/>
              <a:buNone/>
            </a:pPr>
            <a:fld id="{C58DF478-B544-4ED8-9ED4-6A2648E2D233}" type="slidenum">
              <a:rPr lang="en-US" sz="383" noProof="0" smtClean="0">
                <a:solidFill>
                  <a:schemeClr val="bg1"/>
                </a:solidFill>
                <a:latin typeface="+mj-lt"/>
                <a:cs typeface="Calibri Light" panose="020F0302020204030204" pitchFamily="34" charset="0"/>
              </a:rPr>
              <a:pPr marL="0" indent="0" algn="r">
                <a:spcBef>
                  <a:spcPts val="0"/>
                </a:spcBef>
                <a:buSzPct val="100000"/>
                <a:buFont typeface="Arial"/>
                <a:buNone/>
              </a:pPr>
              <a:t>‹#›</a:t>
            </a:fld>
            <a:endParaRPr lang="en-US" sz="383" noProof="0" dirty="0">
              <a:solidFill>
                <a:schemeClr val="bg1"/>
              </a:solidFill>
              <a:latin typeface="+mj-lt"/>
              <a:cs typeface="Calibri Light" panose="020F0302020204030204" pitchFamily="34" charset="0"/>
            </a:endParaRPr>
          </a:p>
        </p:txBody>
      </p:sp>
      <p:sp>
        <p:nvSpPr>
          <p:cNvPr id="5" name="text" descr="{&quot;templafy&quot;:{&quot;id&quot;:&quot;9bef7e03-07ac-4058-87eb-8012002368ac&quot;}}" title="UserProfile.Language.Copyright">
            <a:extLst>
              <a:ext uri="{FF2B5EF4-FFF2-40B4-BE49-F238E27FC236}">
                <a16:creationId xmlns:a16="http://schemas.microsoft.com/office/drawing/2014/main" id="{1AD4C72A-BBD7-4A7D-8077-08BD6960851E}"/>
              </a:ext>
            </a:extLst>
          </p:cNvPr>
          <p:cNvSpPr txBox="1"/>
          <p:nvPr userDrawn="1"/>
        </p:nvSpPr>
        <p:spPr>
          <a:xfrm>
            <a:off x="258962" y="9422593"/>
            <a:ext cx="3609380" cy="144483"/>
          </a:xfrm>
          <a:prstGeom prst="rect">
            <a:avLst/>
          </a:prstGeom>
          <a:noFill/>
        </p:spPr>
        <p:txBody>
          <a:bodyPr wrap="square" lIns="0" tIns="0" rIns="0" bIns="0" rtlCol="0">
            <a:noAutofit/>
          </a:bodyPr>
          <a:lstStyle/>
          <a:p>
            <a:pPr marL="0" indent="0">
              <a:spcBef>
                <a:spcPts val="0"/>
              </a:spcBef>
              <a:buSzPct val="100000"/>
              <a:buFont typeface="Arial"/>
              <a:buNone/>
            </a:pPr>
            <a:r>
              <a:rPr lang="fr-FR" sz="383" noProof="0" dirty="0">
                <a:solidFill>
                  <a:schemeClr val="bg1"/>
                </a:solidFill>
                <a:latin typeface="+mj-lt"/>
                <a:cs typeface="Calibri Light" panose="020F0302020204030204" pitchFamily="34" charset="0"/>
              </a:rPr>
              <a:t>© 2021 Товариство з обмеженою відповідальністю «Делойт і Туш». Усі права захищені.</a:t>
            </a:r>
          </a:p>
        </p:txBody>
      </p:sp>
    </p:spTree>
    <p:extLst>
      <p:ext uri="{BB962C8B-B14F-4D97-AF65-F5344CB8AC3E}">
        <p14:creationId xmlns:p14="http://schemas.microsoft.com/office/powerpoint/2010/main" val="24832229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1"/>
            </p:custDataLst>
            <p:extLst>
              <p:ext uri="{D42A27DB-BD31-4B8C-83A1-F6EECF244321}">
                <p14:modId xmlns:p14="http://schemas.microsoft.com/office/powerpoint/2010/main" val="166891810"/>
              </p:ext>
            </p:extLst>
          </p:nvPr>
        </p:nvGraphicFramePr>
        <p:xfrm>
          <a:off x="1193" y="2299"/>
          <a:ext cx="1190" cy="2292"/>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4" name="Object 3" hidden="1"/>
                      <p:cNvPicPr/>
                      <p:nvPr/>
                    </p:nvPicPr>
                    <p:blipFill>
                      <a:blip r:embed="rId23"/>
                      <a:stretch>
                        <a:fillRect/>
                      </a:stretch>
                    </p:blipFill>
                    <p:spPr>
                      <a:xfrm>
                        <a:off x="1193" y="2299"/>
                        <a:ext cx="1190" cy="2292"/>
                      </a:xfrm>
                      <a:prstGeom prst="rect">
                        <a:avLst/>
                      </a:prstGeom>
                    </p:spPr>
                  </p:pic>
                </p:oleObj>
              </mc:Fallback>
            </mc:AlternateContent>
          </a:graphicData>
        </a:graphic>
      </p:graphicFrame>
      <p:sp>
        <p:nvSpPr>
          <p:cNvPr id="19" name="Text Placeholder 18"/>
          <p:cNvSpPr>
            <a:spLocks noGrp="1"/>
          </p:cNvSpPr>
          <p:nvPr>
            <p:ph type="body" idx="1"/>
          </p:nvPr>
        </p:nvSpPr>
        <p:spPr>
          <a:xfrm>
            <a:off x="258069" y="2468321"/>
            <a:ext cx="6341864" cy="6697027"/>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Box 9"/>
          <p:cNvSpPr txBox="1"/>
          <p:nvPr userDrawn="1"/>
        </p:nvSpPr>
        <p:spPr>
          <a:xfrm>
            <a:off x="3564001" y="9419152"/>
            <a:ext cx="2754315"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b="0" noProof="0" dirty="0">
                <a:solidFill>
                  <a:srgbClr val="DA291C"/>
                </a:solidFill>
                <a:latin typeface="Calibri Light" panose="020F0302020204030204" pitchFamily="34" charset="0"/>
                <a:cs typeface="Calibri Light" panose="020F0302020204030204" pitchFamily="34" charset="0"/>
              </a:rPr>
              <a:t>[</a:t>
            </a:r>
            <a:r>
              <a:rPr lang="uk-UA" sz="800" b="0" noProof="0" dirty="0">
                <a:solidFill>
                  <a:srgbClr val="DA291C"/>
                </a:solidFill>
                <a:latin typeface="Calibri Light" panose="020F0302020204030204" pitchFamily="34" charset="0"/>
                <a:cs typeface="Calibri Light" panose="020F0302020204030204" pitchFamily="34" charset="0"/>
              </a:rPr>
              <a:t>НАЗВА ЗАКЛАДУ ОХОРОНИ ЗДОРОВ'Я</a:t>
            </a:r>
            <a:r>
              <a:rPr lang="en-US" sz="800" b="0" baseline="0" noProof="0" dirty="0">
                <a:solidFill>
                  <a:srgbClr val="DA291C"/>
                </a:solidFill>
                <a:latin typeface="Calibri Light" panose="020F0302020204030204" pitchFamily="34" charset="0"/>
                <a:cs typeface="Calibri Light" panose="020F0302020204030204" pitchFamily="34" charset="0"/>
              </a:rPr>
              <a:t>]</a:t>
            </a:r>
            <a:endParaRPr lang="en-US" sz="800" b="0" noProof="0" dirty="0">
              <a:solidFill>
                <a:srgbClr val="DA291C"/>
              </a:solidFill>
              <a:latin typeface="Calibri Light" panose="020F0302020204030204" pitchFamily="34" charset="0"/>
              <a:cs typeface="Calibri Light" panose="020F0302020204030204" pitchFamily="34" charset="0"/>
            </a:endParaRPr>
          </a:p>
        </p:txBody>
      </p:sp>
      <p:sp>
        <p:nvSpPr>
          <p:cNvPr id="12" name="TextBox 11"/>
          <p:cNvSpPr txBox="1"/>
          <p:nvPr userDrawn="1"/>
        </p:nvSpPr>
        <p:spPr>
          <a:xfrm>
            <a:off x="6429663" y="9419149"/>
            <a:ext cx="173236" cy="123111"/>
          </a:xfrm>
          <a:prstGeom prst="rect">
            <a:avLst/>
          </a:prstGeom>
          <a:noFill/>
        </p:spPr>
        <p:txBody>
          <a:bodyPr wrap="square" lIns="0" tIns="0" rIns="0" bIns="0" rtlCol="0">
            <a:spAutoFit/>
          </a:bodyPr>
          <a:lstStyle/>
          <a:p>
            <a:pPr marL="0" indent="0" algn="r">
              <a:spcBef>
                <a:spcPts val="0"/>
              </a:spcBef>
              <a:buSzPct val="100000"/>
              <a:buFont typeface="Arial"/>
              <a:buNone/>
            </a:pPr>
            <a:fld id="{C58DF478-B544-4ED8-9ED4-6A2648E2D233}" type="slidenum">
              <a:rPr lang="en-US" sz="800" noProof="0" smtClean="0">
                <a:solidFill>
                  <a:schemeClr val="tx1"/>
                </a:solidFill>
                <a:latin typeface="+mj-lt"/>
                <a:cs typeface="Calibri Light" panose="020F0302020204030204" pitchFamily="34" charset="0"/>
              </a:rPr>
              <a:pPr marL="0" indent="0" algn="r">
                <a:spcBef>
                  <a:spcPts val="0"/>
                </a:spcBef>
                <a:buSzPct val="100000"/>
                <a:buFont typeface="Arial"/>
                <a:buNone/>
              </a:pPr>
              <a:t>‹#›</a:t>
            </a:fld>
            <a:endParaRPr lang="en-US" sz="800" noProof="0" dirty="0">
              <a:solidFill>
                <a:schemeClr val="tx1"/>
              </a:solidFill>
              <a:latin typeface="+mj-lt"/>
              <a:cs typeface="Calibri Light" panose="020F0302020204030204" pitchFamily="34" charset="0"/>
            </a:endParaRPr>
          </a:p>
        </p:txBody>
      </p:sp>
      <p:sp>
        <p:nvSpPr>
          <p:cNvPr id="8" name="text" descr="{&quot;templafy&quot;:{&quot;id&quot;:&quot;5b0b55d3-cad4-4ea2-b828-224edc455929&quot;}}" title="UserProfile.Language.Copyright">
            <a:extLst>
              <a:ext uri="{FF2B5EF4-FFF2-40B4-BE49-F238E27FC236}">
                <a16:creationId xmlns:a16="http://schemas.microsoft.com/office/drawing/2014/main" id="{1AD4C72A-BBD7-4A7D-8077-08BD6960851E}"/>
              </a:ext>
            </a:extLst>
          </p:cNvPr>
          <p:cNvSpPr txBox="1"/>
          <p:nvPr userDrawn="1"/>
        </p:nvSpPr>
        <p:spPr>
          <a:xfrm>
            <a:off x="258962" y="9422593"/>
            <a:ext cx="3609380" cy="144483"/>
          </a:xfrm>
          <a:prstGeom prst="rect">
            <a:avLst/>
          </a:prstGeom>
          <a:noFill/>
        </p:spPr>
        <p:txBody>
          <a:bodyPr wrap="square" lIns="0" tIns="0" rIns="0" bIns="0" rtlCol="0">
            <a:noAutofit/>
          </a:bodyPr>
          <a:lstStyle/>
          <a:p>
            <a:pPr marL="0" indent="0">
              <a:spcBef>
                <a:spcPts val="0"/>
              </a:spcBef>
              <a:buSzPct val="100000"/>
              <a:buFont typeface="Arial"/>
              <a:buNone/>
            </a:pPr>
            <a:r>
              <a:rPr lang="uk-UA" sz="800" b="0" noProof="0" dirty="0">
                <a:solidFill>
                  <a:schemeClr val="tx1"/>
                </a:solidFill>
                <a:latin typeface="Calibri Light" panose="020F0302020204030204" pitchFamily="34" charset="0"/>
                <a:cs typeface="Calibri Light" panose="020F0302020204030204" pitchFamily="34" charset="0"/>
              </a:rPr>
              <a:t>КОДЕКС ЕТИКИ</a:t>
            </a:r>
            <a:endParaRPr lang="fr-FR" sz="800" b="0" noProof="0" dirty="0">
              <a:solidFill>
                <a:schemeClr val="tx1"/>
              </a:solidFill>
              <a:latin typeface="Calibri Light" panose="020F0302020204030204" pitchFamily="34" charset="0"/>
              <a:cs typeface="Calibri Light" panose="020F0302020204030204" pitchFamily="34" charset="0"/>
            </a:endParaRPr>
          </a:p>
        </p:txBody>
      </p:sp>
      <p:sp>
        <p:nvSpPr>
          <p:cNvPr id="14" name="Title Placeholder 1"/>
          <p:cNvSpPr>
            <a:spLocks noGrp="1"/>
          </p:cNvSpPr>
          <p:nvPr>
            <p:ph type="title"/>
          </p:nvPr>
        </p:nvSpPr>
        <p:spPr bwMode="gray">
          <a:xfrm>
            <a:off x="257175" y="499292"/>
            <a:ext cx="6345723" cy="491308"/>
          </a:xfrm>
          <a:prstGeom prst="rect">
            <a:avLst/>
          </a:prstGeom>
        </p:spPr>
        <p:txBody>
          <a:bodyPr vert="horz" lIns="0" tIns="0" rIns="0" bIns="0" rtlCol="0" anchor="t" anchorCtr="0">
            <a:noAutofit/>
          </a:bodyPr>
          <a:lstStyle/>
          <a:p>
            <a:r>
              <a:rPr lang="en-US" noProof="0" dirty="0"/>
              <a:t>Click to edit Master title style</a:t>
            </a:r>
          </a:p>
        </p:txBody>
      </p:sp>
    </p:spTree>
  </p:cSld>
  <p:clrMap bg1="lt1" tx1="dk1" bg2="lt2" tx2="dk2" accent1="accent1" accent2="accent2" accent3="accent3" accent4="accent4" accent5="accent5" accent6="accent6" hlink="hlink" folHlink="folHlink"/>
  <p:sldLayoutIdLst>
    <p:sldLayoutId id="2147483891" r:id="rId1"/>
    <p:sldLayoutId id="2147483893" r:id="rId2"/>
    <p:sldLayoutId id="2147483949" r:id="rId3"/>
    <p:sldLayoutId id="2147483942" r:id="rId4"/>
    <p:sldLayoutId id="2147483944" r:id="rId5"/>
    <p:sldLayoutId id="2147483943" r:id="rId6"/>
    <p:sldLayoutId id="2147483889" r:id="rId7"/>
    <p:sldLayoutId id="2147483941" r:id="rId8"/>
    <p:sldLayoutId id="2147483921" r:id="rId9"/>
    <p:sldLayoutId id="2147483922" r:id="rId10"/>
    <p:sldLayoutId id="2147483923" r:id="rId11"/>
    <p:sldLayoutId id="2147483939" r:id="rId12"/>
    <p:sldLayoutId id="2147483940" r:id="rId13"/>
    <p:sldLayoutId id="2147483929" r:id="rId14"/>
    <p:sldLayoutId id="2147483930" r:id="rId15"/>
    <p:sldLayoutId id="2147483931" r:id="rId16"/>
    <p:sldLayoutId id="2147483933" r:id="rId17"/>
    <p:sldLayoutId id="2147483850" r:id="rId18"/>
    <p:sldLayoutId id="2147483894" r:id="rId19"/>
  </p:sldLayoutIdLst>
  <p:transition>
    <p:fade/>
  </p:transition>
  <p:hf hdr="0" dt="0"/>
  <p:txStyles>
    <p:titleStyle>
      <a:lvl1pPr algn="l" defTabSz="685801" rtl="0" eaLnBrk="1" latinLnBrk="0" hangingPunct="1">
        <a:spcBef>
          <a:spcPct val="0"/>
        </a:spcBef>
        <a:buNone/>
        <a:defRPr sz="1181" kern="1200">
          <a:solidFill>
            <a:schemeClr val="tx1"/>
          </a:solidFill>
          <a:latin typeface="+mj-lt"/>
          <a:ea typeface="+mj-ea"/>
          <a:cs typeface="Calibri Light" panose="020F0302020204030204" pitchFamily="34" charset="0"/>
        </a:defRPr>
      </a:lvl1pPr>
    </p:titleStyle>
    <p:bodyStyle>
      <a:lvl1pPr marL="0" indent="0" algn="l" defTabSz="685801" rtl="0" eaLnBrk="1" latinLnBrk="0" hangingPunct="1">
        <a:spcBef>
          <a:spcPts val="0"/>
        </a:spcBef>
        <a:spcAft>
          <a:spcPts val="338"/>
        </a:spcAft>
        <a:buSzPct val="100000"/>
        <a:buFont typeface="Arial" panose="020B0604020202020204" pitchFamily="34" charset="0"/>
        <a:buNone/>
        <a:defRPr sz="731" b="0" kern="1200">
          <a:solidFill>
            <a:schemeClr val="tx1"/>
          </a:solidFill>
          <a:latin typeface="+mj-lt"/>
          <a:ea typeface="+mn-ea"/>
          <a:cs typeface="Calibri Light" panose="020F0302020204030204" pitchFamily="34" charset="0"/>
        </a:defRPr>
      </a:lvl1pPr>
      <a:lvl2pPr marL="0" indent="0" algn="l" defTabSz="685801" rtl="0" eaLnBrk="1" latinLnBrk="0" hangingPunct="1">
        <a:spcBef>
          <a:spcPts val="0"/>
        </a:spcBef>
        <a:spcAft>
          <a:spcPts val="338"/>
        </a:spcAft>
        <a:buClrTx/>
        <a:buSzPct val="100000"/>
        <a:buFont typeface="Arial"/>
        <a:buNone/>
        <a:defRPr lang="en-US" sz="731" b="1" kern="1200" dirty="0" smtClean="0">
          <a:solidFill>
            <a:schemeClr val="tx1"/>
          </a:solidFill>
          <a:latin typeface="+mj-lt"/>
          <a:ea typeface="+mn-ea"/>
          <a:cs typeface="Calibri" panose="020F0502020204030204" pitchFamily="34" charset="0"/>
        </a:defRPr>
      </a:lvl2pPr>
      <a:lvl3pPr marL="101253" indent="-101253" algn="l" defTabSz="685801" rtl="0" eaLnBrk="1" latinLnBrk="0" hangingPunct="1">
        <a:spcBef>
          <a:spcPts val="0"/>
        </a:spcBef>
        <a:spcAft>
          <a:spcPts val="338"/>
        </a:spcAft>
        <a:buClrTx/>
        <a:buSzPct val="100000"/>
        <a:buFont typeface="Arial" panose="020B0604020202020204" pitchFamily="34" charset="0"/>
        <a:buChar char="•"/>
        <a:defRPr lang="en-US" sz="731" kern="1200" dirty="0" smtClean="0">
          <a:solidFill>
            <a:schemeClr val="tx1"/>
          </a:solidFill>
          <a:latin typeface="+mj-lt"/>
          <a:ea typeface="+mn-ea"/>
          <a:cs typeface="Calibri Light" panose="020F0302020204030204" pitchFamily="34" charset="0"/>
        </a:defRPr>
      </a:lvl3pPr>
      <a:lvl4pPr marL="202505" indent="-101253" algn="l" defTabSz="685801" rtl="0" eaLnBrk="1" latinLnBrk="0" hangingPunct="1">
        <a:spcBef>
          <a:spcPts val="0"/>
        </a:spcBef>
        <a:spcAft>
          <a:spcPts val="338"/>
        </a:spcAft>
        <a:buClrTx/>
        <a:buSzPct val="100000"/>
        <a:buFont typeface="Verdana" panose="020B0604030504040204" pitchFamily="34" charset="0"/>
        <a:buChar char="−"/>
        <a:defRPr lang="en-US" sz="731" kern="1200" baseline="0" dirty="0" smtClean="0">
          <a:solidFill>
            <a:schemeClr val="tx1"/>
          </a:solidFill>
          <a:latin typeface="+mj-lt"/>
          <a:ea typeface="+mn-ea"/>
          <a:cs typeface="Calibri Light" panose="020F0302020204030204" pitchFamily="34" charset="0"/>
        </a:defRPr>
      </a:lvl4pPr>
      <a:lvl5pPr marL="303758" indent="-101253" algn="l" defTabSz="598885" rtl="0" eaLnBrk="1" latinLnBrk="0" hangingPunct="1">
        <a:spcBef>
          <a:spcPts val="0"/>
        </a:spcBef>
        <a:spcAft>
          <a:spcPts val="338"/>
        </a:spcAft>
        <a:buClrTx/>
        <a:buSzPct val="100000"/>
        <a:buFont typeface="Arial" panose="020B0604020202020204" pitchFamily="34" charset="0"/>
        <a:buChar char="•"/>
        <a:tabLst/>
        <a:defRPr lang="en-US" sz="731" kern="1200" baseline="0" dirty="0" smtClean="0">
          <a:solidFill>
            <a:schemeClr val="tx1"/>
          </a:solidFill>
          <a:latin typeface="+mj-lt"/>
          <a:ea typeface="+mn-ea"/>
          <a:cs typeface="Calibri Light" panose="020F0302020204030204" pitchFamily="34" charset="0"/>
        </a:defRPr>
      </a:lvl5pPr>
      <a:lvl6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599" indent="-132300" algn="l" defTabSz="685801"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1" rtl="0" eaLnBrk="1" latinLnBrk="0" hangingPunct="1">
        <a:defRPr sz="1350" kern="1200">
          <a:solidFill>
            <a:schemeClr val="tx1"/>
          </a:solidFill>
          <a:latin typeface="+mn-lt"/>
          <a:ea typeface="+mn-ea"/>
          <a:cs typeface="+mn-cs"/>
        </a:defRPr>
      </a:lvl1pPr>
      <a:lvl2pPr marL="342900" algn="l" defTabSz="685801" rtl="0" eaLnBrk="1" latinLnBrk="0" hangingPunct="1">
        <a:defRPr sz="1350" kern="1200">
          <a:solidFill>
            <a:schemeClr val="tx1"/>
          </a:solidFill>
          <a:latin typeface="+mn-lt"/>
          <a:ea typeface="+mn-ea"/>
          <a:cs typeface="+mn-cs"/>
        </a:defRPr>
      </a:lvl2pPr>
      <a:lvl3pPr marL="685801" algn="l" defTabSz="685801" rtl="0" eaLnBrk="1" latinLnBrk="0" hangingPunct="1">
        <a:defRPr sz="1350" kern="1200">
          <a:solidFill>
            <a:schemeClr val="tx1"/>
          </a:solidFill>
          <a:latin typeface="+mn-lt"/>
          <a:ea typeface="+mn-ea"/>
          <a:cs typeface="+mn-cs"/>
        </a:defRPr>
      </a:lvl3pPr>
      <a:lvl4pPr marL="1028700" algn="l" defTabSz="685801" rtl="0" eaLnBrk="1" latinLnBrk="0" hangingPunct="1">
        <a:defRPr sz="1350" kern="1200">
          <a:solidFill>
            <a:schemeClr val="tx1"/>
          </a:solidFill>
          <a:latin typeface="+mn-lt"/>
          <a:ea typeface="+mn-ea"/>
          <a:cs typeface="+mn-cs"/>
        </a:defRPr>
      </a:lvl4pPr>
      <a:lvl5pPr marL="1371599" algn="l" defTabSz="685801" rtl="0" eaLnBrk="1" latinLnBrk="0" hangingPunct="1">
        <a:defRPr sz="1350" kern="1200">
          <a:solidFill>
            <a:schemeClr val="tx1"/>
          </a:solidFill>
          <a:latin typeface="+mn-lt"/>
          <a:ea typeface="+mn-ea"/>
          <a:cs typeface="+mn-cs"/>
        </a:defRPr>
      </a:lvl5pPr>
      <a:lvl6pPr marL="1714500" algn="l" defTabSz="685801" rtl="0" eaLnBrk="1" latinLnBrk="0" hangingPunct="1">
        <a:defRPr sz="1350" kern="1200">
          <a:solidFill>
            <a:schemeClr val="tx1"/>
          </a:solidFill>
          <a:latin typeface="+mn-lt"/>
          <a:ea typeface="+mn-ea"/>
          <a:cs typeface="+mn-cs"/>
        </a:defRPr>
      </a:lvl6pPr>
      <a:lvl7pPr marL="2057400" algn="l" defTabSz="685801" rtl="0" eaLnBrk="1" latinLnBrk="0" hangingPunct="1">
        <a:defRPr sz="1350" kern="1200">
          <a:solidFill>
            <a:schemeClr val="tx1"/>
          </a:solidFill>
          <a:latin typeface="+mn-lt"/>
          <a:ea typeface="+mn-ea"/>
          <a:cs typeface="+mn-cs"/>
        </a:defRPr>
      </a:lvl7pPr>
      <a:lvl8pPr marL="2400300" algn="l" defTabSz="685801" rtl="0" eaLnBrk="1" latinLnBrk="0" hangingPunct="1">
        <a:defRPr sz="1350" kern="1200">
          <a:solidFill>
            <a:schemeClr val="tx1"/>
          </a:solidFill>
          <a:latin typeface="+mn-lt"/>
          <a:ea typeface="+mn-ea"/>
          <a:cs typeface="+mn-cs"/>
        </a:defRPr>
      </a:lvl8pPr>
      <a:lvl9pPr marL="2743200" algn="l" defTabSz="68580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02" userDrawn="1">
          <p15:clr>
            <a:srgbClr val="A4A3A4"/>
          </p15:clr>
        </p15:guide>
        <p15:guide id="3" orient="horz" pos="5773" userDrawn="1">
          <p15:clr>
            <a:srgbClr val="A4A3A4"/>
          </p15:clr>
        </p15:guide>
        <p15:guide id="5" pos="4159" userDrawn="1">
          <p15:clr>
            <a:srgbClr val="A4A3A4"/>
          </p15:clr>
        </p15:guide>
        <p15:guide id="6" orient="horz" pos="1547" userDrawn="1">
          <p15:clr>
            <a:srgbClr val="A4A3A4"/>
          </p15:clr>
        </p15:guide>
        <p15:guide id="7" orient="horz" pos="315" userDrawn="1">
          <p15:clr>
            <a:srgbClr val="A4A3A4"/>
          </p15:clr>
        </p15:guide>
        <p15:guide id="8" orient="horz" pos="5931" userDrawn="1">
          <p15:clr>
            <a:srgbClr val="A4A3A4"/>
          </p15:clr>
        </p15:guide>
        <p15:guide id="10" pos="2795" userDrawn="1">
          <p15:clr>
            <a:srgbClr val="A4A3A4"/>
          </p15:clr>
        </p15:guide>
        <p15:guide id="12" pos="741" userDrawn="1">
          <p15:clr>
            <a:srgbClr val="A4A3A4"/>
          </p15:clr>
        </p15:guide>
        <p15:guide id="13" pos="849" userDrawn="1">
          <p15:clr>
            <a:srgbClr val="A4A3A4"/>
          </p15:clr>
        </p15:guide>
        <p15:guide id="14" pos="1423" userDrawn="1">
          <p15:clr>
            <a:srgbClr val="A4A3A4"/>
          </p15:clr>
        </p15:guide>
        <p15:guide id="15" pos="1530" userDrawn="1">
          <p15:clr>
            <a:srgbClr val="A4A3A4"/>
          </p15:clr>
        </p15:guide>
        <p15:guide id="16" pos="3472" userDrawn="1">
          <p15:clr>
            <a:srgbClr val="A4A3A4"/>
          </p15:clr>
        </p15:guide>
        <p15:guide id="17" pos="2109" userDrawn="1">
          <p15:clr>
            <a:srgbClr val="A4A3A4"/>
          </p15:clr>
        </p15:guide>
        <p15:guide id="18" pos="2215" userDrawn="1">
          <p15:clr>
            <a:srgbClr val="A4A3A4"/>
          </p15:clr>
        </p15:guide>
        <p15:guide id="19" pos="2160" userDrawn="1">
          <p15:clr>
            <a:srgbClr val="A4A3A4"/>
          </p15:clr>
        </p15:guide>
        <p15:guide id="20" pos="3583" userDrawn="1">
          <p15:clr>
            <a:srgbClr val="A4A3A4"/>
          </p15:clr>
        </p15:guide>
        <p15:guide id="24" orient="horz" pos="627" userDrawn="1">
          <p15:clr>
            <a:srgbClr val="A4A3A4"/>
          </p15:clr>
        </p15:guide>
        <p15:guide id="27" pos="16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41.xml"/><Relationship Id="rId1" Type="http://schemas.openxmlformats.org/officeDocument/2006/relationships/customXml" Target="../../customXml/item20.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hcapital.org/wp-content/uploads/2021/02/metodychni-rekomendacziyi_proyekt.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ustomXml" Target="../../customXml/item14.xml"/><Relationship Id="rId1" Type="http://schemas.openxmlformats.org/officeDocument/2006/relationships/customXml" Target="../../customXml/item7.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ustomXml" Target="../../customXml/item33.xml"/><Relationship Id="rId1" Type="http://schemas.openxmlformats.org/officeDocument/2006/relationships/customXml" Target="../../customXml/item76.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40.xml"/><Relationship Id="rId1" Type="http://schemas.openxmlformats.org/officeDocument/2006/relationships/customXml" Target="../../customXml/item3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52.xml"/><Relationship Id="rId1" Type="http://schemas.openxmlformats.org/officeDocument/2006/relationships/customXml" Target="../../customXml/item60.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ustomXml" Target="../../customXml/item3.xml"/><Relationship Id="rId1" Type="http://schemas.openxmlformats.org/officeDocument/2006/relationships/customXml" Target="../../customXml/item42.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50547"/>
            <a:ext cx="6858000" cy="4604906"/>
          </a:xfrm>
          <a:prstGeom prst="rect">
            <a:avLst/>
          </a:prstGeom>
        </p:spPr>
      </p:pic>
      <p:sp>
        <p:nvSpPr>
          <p:cNvPr id="5" name="Subtitle 4"/>
          <p:cNvSpPr>
            <a:spLocks noGrp="1"/>
          </p:cNvSpPr>
          <p:nvPr>
            <p:ph type="subTitle" idx="1"/>
          </p:nvPr>
        </p:nvSpPr>
        <p:spPr>
          <a:xfrm>
            <a:off x="258150" y="7861547"/>
            <a:ext cx="5253649" cy="1303091"/>
          </a:xfrm>
        </p:spPr>
        <p:txBody>
          <a:bodyPr/>
          <a:lstStyle/>
          <a:p>
            <a:r>
              <a:rPr lang="uk-UA" sz="3200" b="1" dirty="0">
                <a:solidFill>
                  <a:schemeClr val="tx1"/>
                </a:solidFill>
              </a:rPr>
              <a:t>Кодекс етики</a:t>
            </a:r>
            <a:endParaRPr lang="en-GB" sz="3200" b="1" dirty="0">
              <a:solidFill>
                <a:schemeClr val="tx1"/>
              </a:solidFill>
            </a:endParaRPr>
          </a:p>
          <a:p>
            <a:pPr lvl="1"/>
            <a:r>
              <a:rPr lang="en-US" sz="2000" dirty="0">
                <a:solidFill>
                  <a:srgbClr val="DA291C"/>
                </a:solidFill>
              </a:rPr>
              <a:t>[</a:t>
            </a:r>
            <a:r>
              <a:rPr lang="uk-UA" sz="2000" dirty="0">
                <a:solidFill>
                  <a:srgbClr val="DA291C"/>
                </a:solidFill>
              </a:rPr>
              <a:t>Назва закладу охорони здоров'я</a:t>
            </a:r>
            <a:r>
              <a:rPr lang="en-US" sz="2000" dirty="0">
                <a:solidFill>
                  <a:srgbClr val="DA291C"/>
                </a:solidFill>
              </a:rPr>
              <a:t>]</a:t>
            </a:r>
            <a:endParaRPr lang="en-GB" sz="2000" dirty="0">
              <a:solidFill>
                <a:srgbClr val="DA291C"/>
              </a:solidFill>
            </a:endParaRPr>
          </a:p>
        </p:txBody>
      </p:sp>
      <p:sp>
        <p:nvSpPr>
          <p:cNvPr id="8" name="Rectangle 7"/>
          <p:cNvSpPr/>
          <p:nvPr/>
        </p:nvSpPr>
        <p:spPr bwMode="gray">
          <a:xfrm>
            <a:off x="0" y="2650547"/>
            <a:ext cx="6858000" cy="4604400"/>
          </a:xfrm>
          <a:prstGeom prst="rect">
            <a:avLst/>
          </a:prstGeom>
          <a:solidFill>
            <a:schemeClr val="bg1">
              <a:lumMod val="95000"/>
              <a:alpha val="3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Tree>
    <p:custDataLst>
      <p:custData r:id="rId1"/>
      <p:custData r:id="rId2"/>
      <p:tags r:id="rId3"/>
    </p:custDataLst>
    <p:extLst>
      <p:ext uri="{BB962C8B-B14F-4D97-AF65-F5344CB8AC3E}">
        <p14:creationId xmlns:p14="http://schemas.microsoft.com/office/powerpoint/2010/main" val="405731957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439" b="17019"/>
          <a:stretch/>
        </p:blipFill>
        <p:spPr>
          <a:xfrm>
            <a:off x="0" y="2260601"/>
            <a:ext cx="6858000" cy="2692399"/>
          </a:xfrm>
          <a:prstGeom prst="rect">
            <a:avLst/>
          </a:prstGeom>
        </p:spPr>
      </p:pic>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5181600"/>
            <a:ext cx="6343650" cy="3983038"/>
          </a:xfrm>
          <a:prstGeom prst="rect">
            <a:avLst/>
          </a:prstGeom>
        </p:spPr>
        <p:txBody>
          <a:bodyPr vert="horz" wrap="square" lIns="0" tIns="0" rIns="0" bIns="0" rtlCol="0">
            <a:noAutofit/>
          </a:bodyPr>
          <a:lstStyle/>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діємо на засадах </a:t>
            </a:r>
            <a:r>
              <a:rPr lang="uk-UA" sz="1400" b="1" dirty="0">
                <a:latin typeface="Calibri Light" panose="020F0302020204030204" pitchFamily="34" charset="0"/>
                <a:cs typeface="Calibri Light" panose="020F0302020204030204" pitchFamily="34" charset="0"/>
              </a:rPr>
              <a:t>професійної та соціальної відповідальності</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дотримуємося</a:t>
            </a:r>
            <a:r>
              <a:rPr lang="uk-UA" sz="1400" b="1" dirty="0">
                <a:latin typeface="Calibri Light" panose="020F0302020204030204" pitchFamily="34" charset="0"/>
                <a:cs typeface="Calibri Light" panose="020F0302020204030204" pitchFamily="34" charset="0"/>
              </a:rPr>
              <a:t> вимог законодавства, політик Закладу та принципів гідності пацієнтів</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виконуємо свою роботу відповідно до </a:t>
            </a:r>
            <a:r>
              <a:rPr lang="uk-UA" sz="1400" b="1" dirty="0">
                <a:latin typeface="Calibri Light" panose="020F0302020204030204" pitchFamily="34" charset="0"/>
                <a:cs typeface="Calibri Light" panose="020F0302020204030204" pitchFamily="34" charset="0"/>
              </a:rPr>
              <a:t>встановлених стандартів </a:t>
            </a:r>
            <a:r>
              <a:rPr lang="uk-UA" sz="1400" dirty="0">
                <a:latin typeface="Calibri Light" panose="020F0302020204030204" pitchFamily="34" charset="0"/>
                <a:cs typeface="Calibri Light" panose="020F0302020204030204" pitchFamily="34" charset="0"/>
              </a:rPr>
              <a:t>надання медичної допомоги та </a:t>
            </a:r>
            <a:r>
              <a:rPr lang="uk-UA" sz="1400" b="1" dirty="0">
                <a:latin typeface="Calibri Light" panose="020F0302020204030204" pitchFamily="34" charset="0"/>
                <a:cs typeface="Calibri Light" panose="020F0302020204030204" pitchFamily="34" charset="0"/>
              </a:rPr>
              <a:t>на основі доказової медицини </a:t>
            </a:r>
            <a:r>
              <a:rPr lang="uk-UA" sz="1400" dirty="0">
                <a:latin typeface="Calibri Light" panose="020F0302020204030204" pitchFamily="34" charset="0"/>
                <a:cs typeface="Calibri Light" panose="020F0302020204030204" pitchFamily="34" charset="0"/>
              </a:rPr>
              <a:t>створюємо й </a:t>
            </a:r>
            <a:r>
              <a:rPr lang="uk-UA" sz="1400" b="1" dirty="0">
                <a:latin typeface="Calibri Light" panose="020F0302020204030204" pitchFamily="34" charset="0"/>
                <a:cs typeface="Calibri Light" panose="020F0302020204030204" pitchFamily="34" charset="0"/>
              </a:rPr>
              <a:t>підтримуємо</a:t>
            </a:r>
            <a:r>
              <a:rPr lang="uk-UA" sz="1400" dirty="0">
                <a:latin typeface="Calibri Light" panose="020F0302020204030204" pitchFamily="34" charset="0"/>
                <a:cs typeface="Calibri Light" panose="020F0302020204030204" pitchFamily="34" charset="0"/>
              </a:rPr>
              <a:t> </a:t>
            </a:r>
            <a:r>
              <a:rPr lang="uk-UA" sz="1400" b="1" dirty="0">
                <a:latin typeface="Calibri Light" panose="020F0302020204030204" pitchFamily="34" charset="0"/>
                <a:cs typeface="Calibri Light" panose="020F0302020204030204" pitchFamily="34" charset="0"/>
              </a:rPr>
              <a:t>безпечне середовище </a:t>
            </a:r>
            <a:r>
              <a:rPr lang="uk-UA" sz="1400" dirty="0">
                <a:latin typeface="Calibri Light" panose="020F0302020204030204" pitchFamily="34" charset="0"/>
                <a:cs typeface="Calibri Light" panose="020F0302020204030204" pitchFamily="34" charset="0"/>
              </a:rPr>
              <a:t>в лікарні на щоденній основі.</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здійснюємо медичну практику </a:t>
            </a:r>
            <a:r>
              <a:rPr lang="uk-UA" sz="1400" b="1" dirty="0">
                <a:latin typeface="Calibri Light" panose="020F0302020204030204" pitchFamily="34" charset="0"/>
                <a:cs typeface="Calibri Light" panose="020F0302020204030204" pitchFamily="34" charset="0"/>
              </a:rPr>
              <a:t>на основі стандартів медичної допомоги і клінічних протоколів</a:t>
            </a:r>
            <a:r>
              <a:rPr lang="uk-UA" sz="1400" dirty="0">
                <a:latin typeface="Calibri Light" panose="020F0302020204030204" pitchFamily="34" charset="0"/>
                <a:cs typeface="Calibri Light" panose="020F0302020204030204" pitchFamily="34" charset="0"/>
              </a:rPr>
              <a:t> та </a:t>
            </a:r>
            <a:r>
              <a:rPr lang="uk-UA" sz="1400" b="1" dirty="0">
                <a:latin typeface="Calibri Light" panose="020F0302020204030204" pitchFamily="34" charset="0"/>
                <a:cs typeface="Calibri Light" panose="020F0302020204030204" pitchFamily="34" charset="0"/>
              </a:rPr>
              <a:t>не допускаємо </a:t>
            </a:r>
            <a:r>
              <a:rPr lang="uk-UA" sz="1400" dirty="0">
                <a:latin typeface="Calibri Light" panose="020F0302020204030204" pitchFamily="34" charset="0"/>
                <a:cs typeface="Calibri Light" panose="020F0302020204030204" pitchFamily="34" charset="0"/>
              </a:rPr>
              <a:t>випадків, коли наші клінічні рішення  базуються </a:t>
            </a:r>
            <a:r>
              <a:rPr lang="uk-UA" sz="1400" b="1" dirty="0">
                <a:latin typeface="Calibri Light" panose="020F0302020204030204" pitchFamily="34" charset="0"/>
                <a:cs typeface="Calibri Light" panose="020F0302020204030204" pitchFamily="34" charset="0"/>
              </a:rPr>
              <a:t>на основі фінансової вигоди</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постійно </a:t>
            </a:r>
            <a:r>
              <a:rPr lang="uk-UA" sz="1400" b="1" dirty="0">
                <a:latin typeface="Calibri Light" panose="020F0302020204030204" pitchFamily="34" charset="0"/>
                <a:cs typeface="Calibri Light" panose="020F0302020204030204" pitchFamily="34" charset="0"/>
              </a:rPr>
              <a:t>оновлюємо та актуалізуємо </a:t>
            </a:r>
            <a:r>
              <a:rPr lang="uk-UA" sz="1400" dirty="0">
                <a:latin typeface="Calibri Light" panose="020F0302020204030204" pitchFamily="34" charset="0"/>
                <a:cs typeface="Calibri Light" panose="020F0302020204030204" pitchFamily="34" charset="0"/>
              </a:rPr>
              <a:t>наші знання й навички.</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вживаємо заходів щодо </a:t>
            </a:r>
            <a:r>
              <a:rPr lang="uk-UA" sz="1400" b="1" dirty="0">
                <a:latin typeface="Calibri Light" panose="020F0302020204030204" pitchFamily="34" charset="0"/>
                <a:cs typeface="Calibri Light" panose="020F0302020204030204" pitchFamily="34" charset="0"/>
              </a:rPr>
              <a:t>аналізу та підвищення якості </a:t>
            </a:r>
            <a:r>
              <a:rPr lang="uk-UA" sz="1400" dirty="0">
                <a:latin typeface="Calibri Light" panose="020F0302020204030204" pitchFamily="34" charset="0"/>
                <a:cs typeface="Calibri Light" panose="020F0302020204030204" pitchFamily="34" charset="0"/>
              </a:rPr>
              <a:t>нашої роботи.</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застосовуємо </a:t>
            </a:r>
            <a:r>
              <a:rPr lang="uk-UA" sz="1400" b="1" dirty="0">
                <a:latin typeface="Calibri Light" panose="020F0302020204030204" pitchFamily="34" charset="0"/>
                <a:cs typeface="Calibri Light" panose="020F0302020204030204" pitchFamily="34" charset="0"/>
              </a:rPr>
              <a:t>засоби індивідуального захисту</a:t>
            </a:r>
            <a:r>
              <a:rPr lang="uk-UA" sz="1400" dirty="0">
                <a:latin typeface="Calibri Light" panose="020F0302020204030204" pitchFamily="34" charset="0"/>
                <a:cs typeface="Calibri Light" panose="020F0302020204030204" pitchFamily="34" charset="0"/>
              </a:rPr>
              <a:t> та дотримуємося усіх встановлених </a:t>
            </a:r>
            <a:r>
              <a:rPr lang="uk-UA" sz="1400" b="1" dirty="0">
                <a:latin typeface="Calibri Light" panose="020F0302020204030204" pitchFamily="34" charset="0"/>
                <a:cs typeface="Calibri Light" panose="020F0302020204030204" pitchFamily="34" charset="0"/>
              </a:rPr>
              <a:t>правил інфекційного контролю </a:t>
            </a:r>
            <a:r>
              <a:rPr lang="uk-UA" sz="1400" dirty="0">
                <a:latin typeface="Calibri Light" panose="020F0302020204030204" pitchFamily="34" charset="0"/>
                <a:cs typeface="Calibri Light" panose="020F0302020204030204" pitchFamily="34" charset="0"/>
              </a:rPr>
              <a:t>та </a:t>
            </a:r>
            <a:r>
              <a:rPr lang="uk-UA" sz="1400" b="1" dirty="0">
                <a:latin typeface="Calibri Light" panose="020F0302020204030204" pitchFamily="34" charset="0"/>
                <a:cs typeface="Calibri Light" panose="020F0302020204030204" pitchFamily="34" charset="0"/>
              </a:rPr>
              <a:t>охорони праці </a:t>
            </a:r>
            <a:r>
              <a:rPr lang="uk-UA" sz="1400" dirty="0">
                <a:latin typeface="Calibri Light" panose="020F0302020204030204" pitchFamily="34" charset="0"/>
                <a:cs typeface="Calibri Light" panose="020F0302020204030204" pitchFamily="34" charset="0"/>
              </a:rPr>
              <a:t>під час виконання своїх трудових обов'язків.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не з'являємося на робочому місці в стані </a:t>
            </a:r>
            <a:r>
              <a:rPr lang="uk-UA" sz="1400" b="1" dirty="0">
                <a:latin typeface="Calibri Light" panose="020F0302020204030204" pitchFamily="34" charset="0"/>
                <a:cs typeface="Calibri Light" panose="020F0302020204030204" pitchFamily="34" charset="0"/>
              </a:rPr>
              <a:t>алкогольного та/або наркотичного сп'яніння</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p:txBody>
      </p:sp>
      <p:sp>
        <p:nvSpPr>
          <p:cNvPr id="11" name="Rectangle 10"/>
          <p:cNvSpPr/>
          <p:nvPr/>
        </p:nvSpPr>
        <p:spPr bwMode="gray">
          <a:xfrm>
            <a:off x="0" y="2260601"/>
            <a:ext cx="6858000" cy="2692399"/>
          </a:xfrm>
          <a:prstGeom prst="rect">
            <a:avLst/>
          </a:prstGeom>
          <a:solidFill>
            <a:schemeClr val="bg1">
              <a:lumMod val="95000"/>
              <a:alpha val="3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8" name="TextBox 7"/>
          <p:cNvSpPr txBox="1"/>
          <p:nvPr/>
        </p:nvSpPr>
        <p:spPr>
          <a:xfrm>
            <a:off x="257175" y="9158091"/>
            <a:ext cx="6300000" cy="246221"/>
          </a:xfrm>
          <a:prstGeom prst="rect">
            <a:avLst/>
          </a:prstGeom>
        </p:spPr>
        <p:txBody>
          <a:bodyPr vert="horz" wrap="square" lIns="0" tIns="0" rIns="0" bIns="0" rtlCol="0">
            <a:spAutoFit/>
          </a:bodyPr>
          <a:lstStyle/>
          <a:p>
            <a:pPr>
              <a:spcAft>
                <a:spcPts val="600"/>
              </a:spcAft>
            </a:pPr>
            <a:r>
              <a:rPr lang="uk-UA" sz="800" i="1" dirty="0">
                <a:latin typeface="Calibri Light" panose="020F0302020204030204" pitchFamily="34" charset="0"/>
                <a:cs typeface="Calibri Light" panose="020F0302020204030204" pitchFamily="34" charset="0"/>
              </a:rPr>
              <a:t>*Детальніше про принципи гідності пацієнтів див. </a:t>
            </a:r>
            <a:r>
              <a:rPr lang="uk-UA" sz="800" i="1" u="sng" dirty="0">
                <a:latin typeface="Calibri Light" panose="020F0302020204030204" pitchFamily="34" charset="0"/>
                <a:cs typeface="Calibri Light" panose="020F0302020204030204" pitchFamily="34" charset="0"/>
                <a:hlinkClick r:id="rId3"/>
              </a:rPr>
              <a:t>Методичні рекомендації</a:t>
            </a:r>
            <a:r>
              <a:rPr lang="uk-UA" sz="800" i="1" dirty="0">
                <a:latin typeface="Calibri Light" panose="020F0302020204030204" pitchFamily="34" charset="0"/>
                <a:cs typeface="Calibri Light" panose="020F0302020204030204" pitchFamily="34" charset="0"/>
              </a:rPr>
              <a:t> щодо дотримання принципів гідності пацієнтів в лікарнях, розроблені</a:t>
            </a:r>
            <a:r>
              <a:rPr lang="en-US" sz="800" i="1" dirty="0">
                <a:latin typeface="Calibri Light" panose="020F0302020204030204" pitchFamily="34" charset="0"/>
                <a:cs typeface="Calibri Light" panose="020F0302020204030204" pitchFamily="34" charset="0"/>
              </a:rPr>
              <a:t> </a:t>
            </a:r>
            <a:r>
              <a:rPr lang="uk-UA" sz="800" i="1" dirty="0">
                <a:latin typeface="Calibri Light" panose="020F0302020204030204" pitchFamily="34" charset="0"/>
                <a:cs typeface="Calibri Light" panose="020F0302020204030204" pitchFamily="34" charset="0"/>
              </a:rPr>
              <a:t>ГО</a:t>
            </a:r>
            <a:r>
              <a:rPr lang="en-US" sz="800" i="1" dirty="0">
                <a:latin typeface="Calibri Light" panose="020F0302020204030204" pitchFamily="34" charset="0"/>
                <a:cs typeface="Calibri Light" panose="020F0302020204030204" pitchFamily="34" charset="0"/>
              </a:rPr>
              <a:t> «PH Capital. Public Health Experts</a:t>
            </a:r>
            <a:r>
              <a:rPr lang="ru-RU" sz="800" i="1" dirty="0">
                <a:latin typeface="Calibri Light" panose="020F0302020204030204" pitchFamily="34" charset="0"/>
                <a:cs typeface="Calibri Light" panose="020F0302020204030204" pitchFamily="34" charset="0"/>
              </a:rPr>
              <a:t>» </a:t>
            </a:r>
            <a:r>
              <a:rPr lang="uk-UA" sz="800" i="1" dirty="0">
                <a:latin typeface="Calibri Light" panose="020F0302020204030204" pitchFamily="34" charset="0"/>
                <a:cs typeface="Calibri Light" panose="020F0302020204030204" pitchFamily="34" charset="0"/>
              </a:rPr>
              <a:t>за підтримки Посольства Канади в Україні.</a:t>
            </a:r>
          </a:p>
        </p:txBody>
      </p:sp>
      <p:cxnSp>
        <p:nvCxnSpPr>
          <p:cNvPr id="10" name="Straight Connector 9"/>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7000" y="1689406"/>
            <a:ext cx="3204000" cy="432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ВЗАЄМОДІЯ З ПАЦІЄНТАМИ</a:t>
            </a:r>
          </a:p>
        </p:txBody>
      </p:sp>
    </p:spTree>
    <p:extLst>
      <p:ext uri="{BB962C8B-B14F-4D97-AF65-F5344CB8AC3E}">
        <p14:creationId xmlns:p14="http://schemas.microsoft.com/office/powerpoint/2010/main" val="26057199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2671762"/>
            <a:ext cx="6343650" cy="6492875"/>
          </a:xfrm>
          <a:prstGeom prst="rect">
            <a:avLst/>
          </a:prstGeom>
        </p:spPr>
        <p:txBody>
          <a:bodyPr vert="horz" wrap="square" lIns="0" tIns="0" rIns="0" bIns="0" rtlCol="0">
            <a:noAutofit/>
          </a:bodyPr>
          <a:lstStyle/>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роз’яснюємо пацієнтам їхні права</a:t>
            </a:r>
            <a:r>
              <a:rPr lang="uk-UA" sz="1400" dirty="0">
                <a:latin typeface="Calibri Light" panose="020F0302020204030204" pitchFamily="34" charset="0"/>
                <a:cs typeface="Calibri Light" panose="020F0302020204030204" pitchFamily="34" charset="0"/>
              </a:rPr>
              <a:t>, зокрема, право на </a:t>
            </a:r>
            <a:r>
              <a:rPr lang="uk-UA" sz="1400" dirty="0" err="1">
                <a:latin typeface="Calibri Light" panose="020F0302020204030204" pitchFamily="34" charset="0"/>
                <a:cs typeface="Calibri Light" panose="020F0302020204030204" pitchFamily="34" charset="0"/>
              </a:rPr>
              <a:t>приватність</a:t>
            </a:r>
            <a:r>
              <a:rPr lang="uk-UA" sz="1400" dirty="0">
                <a:latin typeface="Calibri Light" panose="020F0302020204030204" pitchFamily="34" charset="0"/>
                <a:cs typeface="Calibri Light" panose="020F0302020204030204" pitchFamily="34" charset="0"/>
              </a:rPr>
              <a:t> та відсутність дискримінації.</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вживаємо негайних заходів у разі, якщо </a:t>
            </a:r>
            <a:r>
              <a:rPr lang="uk-UA" sz="1400" b="1" dirty="0">
                <a:latin typeface="Calibri Light" panose="020F0302020204030204" pitchFamily="34" charset="0"/>
                <a:cs typeface="Calibri Light" panose="020F0302020204030204" pitchFamily="34" charset="0"/>
              </a:rPr>
              <a:t>безпека, гідність чи комфорт пацієнта знаходяться під загрозою</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спілкуємося з пацієнтами, </a:t>
            </a:r>
            <a:r>
              <a:rPr lang="uk-UA" sz="1400" b="1" dirty="0">
                <a:latin typeface="Calibri Light" panose="020F0302020204030204" pitchFamily="34" charset="0"/>
                <a:cs typeface="Calibri Light" panose="020F0302020204030204" pitchFamily="34" charset="0"/>
              </a:rPr>
              <a:t>вдосконалюємо досвід взаємодії </a:t>
            </a:r>
            <a:r>
              <a:rPr lang="uk-UA" sz="1400" dirty="0">
                <a:latin typeface="Calibri Light" panose="020F0302020204030204" pitchFamily="34" charset="0"/>
                <a:cs typeface="Calibri Light" panose="020F0302020204030204" pitchFamily="34" charset="0"/>
              </a:rPr>
              <a:t>з метою досягнення найвищих стандартів надання послуг у сфері охорони здоров'я. Ми </a:t>
            </a:r>
            <a:r>
              <a:rPr lang="uk-UA" sz="1400" b="1" dirty="0">
                <a:latin typeface="Calibri Light" panose="020F0302020204030204" pitchFamily="34" charset="0"/>
                <a:cs typeface="Calibri Light" panose="020F0302020204030204" pitchFamily="34" charset="0"/>
              </a:rPr>
              <a:t>враховуємо особливості спілкування </a:t>
            </a:r>
            <a:r>
              <a:rPr lang="uk-UA" sz="1400" dirty="0">
                <a:latin typeface="Calibri Light" panose="020F0302020204030204" pitchFamily="34" charset="0"/>
                <a:cs typeface="Calibri Light" panose="020F0302020204030204" pitchFamily="34" charset="0"/>
              </a:rPr>
              <a:t>з людьми різних вікових груп (зокрема, дітьми, літніми людьми).</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проявляємо </a:t>
            </a:r>
            <a:r>
              <a:rPr lang="uk-UA" sz="1400" b="1" dirty="0">
                <a:latin typeface="Calibri Light" panose="020F0302020204030204" pitchFamily="34" charset="0"/>
                <a:cs typeface="Calibri Light" panose="020F0302020204030204" pitchFamily="34" charset="0"/>
              </a:rPr>
              <a:t>повагу й турботу в спілкуванні </a:t>
            </a:r>
            <a:r>
              <a:rPr lang="uk-UA" sz="1400" dirty="0">
                <a:latin typeface="Calibri Light" panose="020F0302020204030204" pitchFamily="34" charset="0"/>
                <a:cs typeface="Calibri Light" panose="020F0302020204030204" pitchFamily="34" charset="0"/>
              </a:rPr>
              <a:t>з пацієнтами. Ми чітко, </a:t>
            </a:r>
            <a:r>
              <a:rPr lang="uk-UA" sz="1400" dirty="0" err="1">
                <a:latin typeface="Calibri Light" panose="020F0302020204030204" pitchFamily="34" charset="0"/>
                <a:cs typeface="Calibri Light" panose="020F0302020204030204" pitchFamily="34" charset="0"/>
              </a:rPr>
              <a:t>оперативно</a:t>
            </a:r>
            <a:r>
              <a:rPr lang="uk-UA" sz="1400" dirty="0">
                <a:latin typeface="Calibri Light" panose="020F0302020204030204" pitchFamily="34" charset="0"/>
                <a:cs typeface="Calibri Light" panose="020F0302020204030204" pitchFamily="34" charset="0"/>
              </a:rPr>
              <a:t> та зрозуміло </a:t>
            </a:r>
            <a:r>
              <a:rPr lang="uk-UA" sz="1400" b="1" dirty="0">
                <a:latin typeface="Calibri Light" panose="020F0302020204030204" pitchFamily="34" charset="0"/>
                <a:cs typeface="Calibri Light" panose="020F0302020204030204" pitchFamily="34" charset="0"/>
              </a:rPr>
              <a:t>доносимо до пацієнтів інформацію про їхній стан </a:t>
            </a:r>
            <a:r>
              <a:rPr lang="uk-UA" sz="1400" dirty="0">
                <a:latin typeface="Calibri Light" panose="020F0302020204030204" pitchFamily="34" charset="0"/>
                <a:cs typeface="Calibri Light" panose="020F0302020204030204" pitchFamily="34" charset="0"/>
              </a:rPr>
              <a:t>здоров’я, даємо чесні та вичерпні відповіді на </a:t>
            </a:r>
            <a:r>
              <a:rPr lang="uk-UA" sz="1400" b="1" dirty="0">
                <a:latin typeface="Calibri Light" panose="020F0302020204030204" pitchFamily="34" charset="0"/>
                <a:cs typeface="Calibri Light" panose="020F0302020204030204" pitchFamily="34" charset="0"/>
              </a:rPr>
              <a:t>всі запитання</a:t>
            </a:r>
            <a:r>
              <a:rPr lang="uk-UA" sz="1400" dirty="0">
                <a:latin typeface="Calibri Light" panose="020F0302020204030204" pitchFamily="34" charset="0"/>
                <a:cs typeface="Calibri Light" panose="020F0302020204030204" pitchFamily="34" charset="0"/>
              </a:rPr>
              <a:t>, з урахуванням фізичного та психоемоційного стану пацієнта та його близьких осіб.</a:t>
            </a:r>
          </a:p>
          <a:p>
            <a:pPr marL="180000" lvl="0" indent="-180000" algn="just">
              <a:spcAft>
                <a:spcPts val="600"/>
              </a:spcAft>
              <a:buFont typeface="Arial" panose="020B0604020202020204" pitchFamily="34" charset="0"/>
              <a:buChar char="•"/>
            </a:pPr>
            <a:r>
              <a:rPr lang="ru-RU" sz="1400" dirty="0">
                <a:latin typeface="Calibri Light" panose="020F0302020204030204" pitchFamily="34" charset="0"/>
                <a:cs typeface="Calibri Light" panose="020F0302020204030204" pitchFamily="34" charset="0"/>
              </a:rPr>
              <a:t>Ми </a:t>
            </a:r>
            <a:r>
              <a:rPr lang="uk-UA" sz="1400" dirty="0">
                <a:latin typeface="Calibri Light" panose="020F0302020204030204" pitchFamily="34" charset="0"/>
                <a:cs typeface="Calibri Light" panose="020F0302020204030204" pitchFamily="34" charset="0"/>
              </a:rPr>
              <a:t>надаємо пацієнту </a:t>
            </a:r>
            <a:r>
              <a:rPr lang="uk-UA" sz="1400" b="1" dirty="0">
                <a:latin typeface="Calibri Light" panose="020F0302020204030204" pitchFamily="34" charset="0"/>
                <a:cs typeface="Calibri Light" panose="020F0302020204030204" pitchFamily="34" charset="0"/>
              </a:rPr>
              <a:t>всю інформацію</a:t>
            </a:r>
            <a:r>
              <a:rPr lang="uk-UA" sz="1400" dirty="0">
                <a:latin typeface="Calibri Light" panose="020F0302020204030204" pitchFamily="34" charset="0"/>
                <a:cs typeface="Calibri Light" panose="020F0302020204030204" pitchFamily="34" charset="0"/>
              </a:rPr>
              <a:t>, необхідну для прийняття рішення щодо подальшого лікування. Така інформація є </a:t>
            </a:r>
            <a:r>
              <a:rPr lang="uk-UA" sz="1400" b="1" dirty="0">
                <a:latin typeface="Calibri Light" panose="020F0302020204030204" pitchFamily="34" charset="0"/>
                <a:cs typeface="Calibri Light" panose="020F0302020204030204" pitchFamily="34" charset="0"/>
              </a:rPr>
              <a:t>правдивою </a:t>
            </a:r>
            <a:r>
              <a:rPr lang="uk-UA" sz="1400" dirty="0">
                <a:latin typeface="Calibri Light" panose="020F0302020204030204" pitchFamily="34" charset="0"/>
                <a:cs typeface="Calibri Light" panose="020F0302020204030204" pitchFamily="34" charset="0"/>
              </a:rPr>
              <a:t>та містить відомості про діагноз, шляхи лікування, невизначеність щодо діагнозу, можливі альтернативні шляхи лікування (зокрема, відсутність лікувальних заходів) та їх детальний опис, переваги та ризики кожної альтернативи та іншу вагому інформацію, яка може вплинути на вибір пацієнта (вартість, тривалість лікування тощо).</a:t>
            </a: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дбаємо </a:t>
            </a:r>
            <a:r>
              <a:rPr lang="uk-UA" sz="1400" b="1" dirty="0">
                <a:latin typeface="Calibri Light" panose="020F0302020204030204" pitchFamily="34" charset="0"/>
                <a:cs typeface="Calibri Light" panose="020F0302020204030204" pitchFamily="34" charset="0"/>
              </a:rPr>
              <a:t>про забезпечення автономії та незалежності пацієнта </a:t>
            </a:r>
            <a:r>
              <a:rPr lang="uk-UA" sz="1400" dirty="0">
                <a:latin typeface="Calibri Light" panose="020F0302020204030204" pitchFamily="34" charset="0"/>
                <a:cs typeface="Calibri Light" panose="020F0302020204030204" pitchFamily="34" charset="0"/>
              </a:rPr>
              <a:t>(можливість вибору, прийняття рішень щодо лікування, надання згоди на лікування, поінформованість) і поважаємо </a:t>
            </a:r>
            <a:r>
              <a:rPr lang="uk-UA" sz="1400" b="1" dirty="0">
                <a:latin typeface="Calibri Light" panose="020F0302020204030204" pitchFamily="34" charset="0"/>
                <a:cs typeface="Calibri Light" panose="020F0302020204030204" pitchFamily="34" charset="0"/>
              </a:rPr>
              <a:t>право пацієнта на вільний̆ вибір </a:t>
            </a:r>
            <a:r>
              <a:rPr lang="uk-UA" sz="1400" dirty="0">
                <a:latin typeface="Calibri Light" panose="020F0302020204030204" pitchFamily="34" charset="0"/>
                <a:cs typeface="Calibri Light" panose="020F0302020204030204" pitchFamily="34" charset="0"/>
              </a:rPr>
              <a:t>лікаря й закладу охорони здоров’я.</a:t>
            </a:r>
          </a:p>
          <a:p>
            <a:pPr marL="180000" indent="-180000" algn="just">
              <a:spcAft>
                <a:spcPts val="600"/>
              </a:spcAft>
              <a:buSzPct val="10000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уникаємо висловлювання своїх особистих переконань </a:t>
            </a:r>
            <a:r>
              <a:rPr lang="uk-UA" sz="1400" dirty="0">
                <a:latin typeface="Calibri Light" panose="020F0302020204030204" pitchFamily="34" charset="0"/>
                <a:cs typeface="Calibri Light" panose="020F0302020204030204" pitchFamily="34" charset="0"/>
              </a:rPr>
              <a:t>(зокрема, політичних, релігійних та моральних) у присутності пацієнтів. </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SzPct val="10000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не користуємося своїм службовим становищем </a:t>
            </a:r>
            <a:r>
              <a:rPr lang="uk-UA" sz="1400" dirty="0">
                <a:latin typeface="Calibri Light" panose="020F0302020204030204" pitchFamily="34" charset="0"/>
                <a:cs typeface="Calibri Light" panose="020F0302020204030204" pitchFamily="34" charset="0"/>
              </a:rPr>
              <a:t>для встановлення неналежних сексуальних або емоційних стосунків з пацієнтами або їхніми близькими.</a:t>
            </a:r>
            <a:endParaRPr lang="en-US" sz="1400" dirty="0">
              <a:latin typeface="Calibri Light" panose="020F0302020204030204" pitchFamily="34" charset="0"/>
              <a:cs typeface="Calibri Light" panose="020F0302020204030204" pitchFamily="34" charset="0"/>
            </a:endParaRP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7000" y="1689406"/>
            <a:ext cx="3204000" cy="61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ВЗАЄМОДІЯ З ПАЦІЄНТАМИ</a:t>
            </a:r>
          </a:p>
          <a:p>
            <a:pPr algn="ctr">
              <a:buSzPct val="100000"/>
              <a:buFont typeface="Arial" panose="020B0604020202020204" pitchFamily="34" charset="0"/>
              <a:buNone/>
            </a:pPr>
            <a:r>
              <a:rPr lang="uk-UA" sz="1200" i="1" dirty="0">
                <a:latin typeface="Calibri Light" panose="020F0302020204030204" pitchFamily="34" charset="0"/>
                <a:cs typeface="Calibri Light" panose="020F0302020204030204" pitchFamily="34" charset="0"/>
              </a:rPr>
              <a:t>(продовження</a:t>
            </a:r>
            <a:r>
              <a:rPr lang="en-US" sz="1200" i="1" dirty="0">
                <a:latin typeface="Calibri Light" panose="020F0302020204030204" pitchFamily="34" charset="0"/>
                <a:cs typeface="Calibri Light" panose="020F0302020204030204" pitchFamily="34" charset="0"/>
              </a:rPr>
              <a:t>)</a:t>
            </a:r>
            <a:endParaRPr lang="uk-UA" sz="12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12095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2671762"/>
            <a:ext cx="6343650" cy="6492875"/>
          </a:xfrm>
          <a:prstGeom prst="rect">
            <a:avLst/>
          </a:prstGeom>
        </p:spPr>
        <p:txBody>
          <a:bodyPr vert="horz" wrap="square" lIns="0" tIns="0" rIns="0" bIns="0" rtlCol="0">
            <a:noAutofit/>
          </a:bodyPr>
          <a:lstStyle/>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відмовляємося продовжувати надання допомоги пацієнту лише у тому випадку, якщо низький рівень довіри між лікарем та пацієнтом спричиняє </a:t>
            </a:r>
            <a:r>
              <a:rPr lang="uk-UA" sz="1400" b="1" dirty="0">
                <a:latin typeface="Calibri Light" panose="020F0302020204030204" pitchFamily="34" charset="0"/>
                <a:cs typeface="Calibri Light" panose="020F0302020204030204" pitchFamily="34" charset="0"/>
              </a:rPr>
              <a:t>неможливість надати високоякісне медичне обслуговування </a:t>
            </a:r>
            <a:r>
              <a:rPr lang="uk-UA" sz="1400" dirty="0">
                <a:latin typeface="Calibri Light" panose="020F0302020204030204" pitchFamily="34" charset="0"/>
                <a:cs typeface="Calibri Light" panose="020F0302020204030204" pitchFamily="34" charset="0"/>
              </a:rPr>
              <a:t>пацієнту та за умови, що це не загрожуватиме життю пацієнта і здоров’ю населення. До таких випадків ми відносимо зокрема невиконання пацієнтом медичних приписів або правил внутрішнього розпорядку нашого Закладу.</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заздалегідь повідомляємо </a:t>
            </a:r>
            <a:r>
              <a:rPr lang="uk-UA" sz="1400" dirty="0">
                <a:latin typeface="Calibri Light" panose="020F0302020204030204" pitchFamily="34" charset="0"/>
                <a:cs typeface="Calibri Light" panose="020F0302020204030204" pitchFamily="34" charset="0"/>
              </a:rPr>
              <a:t>пацієнта про відмову від подальшого надання медичної допомоги.</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не відмовляємо у лікуванні особам, якщо їхній </a:t>
            </a:r>
            <a:r>
              <a:rPr lang="uk-UA" sz="1400" b="1" dirty="0">
                <a:latin typeface="Calibri Light" panose="020F0302020204030204" pitchFamily="34" charset="0"/>
                <a:cs typeface="Calibri Light" panose="020F0302020204030204" pitchFamily="34" charset="0"/>
              </a:rPr>
              <a:t>спосіб життя або дії призвели до захворювання/погіршення стану</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не відмовляємо у лікуванні особам, чий стан піддає ризику нашу безпеку чи здоров’я. </a:t>
            </a:r>
            <a:r>
              <a:rPr lang="uk-UA" sz="1400" b="1" dirty="0">
                <a:latin typeface="Calibri Light" panose="020F0302020204030204" pitchFamily="34" charset="0"/>
                <a:cs typeface="Calibri Light" panose="020F0302020204030204" pitchFamily="34" charset="0"/>
              </a:rPr>
              <a:t>Якщо стан пацієнта загрожує нашій безпеці чи здоров’ю</a:t>
            </a:r>
            <a:r>
              <a:rPr lang="uk-UA" sz="1400" dirty="0">
                <a:latin typeface="Calibri Light" panose="020F0302020204030204" pitchFamily="34" charset="0"/>
                <a:cs typeface="Calibri Light" panose="020F0302020204030204" pitchFamily="34" charset="0"/>
              </a:rPr>
              <a:t>, ми </a:t>
            </a:r>
            <a:r>
              <a:rPr lang="uk-UA" sz="1400" b="1" dirty="0">
                <a:latin typeface="Calibri Light" panose="020F0302020204030204" pitchFamily="34" charset="0"/>
                <a:cs typeface="Calibri Light" panose="020F0302020204030204" pitchFamily="34" charset="0"/>
              </a:rPr>
              <a:t>вживаємо всіх можливих заходів для мінімізації цих ризиків </a:t>
            </a:r>
            <a:r>
              <a:rPr lang="uk-UA" sz="1400" dirty="0">
                <a:latin typeface="Calibri Light" panose="020F0302020204030204" pitchFamily="34" charset="0"/>
                <a:cs typeface="Calibri Light" panose="020F0302020204030204" pitchFamily="34" charset="0"/>
              </a:rPr>
              <a:t>перед початком контакту з пацієнтом.</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роз’яснюємо пацієнту можливі </a:t>
            </a:r>
            <a:r>
              <a:rPr lang="uk-UA" sz="1400" b="1" dirty="0">
                <a:latin typeface="Calibri Light" panose="020F0302020204030204" pitchFamily="34" charset="0"/>
                <a:cs typeface="Calibri Light" panose="020F0302020204030204" pitchFamily="34" charset="0"/>
              </a:rPr>
              <a:t>наслідки для його здоров’я</a:t>
            </a:r>
            <a:r>
              <a:rPr lang="uk-UA" sz="1400" dirty="0">
                <a:latin typeface="Calibri Light" panose="020F0302020204030204" pitchFamily="34" charset="0"/>
                <a:cs typeface="Calibri Light" panose="020F0302020204030204" pitchFamily="34" charset="0"/>
              </a:rPr>
              <a:t>, якщо пацієнт відмовляється від проведення лікування через релігійні чи моральні переконання та вживаємо заходів для </a:t>
            </a:r>
            <a:r>
              <a:rPr lang="uk-UA" sz="1400" b="1" dirty="0">
                <a:latin typeface="Calibri Light" panose="020F0302020204030204" pitchFamily="34" charset="0"/>
                <a:cs typeface="Calibri Light" panose="020F0302020204030204" pitchFamily="34" charset="0"/>
              </a:rPr>
              <a:t>пошуку прийнятного способу лікування</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вважаємо членів сім’ї та інших близьких осіб пацієнта партнерами </a:t>
            </a:r>
            <a:r>
              <a:rPr lang="uk-UA" sz="1400" dirty="0">
                <a:latin typeface="Calibri Light" panose="020F0302020204030204" pitchFamily="34" charset="0"/>
                <a:cs typeface="Calibri Light" panose="020F0302020204030204" pitchFamily="34" charset="0"/>
              </a:rPr>
              <a:t>в процесі наданні допомоги пацієнту. З дотриманням правил інфекційного контролю ми </a:t>
            </a:r>
            <a:r>
              <a:rPr lang="uk-UA" sz="1400" b="1" dirty="0">
                <a:latin typeface="Calibri Light" panose="020F0302020204030204" pitchFamily="34" charset="0"/>
                <a:cs typeface="Calibri Light" panose="020F0302020204030204" pitchFamily="34" charset="0"/>
              </a:rPr>
              <a:t>допускаємо до пацієнта</a:t>
            </a:r>
            <a:r>
              <a:rPr lang="uk-UA" sz="1400" dirty="0">
                <a:latin typeface="Calibri Light" panose="020F0302020204030204" pitchFamily="34" charset="0"/>
                <a:cs typeface="Calibri Light" panose="020F0302020204030204" pitchFamily="34" charset="0"/>
              </a:rPr>
              <a:t>, який перебуває на стаціонарному лікуванні в нашому Закладі, інших медичних працівників, членів сім'ї̈, опікуна, піклувальника, іншого законного представника, нотаріуса та адвоката, а також священнослужителя для відправлення богослужіння та релігійного обряду. </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з особливою увагою ставимося </a:t>
            </a:r>
            <a:r>
              <a:rPr lang="uk-UA" sz="1400" b="1" dirty="0">
                <a:latin typeface="Calibri Light" panose="020F0302020204030204" pitchFamily="34" charset="0"/>
                <a:cs typeface="Calibri Light" panose="020F0302020204030204" pitchFamily="34" charset="0"/>
              </a:rPr>
              <a:t>до забезпечення комфортних умов, </a:t>
            </a:r>
            <a:r>
              <a:rPr lang="uk-UA" sz="1400" b="1" dirty="0" err="1">
                <a:latin typeface="Calibri Light" panose="020F0302020204030204" pitchFamily="34" charset="0"/>
                <a:cs typeface="Calibri Light" panose="020F0302020204030204" pitchFamily="34" charset="0"/>
              </a:rPr>
              <a:t>приватності</a:t>
            </a:r>
            <a:r>
              <a:rPr lang="uk-UA" sz="1400" b="1" dirty="0">
                <a:latin typeface="Calibri Light" panose="020F0302020204030204" pitchFamily="34" charset="0"/>
                <a:cs typeface="Calibri Light" panose="020F0302020204030204" pitchFamily="34" charset="0"/>
              </a:rPr>
              <a:t> та мінімізації болю </a:t>
            </a:r>
            <a:r>
              <a:rPr lang="uk-UA" sz="1400" dirty="0">
                <a:latin typeface="Calibri Light" panose="020F0302020204030204" pitchFamily="34" charset="0"/>
                <a:cs typeface="Calibri Light" panose="020F0302020204030204" pitchFamily="34" charset="0"/>
              </a:rPr>
              <a:t>для пацієнтів, яким надається медична допомога наприкінці життя.</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з повагою ставимося до пацієнтів після смерті</a:t>
            </a:r>
            <a:r>
              <a:rPr lang="uk-UA" sz="1400" dirty="0">
                <a:latin typeface="Calibri Light" panose="020F0302020204030204" pitchFamily="34" charset="0"/>
                <a:cs typeface="Calibri Light" panose="020F0302020204030204" pitchFamily="34" charset="0"/>
              </a:rPr>
              <a:t>, за потреби </a:t>
            </a:r>
            <a:r>
              <a:rPr lang="uk-UA" sz="1400" b="1" dirty="0">
                <a:latin typeface="Calibri Light" panose="020F0302020204030204" pitchFamily="34" charset="0"/>
                <a:cs typeface="Calibri Light" panose="020F0302020204030204" pitchFamily="34" charset="0"/>
              </a:rPr>
              <a:t>забезпечуємо психологічну допомогу </a:t>
            </a:r>
            <a:r>
              <a:rPr lang="uk-UA" sz="1400" dirty="0">
                <a:latin typeface="Calibri Light" panose="020F0302020204030204" pitchFamily="34" charset="0"/>
                <a:cs typeface="Calibri Light" panose="020F0302020204030204" pitchFamily="34" charset="0"/>
              </a:rPr>
              <a:t>їхнім рідним та близьким. </a:t>
            </a:r>
            <a:endParaRPr lang="en-US" sz="1400" dirty="0">
              <a:latin typeface="Calibri Light" panose="020F0302020204030204" pitchFamily="34" charset="0"/>
              <a:cs typeface="Calibri Light" panose="020F0302020204030204" pitchFamily="34" charset="0"/>
            </a:endParaRP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7000" y="1689406"/>
            <a:ext cx="3204000" cy="61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ВЗАЄМОДІЯ З ПАЦІЄНТАМИ</a:t>
            </a:r>
          </a:p>
          <a:p>
            <a:pPr algn="ctr">
              <a:buSzPct val="100000"/>
              <a:buFont typeface="Arial" panose="020B0604020202020204" pitchFamily="34" charset="0"/>
              <a:buNone/>
            </a:pPr>
            <a:r>
              <a:rPr lang="uk-UA" sz="1200" i="1" dirty="0">
                <a:latin typeface="Calibri Light" panose="020F0302020204030204" pitchFamily="34" charset="0"/>
                <a:cs typeface="Calibri Light" panose="020F0302020204030204" pitchFamily="34" charset="0"/>
              </a:rPr>
              <a:t>(продовження</a:t>
            </a:r>
            <a:r>
              <a:rPr lang="en-US" sz="1200" i="1" dirty="0">
                <a:latin typeface="Calibri Light" panose="020F0302020204030204" pitchFamily="34" charset="0"/>
                <a:cs typeface="Calibri Light" panose="020F0302020204030204" pitchFamily="34" charset="0"/>
              </a:rPr>
              <a:t>)</a:t>
            </a:r>
            <a:endParaRPr lang="uk-UA" sz="12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118484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376" b="25370"/>
          <a:stretch/>
        </p:blipFill>
        <p:spPr>
          <a:xfrm>
            <a:off x="0" y="6472238"/>
            <a:ext cx="6858000" cy="2692400"/>
          </a:xfrm>
          <a:prstGeom prst="rect">
            <a:avLst/>
          </a:prstGeom>
        </p:spPr>
      </p:pic>
      <p:sp>
        <p:nvSpPr>
          <p:cNvPr id="10" name="Rectangle 9"/>
          <p:cNvSpPr/>
          <p:nvPr/>
        </p:nvSpPr>
        <p:spPr bwMode="gray">
          <a:xfrm>
            <a:off x="0" y="6472239"/>
            <a:ext cx="6858000" cy="2692399"/>
          </a:xfrm>
          <a:prstGeom prst="rect">
            <a:avLst/>
          </a:prstGeom>
          <a:solidFill>
            <a:schemeClr val="bg1">
              <a:lumMod val="95000"/>
              <a:alpha val="3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2667001"/>
            <a:ext cx="6343650" cy="3898594"/>
          </a:xfrm>
          <a:prstGeom prst="rect">
            <a:avLst/>
          </a:prstGeom>
        </p:spPr>
        <p:txBody>
          <a:bodyPr vert="horz" wrap="square" lIns="0" tIns="0" rIns="0" bIns="0" rtlCol="0">
            <a:noAutofit/>
          </a:bodyPr>
          <a:lstStyle/>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працюємо як </a:t>
            </a:r>
            <a:r>
              <a:rPr lang="uk-UA" sz="1400" b="1" dirty="0">
                <a:latin typeface="Calibri Light" panose="020F0302020204030204" pitchFamily="34" charset="0"/>
                <a:cs typeface="Calibri Light" panose="020F0302020204030204" pitchFamily="34" charset="0"/>
              </a:rPr>
              <a:t>команда, об’єднана спільними цінностями й цілями</a:t>
            </a:r>
            <a:r>
              <a:rPr lang="uk-UA" sz="1400" dirty="0">
                <a:latin typeface="Calibri Light" panose="020F0302020204030204" pitchFamily="34" charset="0"/>
                <a:cs typeface="Calibri Light" panose="020F0302020204030204" pitchFamily="34" charset="0"/>
              </a:rPr>
              <a:t>, що передбачають </a:t>
            </a:r>
            <a:r>
              <a:rPr lang="uk-UA" sz="1400" b="1" dirty="0">
                <a:latin typeface="Calibri Light" panose="020F0302020204030204" pitchFamily="34" charset="0"/>
                <a:cs typeface="Calibri Light" panose="020F0302020204030204" pitchFamily="34" charset="0"/>
              </a:rPr>
              <a:t>згуртованість та узгоджені дії</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чітко </a:t>
            </a:r>
            <a:r>
              <a:rPr lang="uk-UA" sz="1400" b="1" dirty="0">
                <a:latin typeface="Calibri Light" panose="020F0302020204030204" pitchFamily="34" charset="0"/>
                <a:cs typeface="Calibri Light" panose="020F0302020204030204" pitchFamily="34" charset="0"/>
              </a:rPr>
              <a:t>розуміємо нашу роль та обов’язки </a:t>
            </a:r>
            <a:r>
              <a:rPr lang="uk-UA" sz="1400" dirty="0">
                <a:latin typeface="Calibri Light" panose="020F0302020204030204" pitchFamily="34" charset="0"/>
                <a:cs typeface="Calibri Light" panose="020F0302020204030204" pitchFamily="34" charset="0"/>
              </a:rPr>
              <a:t>в команді. </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ставимося до всіх </a:t>
            </a:r>
            <a:r>
              <a:rPr lang="uk-UA" sz="1400" b="1" dirty="0">
                <a:latin typeface="Calibri Light" panose="020F0302020204030204" pitchFamily="34" charset="0"/>
                <a:cs typeface="Calibri Light" panose="020F0302020204030204" pitchFamily="34" charset="0"/>
              </a:rPr>
              <a:t>колег з повагою</a:t>
            </a:r>
            <a:r>
              <a:rPr lang="uk-UA" sz="1400" dirty="0">
                <a:latin typeface="Calibri Light" panose="020F0302020204030204" pitchFamily="34" charset="0"/>
                <a:cs typeface="Calibri Light" panose="020F0302020204030204" pitchFamily="34" charset="0"/>
              </a:rPr>
              <a:t>. Ми завжди </a:t>
            </a:r>
            <a:r>
              <a:rPr lang="uk-UA" sz="1400" b="1" dirty="0">
                <a:latin typeface="Calibri Light" panose="020F0302020204030204" pitchFamily="34" charset="0"/>
                <a:cs typeface="Calibri Light" panose="020F0302020204030204" pitchFamily="34" charset="0"/>
              </a:rPr>
              <a:t>діємо чесно та відкрито</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вільно обмінюємося </a:t>
            </a:r>
            <a:r>
              <a:rPr lang="uk-UA" sz="1400" dirty="0">
                <a:latin typeface="Calibri Light" panose="020F0302020204030204" pitchFamily="34" charset="0"/>
                <a:cs typeface="Calibri Light" panose="020F0302020204030204" pitchFamily="34" charset="0"/>
              </a:rPr>
              <a:t>думками, ідеями, інформацією та досвідом.</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висловлюємо свою думку, активно ставимо запитання та відповідаємо на запитання колег </a:t>
            </a:r>
            <a:r>
              <a:rPr lang="uk-UA" sz="1400" b="1" dirty="0">
                <a:latin typeface="Calibri Light" panose="020F0302020204030204" pitchFamily="34" charset="0"/>
                <a:cs typeface="Calibri Light" panose="020F0302020204030204" pitchFamily="34" charset="0"/>
              </a:rPr>
              <a:t>без страху залякування чи дискримінації</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беремо активну участь у обговоренні та формуванні </a:t>
            </a:r>
            <a:r>
              <a:rPr lang="uk-UA" sz="1400" b="1" dirty="0">
                <a:latin typeface="Calibri Light" panose="020F0302020204030204" pitchFamily="34" charset="0"/>
                <a:cs typeface="Calibri Light" panose="020F0302020204030204" pitchFamily="34" charset="0"/>
              </a:rPr>
              <a:t>пропозицій щодо підвищення якості надання послуг</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завжди </a:t>
            </a:r>
            <a:r>
              <a:rPr lang="uk-UA" sz="1400" b="1" dirty="0">
                <a:latin typeface="Calibri Light" panose="020F0302020204030204" pitchFamily="34" charset="0"/>
                <a:cs typeface="Calibri Light" panose="020F0302020204030204" pitchFamily="34" charset="0"/>
              </a:rPr>
              <a:t>готові вислухати та допомогти </a:t>
            </a:r>
            <a:r>
              <a:rPr lang="uk-UA" sz="1400" dirty="0">
                <a:latin typeface="Calibri Light" panose="020F0302020204030204" pitchFamily="34" charset="0"/>
                <a:cs typeface="Calibri Light" panose="020F0302020204030204" pitchFamily="34" charset="0"/>
              </a:rPr>
              <a:t>колегам. Ми залучаємо колег до лікування пацієнта </a:t>
            </a:r>
            <a:r>
              <a:rPr lang="uk-UA" sz="1400" b="1" dirty="0">
                <a:latin typeface="Calibri Light" panose="020F0302020204030204" pitchFamily="34" charset="0"/>
                <a:cs typeface="Calibri Light" panose="020F0302020204030204" pitchFamily="34" charset="0"/>
              </a:rPr>
              <a:t>з метою консультації із забезпеченням наступності</a:t>
            </a:r>
            <a:r>
              <a:rPr lang="uk-UA" sz="1400" dirty="0">
                <a:latin typeface="Calibri Light" panose="020F0302020204030204" pitchFamily="34" charset="0"/>
                <a:cs typeface="Calibri Light" panose="020F0302020204030204" pitchFamily="34" charset="0"/>
              </a:rPr>
              <a:t> в його лікуванні. </a:t>
            </a:r>
            <a:endParaRPr lang="en-US" sz="1400" dirty="0">
              <a:latin typeface="Calibri Light" panose="020F0302020204030204" pitchFamily="34" charset="0"/>
              <a:cs typeface="Calibri Light" panose="020F0302020204030204" pitchFamily="34" charset="0"/>
            </a:endParaRPr>
          </a:p>
        </p:txBody>
      </p:sp>
      <p:cxnSp>
        <p:nvCxnSpPr>
          <p:cNvPr id="8" name="Straight Connector 7"/>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7000" y="1689406"/>
            <a:ext cx="3204000" cy="432000"/>
          </a:xfrm>
          <a:prstGeom prst="rect">
            <a:avLst/>
          </a:prstGeom>
          <a:solidFill>
            <a:schemeClr val="bg1"/>
          </a:solidFill>
        </p:spPr>
        <p:txBody>
          <a:bodyPr vert="horz" wrap="square" lIns="0" tIns="0" rIns="0" bIns="0" rtlCol="0" anchor="ctr">
            <a:noAutofit/>
          </a:bodyPr>
          <a:lstStyle/>
          <a:p>
            <a:pPr algn="ctr">
              <a:spcAft>
                <a:spcPts val="600"/>
              </a:spcAft>
              <a:buSzPct val="100000"/>
            </a:pPr>
            <a:r>
              <a:rPr lang="uk-UA" sz="1800" b="1" dirty="0">
                <a:latin typeface="Calibri Light" panose="020F0302020204030204" pitchFamily="34" charset="0"/>
                <a:cs typeface="Calibri Light" panose="020F0302020204030204" pitchFamily="34" charset="0"/>
              </a:rPr>
              <a:t>ВЗАЄМОДІЯ З КОЛЕГАМИ</a:t>
            </a:r>
          </a:p>
        </p:txBody>
      </p:sp>
    </p:spTree>
    <p:extLst>
      <p:ext uri="{BB962C8B-B14F-4D97-AF65-F5344CB8AC3E}">
        <p14:creationId xmlns:p14="http://schemas.microsoft.com/office/powerpoint/2010/main" val="8719625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2662238"/>
            <a:ext cx="6343650" cy="5110162"/>
          </a:xfrm>
          <a:prstGeom prst="rect">
            <a:avLst/>
          </a:prstGeom>
        </p:spPr>
        <p:txBody>
          <a:bodyPr vert="horz" wrap="square" lIns="0" tIns="0" rIns="0" bIns="0" rtlCol="0">
            <a:noAutofit/>
          </a:bodyPr>
          <a:lstStyle/>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ефективно </a:t>
            </a:r>
            <a:r>
              <a:rPr lang="uk-UA" sz="1400" b="1" dirty="0">
                <a:latin typeface="Calibri Light" panose="020F0302020204030204" pitchFamily="34" charset="0"/>
                <a:cs typeface="Calibri Light" panose="020F0302020204030204" pitchFamily="34" charset="0"/>
              </a:rPr>
              <a:t>вирішуємо конфлікти та складні ситуації </a:t>
            </a:r>
            <a:r>
              <a:rPr lang="uk-UA" sz="1400" dirty="0">
                <a:latin typeface="Calibri Light" panose="020F0302020204030204" pitchFamily="34" charset="0"/>
                <a:cs typeface="Calibri Light" panose="020F0302020204030204" pitchFamily="34" charset="0"/>
              </a:rPr>
              <a:t>у робочому колективі. </a:t>
            </a:r>
            <a:r>
              <a:rPr lang="uk-UA" sz="1400" b="1" dirty="0">
                <a:latin typeface="Calibri Light" panose="020F0302020204030204" pitchFamily="34" charset="0"/>
                <a:cs typeface="Calibri Light" panose="020F0302020204030204" pitchFamily="34" charset="0"/>
              </a:rPr>
              <a:t>Уникаємо неетичної поведінки </a:t>
            </a:r>
            <a:r>
              <a:rPr lang="uk-UA" sz="1400" dirty="0">
                <a:latin typeface="Calibri Light" panose="020F0302020204030204" pitchFamily="34" charset="0"/>
                <a:cs typeface="Calibri Light" panose="020F0302020204030204" pitchFamily="34" charset="0"/>
              </a:rPr>
              <a:t>(наприклад, інтриг, пліток, обману, маніпуляцій, </a:t>
            </a:r>
            <a:r>
              <a:rPr lang="uk-UA" sz="1400" dirty="0" err="1">
                <a:latin typeface="Calibri Light" panose="020F0302020204030204" pitchFamily="34" charset="0"/>
                <a:cs typeface="Calibri Light" panose="020F0302020204030204" pitchFamily="34" charset="0"/>
              </a:rPr>
              <a:t>булінгу</a:t>
            </a:r>
            <a:r>
              <a:rPr lang="uk-UA" sz="1400" dirty="0">
                <a:latin typeface="Calibri Light" panose="020F0302020204030204" pitchFamily="34" charset="0"/>
                <a:cs typeface="Calibri Light" panose="020F0302020204030204" pitchFamily="34" charset="0"/>
              </a:rPr>
              <a:t>, </a:t>
            </a:r>
            <a:r>
              <a:rPr lang="uk-UA" sz="1400" dirty="0" err="1">
                <a:latin typeface="Calibri Light" panose="020F0302020204030204" pitchFamily="34" charset="0"/>
                <a:cs typeface="Calibri Light" panose="020F0302020204030204" pitchFamily="34" charset="0"/>
              </a:rPr>
              <a:t>мобінгу</a:t>
            </a:r>
            <a:r>
              <a:rPr lang="en-US" sz="1400" dirty="0">
                <a:latin typeface="Calibri Light" panose="020F0302020204030204" pitchFamily="34" charset="0"/>
                <a:cs typeface="Calibri Light" panose="020F0302020204030204" pitchFamily="34" charset="0"/>
              </a:rPr>
              <a:t> </a:t>
            </a:r>
            <a:r>
              <a:rPr lang="uk-UA" sz="1400" dirty="0">
                <a:latin typeface="Calibri Light" panose="020F0302020204030204" pitchFamily="34" charset="0"/>
                <a:cs typeface="Calibri Light" panose="020F0302020204030204" pitchFamily="34" charset="0"/>
              </a:rPr>
              <a:t> тощо).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не критикуємо </a:t>
            </a:r>
            <a:r>
              <a:rPr lang="uk-UA" sz="1400" dirty="0">
                <a:latin typeface="Calibri Light" panose="020F0302020204030204" pitchFamily="34" charset="0"/>
                <a:cs typeface="Calibri Light" panose="020F0302020204030204" pitchFamily="34" charset="0"/>
              </a:rPr>
              <a:t>колег принизливим чином, особливо в присутності інших колег і пацієнтів. Ми надаємо </a:t>
            </a:r>
            <a:r>
              <a:rPr lang="uk-UA" sz="1400" b="1" dirty="0">
                <a:latin typeface="Calibri Light" panose="020F0302020204030204" pitchFamily="34" charset="0"/>
                <a:cs typeface="Calibri Light" panose="020F0302020204030204" pitchFamily="34" charset="0"/>
              </a:rPr>
              <a:t>конструктивний зворотний зв’язок </a:t>
            </a:r>
            <a:r>
              <a:rPr lang="uk-UA" sz="1400" dirty="0">
                <a:latin typeface="Calibri Light" panose="020F0302020204030204" pitchFamily="34" charset="0"/>
                <a:cs typeface="Calibri Light" panose="020F0302020204030204" pitchFamily="34" charset="0"/>
              </a:rPr>
              <a:t>щодо виконання чи невиконання певної роботи в</a:t>
            </a:r>
            <a:r>
              <a:rPr lang="uk-UA" sz="1400" b="1" dirty="0">
                <a:latin typeface="Calibri Light" panose="020F0302020204030204" pitchFamily="34" charset="0"/>
                <a:cs typeface="Calibri Light" panose="020F0302020204030204" pitchFamily="34" charset="0"/>
              </a:rPr>
              <a:t> коректній формі </a:t>
            </a:r>
            <a:r>
              <a:rPr lang="uk-UA" sz="1400" dirty="0">
                <a:latin typeface="Calibri Light" panose="020F0302020204030204" pitchFamily="34" charset="0"/>
                <a:cs typeface="Calibri Light" panose="020F0302020204030204" pitchFamily="34" charset="0"/>
              </a:rPr>
              <a:t>та зазначаємо конкретні помилки й заходи, яких треба вжити для усунення помилок, </a:t>
            </a:r>
            <a:r>
              <a:rPr lang="uk-UA" sz="1400" b="1" dirty="0">
                <a:latin typeface="Calibri Light" panose="020F0302020204030204" pitchFamily="34" charset="0"/>
                <a:cs typeface="Calibri Light" panose="020F0302020204030204" pitchFamily="34" charset="0"/>
              </a:rPr>
              <a:t>оперуючи фактами та уникаючи суб’єктивних суджень</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чесно </a:t>
            </a:r>
            <a:r>
              <a:rPr lang="uk-UA" sz="1400" b="1" dirty="0">
                <a:latin typeface="Calibri Light" panose="020F0302020204030204" pitchFamily="34" charset="0"/>
                <a:cs typeface="Calibri Light" panose="020F0302020204030204" pitchFamily="34" charset="0"/>
              </a:rPr>
              <a:t>оцінюємо власні дії</a:t>
            </a:r>
            <a:r>
              <a:rPr lang="uk-UA" sz="1400" dirty="0">
                <a:latin typeface="Calibri Light" panose="020F0302020204030204" pitchFamily="34" charset="0"/>
                <a:cs typeface="Calibri Light" panose="020F0302020204030204" pitchFamily="34" charset="0"/>
              </a:rPr>
              <a:t>, несемо за них відповідальність, включно з помилками, і </a:t>
            </a:r>
            <a:r>
              <a:rPr lang="uk-UA" sz="1400" b="1" dirty="0">
                <a:latin typeface="Calibri Light" panose="020F0302020204030204" pitchFamily="34" charset="0"/>
                <a:cs typeface="Calibri Light" panose="020F0302020204030204" pitchFamily="34" charset="0"/>
              </a:rPr>
              <a:t>не приписуємо собі професійних досягнень </a:t>
            </a:r>
            <a:r>
              <a:rPr lang="uk-UA" sz="1400" dirty="0">
                <a:latin typeface="Calibri Light" panose="020F0302020204030204" pitchFamily="34" charset="0"/>
                <a:cs typeface="Calibri Light" panose="020F0302020204030204" pitchFamily="34" charset="0"/>
              </a:rPr>
              <a:t>інших працівників.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вживаємо заходів </a:t>
            </a:r>
            <a:r>
              <a:rPr lang="uk-UA" sz="1400" b="1" dirty="0">
                <a:latin typeface="Calibri Light" panose="020F0302020204030204" pitchFamily="34" charset="0"/>
                <a:cs typeface="Calibri Light" panose="020F0302020204030204" pitchFamily="34" charset="0"/>
              </a:rPr>
              <a:t>проти поширення будь-яких форм агресії, насилля чи приниження гідності</a:t>
            </a:r>
            <a:r>
              <a:rPr lang="uk-UA" sz="1400" dirty="0">
                <a:latin typeface="Calibri Light" panose="020F0302020204030204" pitchFamily="34" charset="0"/>
                <a:cs typeface="Calibri Light" panose="020F0302020204030204" pitchFamily="34" charset="0"/>
              </a:rPr>
              <a:t> серед колективу.</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dirty="0" err="1">
                <a:latin typeface="Calibri Light" panose="020F0302020204030204" pitchFamily="34" charset="0"/>
                <a:cs typeface="Calibri Light" panose="020F0302020204030204" pitchFamily="34" charset="0"/>
              </a:rPr>
              <a:t>відповідально</a:t>
            </a:r>
            <a:r>
              <a:rPr lang="uk-UA" sz="1400" dirty="0">
                <a:latin typeface="Calibri Light" panose="020F0302020204030204" pitchFamily="34" charset="0"/>
                <a:cs typeface="Calibri Light" panose="020F0302020204030204" pitchFamily="34" charset="0"/>
              </a:rPr>
              <a:t> ставимося до власного емоційного стану та емоційного стану колег, </a:t>
            </a:r>
            <a:r>
              <a:rPr lang="uk-UA" sz="1400" b="1" dirty="0">
                <a:latin typeface="Calibri Light" panose="020F0302020204030204" pitchFamily="34" charset="0"/>
                <a:cs typeface="Calibri Light" panose="020F0302020204030204" pitchFamily="34" charset="0"/>
              </a:rPr>
              <a:t>вживаємо заходів щодо попередження надмірного стресу та психічних розладів</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заохочуємо </a:t>
            </a:r>
            <a:r>
              <a:rPr lang="uk-UA" sz="1400" b="1" dirty="0">
                <a:latin typeface="Calibri Light" panose="020F0302020204030204" pitchFamily="34" charset="0"/>
                <a:cs typeface="Calibri Light" panose="020F0302020204030204" pitchFamily="34" charset="0"/>
              </a:rPr>
              <a:t>постійний професійний розвиток</a:t>
            </a:r>
            <a:r>
              <a:rPr lang="uk-UA" sz="1400" dirty="0">
                <a:latin typeface="Calibri Light" panose="020F0302020204030204" pitchFamily="34" charset="0"/>
                <a:cs typeface="Calibri Light" panose="020F0302020204030204" pitchFamily="34" charset="0"/>
              </a:rPr>
              <a:t>, прагнемо до</a:t>
            </a:r>
            <a:r>
              <a:rPr lang="uk-UA" sz="1400" b="1" dirty="0">
                <a:latin typeface="Calibri Light" panose="020F0302020204030204" pitchFamily="34" charset="0"/>
                <a:cs typeface="Calibri Light" panose="020F0302020204030204" pitchFamily="34" charset="0"/>
              </a:rPr>
              <a:t> наступництва в професійних знаннях</a:t>
            </a:r>
            <a:r>
              <a:rPr lang="uk-UA" sz="1400" dirty="0">
                <a:latin typeface="Calibri Light" panose="020F0302020204030204" pitchFamily="34" charset="0"/>
                <a:cs typeface="Calibri Light" panose="020F0302020204030204" pitchFamily="34" charset="0"/>
              </a:rPr>
              <a:t>, підтримуємо навчання молодих працівників.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беремо </a:t>
            </a:r>
            <a:r>
              <a:rPr lang="uk-UA" sz="1400" b="1" dirty="0">
                <a:latin typeface="Calibri Light" panose="020F0302020204030204" pitchFamily="34" charset="0"/>
                <a:cs typeface="Calibri Light" panose="020F0302020204030204" pitchFamily="34" charset="0"/>
              </a:rPr>
              <a:t>активну участь у програмах наставництва </a:t>
            </a:r>
            <a:r>
              <a:rPr lang="uk-UA" sz="1400" dirty="0">
                <a:latin typeface="Calibri Light" panose="020F0302020204030204" pitchFamily="34" charset="0"/>
                <a:cs typeface="Calibri Light" panose="020F0302020204030204" pitchFamily="34" charset="0"/>
              </a:rPr>
              <a:t>для нових колег, які передбачено порядками Закладу.</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проходимо </a:t>
            </a:r>
            <a:r>
              <a:rPr lang="uk-UA" sz="1400" b="1" dirty="0">
                <a:latin typeface="Calibri Light" panose="020F0302020204030204" pitchFamily="34" charset="0"/>
                <a:cs typeface="Calibri Light" panose="020F0302020204030204" pitchFamily="34" charset="0"/>
              </a:rPr>
              <a:t>щорічний обов'язковий тренінг </a:t>
            </a:r>
            <a:r>
              <a:rPr lang="uk-UA" sz="1400" dirty="0">
                <a:latin typeface="Calibri Light" panose="020F0302020204030204" pitchFamily="34" charset="0"/>
                <a:cs typeface="Calibri Light" panose="020F0302020204030204" pitchFamily="34" charset="0"/>
              </a:rPr>
              <a:t>щодо професійної етики.</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SzPct val="100000"/>
              <a:buFont typeface="Arial" panose="020B0604020202020204" pitchFamily="34" charset="0"/>
              <a:buChar char="•"/>
            </a:pPr>
            <a:endParaRPr lang="uk-UA" sz="1400" dirty="0">
              <a:latin typeface="Calibri Light" panose="020F0302020204030204" pitchFamily="34" charset="0"/>
              <a:cs typeface="Calibri Light" panose="020F0302020204030204" pitchFamily="34" charset="0"/>
            </a:endParaRPr>
          </a:p>
        </p:txBody>
      </p:sp>
      <p:cxnSp>
        <p:nvCxnSpPr>
          <p:cNvPr id="7" name="Straight Connector 6"/>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7000" y="1689406"/>
            <a:ext cx="3204000" cy="612000"/>
          </a:xfrm>
          <a:prstGeom prst="rect">
            <a:avLst/>
          </a:prstGeom>
          <a:solidFill>
            <a:schemeClr val="bg1"/>
          </a:solidFill>
        </p:spPr>
        <p:txBody>
          <a:bodyPr vert="horz" wrap="square" lIns="0" tIns="0" rIns="0" bIns="0" rtlCol="0" anchor="ctr">
            <a:noAutofit/>
          </a:bodyPr>
          <a:lstStyle/>
          <a:p>
            <a:pPr algn="ctr">
              <a:buSzPct val="100000"/>
            </a:pPr>
            <a:r>
              <a:rPr lang="uk-UA" sz="1800" b="1" dirty="0">
                <a:latin typeface="Calibri Light" panose="020F0302020204030204" pitchFamily="34" charset="0"/>
                <a:cs typeface="Calibri Light" panose="020F0302020204030204" pitchFamily="34" charset="0"/>
              </a:rPr>
              <a:t>ВЗАЄМОДІЯ З КОЛЕГАМИ</a:t>
            </a:r>
          </a:p>
          <a:p>
            <a:pPr lvl="0" algn="ctr">
              <a:buSzPct val="100000"/>
            </a:pPr>
            <a:r>
              <a:rPr lang="uk-UA" sz="1200" i="1" dirty="0">
                <a:latin typeface="Calibri Light" panose="020F0302020204030204" pitchFamily="34" charset="0"/>
                <a:cs typeface="Calibri Light" panose="020F0302020204030204" pitchFamily="34" charset="0"/>
              </a:rPr>
              <a:t>(продовження</a:t>
            </a:r>
            <a:r>
              <a:rPr lang="en-US" sz="1200" i="1" dirty="0">
                <a:latin typeface="Calibri Light" panose="020F0302020204030204" pitchFamily="34" charset="0"/>
                <a:cs typeface="Calibri Light" panose="020F0302020204030204" pitchFamily="34" charset="0"/>
              </a:rPr>
              <a:t>)</a:t>
            </a:r>
            <a:endParaRPr lang="uk-UA" sz="1200" i="1" dirty="0">
              <a:latin typeface="Calibri Light" panose="020F0302020204030204" pitchFamily="34" charset="0"/>
              <a:cs typeface="Calibri Light" panose="020F0302020204030204" pitchFamily="34" charset="0"/>
            </a:endParaRPr>
          </a:p>
        </p:txBody>
      </p:sp>
      <p:sp>
        <p:nvSpPr>
          <p:cNvPr id="8" name="Rectangle 7"/>
          <p:cNvSpPr/>
          <p:nvPr/>
        </p:nvSpPr>
        <p:spPr bwMode="gray">
          <a:xfrm>
            <a:off x="-815741" y="7708900"/>
            <a:ext cx="8489482" cy="1462089"/>
          </a:xfrm>
          <a:prstGeom prst="rect">
            <a:avLst/>
          </a:prstGeom>
          <a:solidFill>
            <a:schemeClr val="bg1">
              <a:lumMod val="95000"/>
            </a:schemeClr>
          </a:solidFill>
          <a:ln>
            <a:solidFill>
              <a:schemeClr val="bg2"/>
            </a:solidFill>
          </a:ln>
        </p:spPr>
        <p:txBody>
          <a:bodyPr vert="horz" lIns="1080000" tIns="36000" rIns="1080000" bIns="36000" rtlCol="0" anchor="ctr">
            <a:noAutofit/>
          </a:bodyPr>
          <a:lstStyle/>
          <a:p>
            <a:pPr algn="just">
              <a:spcAft>
                <a:spcPts val="600"/>
              </a:spcAft>
              <a:buSzPct val="100000"/>
              <a:buFont typeface="Arial" panose="020B0604020202020204" pitchFamily="34" charset="0"/>
              <a:buNone/>
            </a:pPr>
            <a:r>
              <a:rPr lang="uk-UA" sz="1200" b="1" i="1" dirty="0" err="1">
                <a:latin typeface="Calibri Light" panose="020F0302020204030204" pitchFamily="34" charset="0"/>
                <a:cs typeface="Calibri Light" panose="020F0302020204030204" pitchFamily="34" charset="0"/>
              </a:rPr>
              <a:t>Булінг</a:t>
            </a:r>
            <a:r>
              <a:rPr lang="uk-UA" sz="1200" i="1" dirty="0">
                <a:latin typeface="Calibri Light" panose="020F0302020204030204" pitchFamily="34" charset="0"/>
                <a:cs typeface="Calibri Light" panose="020F0302020204030204" pitchFamily="34" charset="0"/>
              </a:rPr>
              <a:t> </a:t>
            </a:r>
            <a:r>
              <a:rPr lang="ru-RU" sz="1200" i="1" dirty="0">
                <a:latin typeface="Calibri Light" panose="020F0302020204030204" pitchFamily="34" charset="0"/>
                <a:cs typeface="Calibri Light" panose="020F0302020204030204" pitchFamily="34" charset="0"/>
              </a:rPr>
              <a:t>–</a:t>
            </a:r>
            <a:r>
              <a:rPr lang="uk-UA" sz="1200" i="1" dirty="0">
                <a:latin typeface="Calibri Light" panose="020F0302020204030204" pitchFamily="34" charset="0"/>
                <a:cs typeface="Calibri Light" panose="020F0302020204030204" pitchFamily="34" charset="0"/>
              </a:rPr>
              <a:t> це регулярна </a:t>
            </a:r>
            <a:r>
              <a:rPr lang="uk-UA" sz="1200" b="1" i="1" dirty="0">
                <a:latin typeface="Calibri Light" panose="020F0302020204030204" pitchFamily="34" charset="0"/>
                <a:cs typeface="Calibri Light" panose="020F0302020204030204" pitchFamily="34" charset="0"/>
              </a:rPr>
              <a:t>негативна поведінка </a:t>
            </a:r>
            <a:r>
              <a:rPr lang="uk-UA" sz="1200" i="1" dirty="0">
                <a:latin typeface="Calibri Light" panose="020F0302020204030204" pitchFamily="34" charset="0"/>
                <a:cs typeface="Calibri Light" panose="020F0302020204030204" pitchFamily="34" charset="0"/>
              </a:rPr>
              <a:t>одного з членів групи </a:t>
            </a:r>
            <a:r>
              <a:rPr lang="uk-UA" sz="1200" b="1" i="1" dirty="0">
                <a:latin typeface="Calibri Light" panose="020F0302020204030204" pitchFamily="34" charset="0"/>
                <a:cs typeface="Calibri Light" panose="020F0302020204030204" pitchFamily="34" charset="0"/>
              </a:rPr>
              <a:t>стосовно інших</a:t>
            </a:r>
            <a:r>
              <a:rPr lang="en-US" sz="1200" b="1" i="1" dirty="0">
                <a:latin typeface="Calibri Light" panose="020F0302020204030204" pitchFamily="34" charset="0"/>
                <a:cs typeface="Calibri Light" panose="020F0302020204030204" pitchFamily="34" charset="0"/>
              </a:rPr>
              <a:t> </a:t>
            </a:r>
            <a:r>
              <a:rPr lang="uk-UA" sz="1200" b="1" i="1" dirty="0">
                <a:latin typeface="Calibri Light" panose="020F0302020204030204" pitchFamily="34" charset="0"/>
                <a:cs typeface="Calibri Light" panose="020F0302020204030204" pitchFamily="34" charset="0"/>
              </a:rPr>
              <a:t>її членів або групи </a:t>
            </a:r>
            <a:r>
              <a:rPr lang="uk-UA" sz="1200" i="1" dirty="0">
                <a:latin typeface="Calibri Light" panose="020F0302020204030204" pitchFamily="34" charset="0"/>
                <a:cs typeface="Calibri Light" panose="020F0302020204030204" pitchFamily="34" charset="0"/>
              </a:rPr>
              <a:t>загалом.  </a:t>
            </a:r>
          </a:p>
          <a:p>
            <a:pPr algn="just">
              <a:spcAft>
                <a:spcPts val="600"/>
              </a:spcAft>
              <a:buSzPct val="100000"/>
              <a:buFont typeface="Arial" panose="020B0604020202020204" pitchFamily="34" charset="0"/>
              <a:buNone/>
            </a:pPr>
            <a:r>
              <a:rPr lang="uk-UA" sz="1200" b="1" i="1" dirty="0" err="1">
                <a:latin typeface="Calibri Light" panose="020F0302020204030204" pitchFamily="34" charset="0"/>
                <a:cs typeface="Calibri Light" panose="020F0302020204030204" pitchFamily="34" charset="0"/>
              </a:rPr>
              <a:t>Мобінг</a:t>
            </a:r>
            <a:r>
              <a:rPr lang="uk-UA" sz="1200" i="1" dirty="0">
                <a:latin typeface="Calibri Light" panose="020F0302020204030204" pitchFamily="34" charset="0"/>
                <a:cs typeface="Calibri Light" panose="020F0302020204030204" pitchFamily="34" charset="0"/>
              </a:rPr>
              <a:t> – це </a:t>
            </a:r>
            <a:r>
              <a:rPr lang="uk-UA" sz="1200" b="1" i="1" dirty="0">
                <a:latin typeface="Calibri Light" panose="020F0302020204030204" pitchFamily="34" charset="0"/>
                <a:cs typeface="Calibri Light" panose="020F0302020204030204" pitchFamily="34" charset="0"/>
              </a:rPr>
              <a:t>несправедливе ставлення та знущання, дискримінація залежних осіб </a:t>
            </a:r>
            <a:r>
              <a:rPr lang="uk-UA" sz="1200" i="1" dirty="0">
                <a:latin typeface="Calibri Light" panose="020F0302020204030204" pitchFamily="34" charset="0"/>
                <a:cs typeface="Calibri Light" panose="020F0302020204030204" pitchFamily="34" charset="0"/>
              </a:rPr>
              <a:t>від тих, хто виконує функцію, наприклад, роботодавця або більш авторитетного члена групи, лідера (формального чи неформального). Виокремлюють два види </a:t>
            </a:r>
            <a:r>
              <a:rPr lang="uk-UA" sz="1200" i="1" dirty="0" err="1">
                <a:latin typeface="Calibri Light" panose="020F0302020204030204" pitchFamily="34" charset="0"/>
                <a:cs typeface="Calibri Light" panose="020F0302020204030204" pitchFamily="34" charset="0"/>
              </a:rPr>
              <a:t>мобінгу</a:t>
            </a:r>
            <a:r>
              <a:rPr lang="uk-UA" sz="1200" i="1" dirty="0">
                <a:latin typeface="Calibri Light" panose="020F0302020204030204" pitchFamily="34" charset="0"/>
                <a:cs typeface="Calibri Light" panose="020F0302020204030204" pitchFamily="34" charset="0"/>
              </a:rPr>
              <a:t>: </a:t>
            </a:r>
            <a:r>
              <a:rPr lang="uk-UA" sz="1200" b="1" i="1" dirty="0">
                <a:latin typeface="Calibri Light" panose="020F0302020204030204" pitchFamily="34" charset="0"/>
                <a:cs typeface="Calibri Light" panose="020F0302020204030204" pitchFamily="34" charset="0"/>
              </a:rPr>
              <a:t>вертикальний</a:t>
            </a:r>
            <a:r>
              <a:rPr lang="uk-UA" sz="1200" i="1" dirty="0">
                <a:latin typeface="Calibri Light" panose="020F0302020204030204" pitchFamily="34" charset="0"/>
                <a:cs typeface="Calibri Light" panose="020F0302020204030204" pitchFamily="34" charset="0"/>
              </a:rPr>
              <a:t>̆ (від лідера – авторитетної̈ особи, керівництва — його ще називають терміном «</a:t>
            </a:r>
            <a:r>
              <a:rPr lang="uk-UA" sz="1200" i="1" dirty="0" err="1">
                <a:latin typeface="Calibri Light" panose="020F0302020204030204" pitchFamily="34" charset="0"/>
                <a:cs typeface="Calibri Light" panose="020F0302020204030204" pitchFamily="34" charset="0"/>
              </a:rPr>
              <a:t>босинг</a:t>
            </a:r>
            <a:r>
              <a:rPr lang="uk-UA" sz="1200" i="1" dirty="0">
                <a:latin typeface="Calibri Light" panose="020F0302020204030204" pitchFamily="34" charset="0"/>
                <a:cs typeface="Calibri Light" panose="020F0302020204030204" pitchFamily="34" charset="0"/>
              </a:rPr>
              <a:t>») і </a:t>
            </a:r>
            <a:r>
              <a:rPr lang="uk-UA" sz="1200" b="1" i="1" dirty="0">
                <a:latin typeface="Calibri Light" panose="020F0302020204030204" pitchFamily="34" charset="0"/>
                <a:cs typeface="Calibri Light" panose="020F0302020204030204" pitchFamily="34" charset="0"/>
              </a:rPr>
              <a:t>горизонтальний</a:t>
            </a:r>
            <a:r>
              <a:rPr lang="uk-UA" sz="1200" i="1" dirty="0">
                <a:latin typeface="Calibri Light" panose="020F0302020204030204" pitchFamily="34" charset="0"/>
                <a:cs typeface="Calibri Light" panose="020F0302020204030204" pitchFamily="34" charset="0"/>
              </a:rPr>
              <a:t>̆ –  на рівні членів групи*.</a:t>
            </a:r>
          </a:p>
        </p:txBody>
      </p:sp>
      <p:sp>
        <p:nvSpPr>
          <p:cNvPr id="10" name="TextBox 9"/>
          <p:cNvSpPr txBox="1"/>
          <p:nvPr/>
        </p:nvSpPr>
        <p:spPr>
          <a:xfrm>
            <a:off x="257174" y="9282632"/>
            <a:ext cx="5222875" cy="123111"/>
          </a:xfrm>
          <a:prstGeom prst="rect">
            <a:avLst/>
          </a:prstGeom>
        </p:spPr>
        <p:txBody>
          <a:bodyPr vert="horz" wrap="square" lIns="0" tIns="0" rIns="0" bIns="0" rtlCol="0">
            <a:spAutoFit/>
          </a:bodyPr>
          <a:lstStyle/>
          <a:p>
            <a:r>
              <a:rPr lang="uk-UA" sz="800" i="1" dirty="0">
                <a:latin typeface="Calibri Light" panose="020F0302020204030204" pitchFamily="34" charset="0"/>
                <a:cs typeface="Calibri Light" panose="020F0302020204030204" pitchFamily="34" charset="0"/>
              </a:rPr>
              <a:t>*</a:t>
            </a:r>
            <a:r>
              <a:rPr lang="uk-UA" sz="800" i="1" dirty="0" err="1">
                <a:latin typeface="Calibri Light" panose="020F0302020204030204" pitchFamily="34" charset="0"/>
                <a:cs typeface="Calibri Light" panose="020F0302020204030204" pitchFamily="34" charset="0"/>
              </a:rPr>
              <a:t>Алєксєєнко</a:t>
            </a:r>
            <a:r>
              <a:rPr lang="uk-UA" sz="800" i="1" dirty="0">
                <a:latin typeface="Calibri Light" panose="020F0302020204030204" pitchFamily="34" charset="0"/>
                <a:cs typeface="Calibri Light" panose="020F0302020204030204" pitchFamily="34" charset="0"/>
              </a:rPr>
              <a:t> Т.Ф. Явища </a:t>
            </a:r>
            <a:r>
              <a:rPr lang="uk-UA" sz="800" i="1" dirty="0" err="1">
                <a:latin typeface="Calibri Light" panose="020F0302020204030204" pitchFamily="34" charset="0"/>
                <a:cs typeface="Calibri Light" panose="020F0302020204030204" pitchFamily="34" charset="0"/>
              </a:rPr>
              <a:t>мобінгу</a:t>
            </a:r>
            <a:r>
              <a:rPr lang="uk-UA" sz="800" i="1" dirty="0">
                <a:latin typeface="Calibri Light" panose="020F0302020204030204" pitchFamily="34" charset="0"/>
                <a:cs typeface="Calibri Light" panose="020F0302020204030204" pitchFamily="34" charset="0"/>
              </a:rPr>
              <a:t> й </a:t>
            </a:r>
            <a:r>
              <a:rPr lang="uk-UA" sz="800" i="1" dirty="0" err="1">
                <a:latin typeface="Calibri Light" panose="020F0302020204030204" pitchFamily="34" charset="0"/>
                <a:cs typeface="Calibri Light" panose="020F0302020204030204" pitchFamily="34" charset="0"/>
              </a:rPr>
              <a:t>булінгу</a:t>
            </a:r>
            <a:r>
              <a:rPr lang="uk-UA" sz="800" i="1" dirty="0">
                <a:latin typeface="Calibri Light" panose="020F0302020204030204" pitchFamily="34" charset="0"/>
                <a:cs typeface="Calibri Light" panose="020F0302020204030204" pitchFamily="34" charset="0"/>
              </a:rPr>
              <a:t> у взаєминах особистості та колективу</a:t>
            </a:r>
          </a:p>
        </p:txBody>
      </p:sp>
    </p:spTree>
    <p:extLst>
      <p:ext uri="{BB962C8B-B14F-4D97-AF65-F5344CB8AC3E}">
        <p14:creationId xmlns:p14="http://schemas.microsoft.com/office/powerpoint/2010/main" val="1045121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9012" b="11849"/>
          <a:stretch/>
        </p:blipFill>
        <p:spPr>
          <a:xfrm>
            <a:off x="0" y="2260600"/>
            <a:ext cx="6858000" cy="2692400"/>
          </a:xfrm>
          <a:prstGeom prst="rect">
            <a:avLst/>
          </a:prstGeom>
        </p:spPr>
      </p:pic>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5181600"/>
            <a:ext cx="6343650" cy="3983038"/>
          </a:xfrm>
          <a:prstGeom prst="rect">
            <a:avLst/>
          </a:prstGeom>
        </p:spPr>
        <p:txBody>
          <a:bodyPr vert="horz" wrap="square" lIns="0" tIns="0" rIns="0" bIns="0" rtlCol="0">
            <a:noAutofit/>
          </a:bodyPr>
          <a:lstStyle/>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ніколи </a:t>
            </a:r>
            <a:r>
              <a:rPr lang="uk-UA" sz="1400" b="1" dirty="0">
                <a:latin typeface="Calibri Light" panose="020F0302020204030204" pitchFamily="34" charset="0"/>
                <a:cs typeface="Calibri Light" panose="020F0302020204030204" pitchFamily="34" charset="0"/>
              </a:rPr>
              <a:t>не зловживаємо довірою </a:t>
            </a:r>
            <a:r>
              <a:rPr lang="uk-UA" sz="1400" dirty="0">
                <a:latin typeface="Calibri Light" panose="020F0302020204030204" pitchFamily="34" charset="0"/>
                <a:cs typeface="Calibri Light" panose="020F0302020204030204" pitchFamily="34" charset="0"/>
              </a:rPr>
              <a:t>суспільства до професії.</a:t>
            </a:r>
            <a:r>
              <a:rPr lang="en-US" sz="1400" dirty="0">
                <a:latin typeface="Calibri Light" panose="020F0302020204030204" pitchFamily="34" charset="0"/>
                <a:cs typeface="Calibri Light" panose="020F0302020204030204" pitchFamily="34" charset="0"/>
              </a:rPr>
              <a:t>  </a:t>
            </a: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проводимо </a:t>
            </a:r>
            <a:r>
              <a:rPr lang="uk-UA" sz="1400" b="1" dirty="0">
                <a:latin typeface="Calibri Light" panose="020F0302020204030204" pitchFamily="34" charset="0"/>
                <a:cs typeface="Calibri Light" panose="020F0302020204030204" pitchFamily="34" charset="0"/>
              </a:rPr>
              <a:t>активну просвітницьку роботу </a:t>
            </a:r>
            <a:r>
              <a:rPr lang="uk-UA" sz="1400" dirty="0">
                <a:latin typeface="Calibri Light" panose="020F0302020204030204" pitchFamily="34" charset="0"/>
                <a:cs typeface="Calibri Light" panose="020F0302020204030204" pitchFamily="34" charset="0"/>
              </a:rPr>
              <a:t>щодо поширення ідей та засад здорового способу життя в суспільстві.</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не беремо участі у політичній діяльності </a:t>
            </a:r>
            <a:r>
              <a:rPr lang="uk-UA" sz="1400" dirty="0">
                <a:latin typeface="Calibri Light" panose="020F0302020204030204" pitchFamily="34" charset="0"/>
                <a:cs typeface="Calibri Light" panose="020F0302020204030204" pitchFamily="34" charset="0"/>
              </a:rPr>
              <a:t>в робочий час та не використовуємо для цього ресурси Закладу.</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усвідомлено ставимося до використання ресурсів </a:t>
            </a:r>
            <a:r>
              <a:rPr lang="uk-UA" sz="1400" dirty="0">
                <a:latin typeface="Calibri Light" panose="020F0302020204030204" pitchFamily="34" charset="0"/>
                <a:cs typeface="Calibri Light" panose="020F0302020204030204" pitchFamily="34" charset="0"/>
              </a:rPr>
              <a:t>і впливу на навколишнє середовище (викиди в атмосферу, забруднення води тощо).</a:t>
            </a:r>
            <a:endParaRPr lang="en-US" sz="1400" dirty="0">
              <a:latin typeface="Calibri Light" panose="020F0302020204030204" pitchFamily="34" charset="0"/>
              <a:cs typeface="Calibri Light" panose="020F0302020204030204" pitchFamily="34" charset="0"/>
            </a:endParaRPr>
          </a:p>
        </p:txBody>
      </p:sp>
      <p:sp>
        <p:nvSpPr>
          <p:cNvPr id="10" name="Rectangle 9"/>
          <p:cNvSpPr/>
          <p:nvPr/>
        </p:nvSpPr>
        <p:spPr bwMode="gray">
          <a:xfrm>
            <a:off x="0" y="2260601"/>
            <a:ext cx="6858000" cy="2692399"/>
          </a:xfrm>
          <a:prstGeom prst="rect">
            <a:avLst/>
          </a:prstGeom>
          <a:solidFill>
            <a:schemeClr val="bg1">
              <a:lumMod val="95000"/>
              <a:alpha val="3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cxnSp>
        <p:nvCxnSpPr>
          <p:cNvPr id="8" name="Straight Connector 7"/>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7000" y="1689406"/>
            <a:ext cx="3204000" cy="432000"/>
          </a:xfrm>
          <a:prstGeom prst="rect">
            <a:avLst/>
          </a:prstGeom>
          <a:solidFill>
            <a:schemeClr val="bg1"/>
          </a:solidFill>
        </p:spPr>
        <p:txBody>
          <a:bodyPr vert="horz" wrap="square" lIns="0" tIns="0" rIns="0" bIns="0" rtlCol="0" anchor="ctr">
            <a:noAutofit/>
          </a:bodyPr>
          <a:lstStyle/>
          <a:p>
            <a:pPr algn="ctr">
              <a:spcAft>
                <a:spcPts val="600"/>
              </a:spcAft>
              <a:buSzPct val="100000"/>
            </a:pPr>
            <a:r>
              <a:rPr lang="uk-UA" sz="1800" b="1" dirty="0">
                <a:latin typeface="Calibri Light" panose="020F0302020204030204" pitchFamily="34" charset="0"/>
                <a:cs typeface="Calibri Light" panose="020F0302020204030204" pitchFamily="34" charset="0"/>
              </a:rPr>
              <a:t>ВЗАЄМОДІЯ ІЗ СУСПІЛЬСТВОМ</a:t>
            </a:r>
          </a:p>
        </p:txBody>
      </p:sp>
    </p:spTree>
    <p:extLst>
      <p:ext uri="{BB962C8B-B14F-4D97-AF65-F5344CB8AC3E}">
        <p14:creationId xmlns:p14="http://schemas.microsoft.com/office/powerpoint/2010/main" val="13795325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Принципи професійної етики</a:t>
            </a:r>
          </a:p>
        </p:txBody>
      </p:sp>
      <p:sp>
        <p:nvSpPr>
          <p:cNvPr id="9" name="TextBox 8"/>
          <p:cNvSpPr txBox="1"/>
          <p:nvPr/>
        </p:nvSpPr>
        <p:spPr>
          <a:xfrm>
            <a:off x="260603" y="2671762"/>
            <a:ext cx="6343650" cy="5240337"/>
          </a:xfrm>
          <a:prstGeom prst="rect">
            <a:avLst/>
          </a:prstGeom>
        </p:spPr>
        <p:txBody>
          <a:bodyPr vert="horz" wrap="square" lIns="0" tIns="0" rIns="0" bIns="0" rtlCol="0">
            <a:noAutofit/>
          </a:bodyPr>
          <a:lstStyle/>
          <a:p>
            <a:pPr marL="180000" indent="-180000" algn="just">
              <a:spcAft>
                <a:spcPts val="600"/>
              </a:spcAft>
            </a:pPr>
            <a:r>
              <a:rPr lang="uk-UA" sz="1400" b="1" dirty="0">
                <a:latin typeface="Calibri Light" panose="020F0302020204030204" pitchFamily="34" charset="0"/>
                <a:cs typeface="Calibri Light" panose="020F0302020204030204" pitchFamily="34" charset="0"/>
              </a:rPr>
              <a:t>Адміністрація Закладу:</a:t>
            </a:r>
            <a:endParaRPr lang="en-US" sz="1400" b="1"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власним прикладом </a:t>
            </a:r>
            <a:r>
              <a:rPr lang="uk-UA" sz="1400" b="1" dirty="0">
                <a:latin typeface="Calibri Light" panose="020F0302020204030204" pitchFamily="34" charset="0"/>
                <a:cs typeface="Calibri Light" panose="020F0302020204030204" pitchFamily="34" charset="0"/>
              </a:rPr>
              <a:t>демонструє відповідність </a:t>
            </a:r>
            <a:r>
              <a:rPr lang="uk-UA" sz="1400" dirty="0">
                <a:latin typeface="Calibri Light" panose="020F0302020204030204" pitchFamily="34" charset="0"/>
                <a:cs typeface="Calibri Light" panose="020F0302020204030204" pitchFamily="34" charset="0"/>
              </a:rPr>
              <a:t>вимогам законодавства, положенням, що діють у Закладі, та принципам професійної етики, зазначеним у Кодексі;</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підтримує </a:t>
            </a:r>
            <a:r>
              <a:rPr lang="uk-UA" sz="1400" b="1" dirty="0">
                <a:latin typeface="Calibri Light" panose="020F0302020204030204" pitchFamily="34" charset="0"/>
                <a:cs typeface="Calibri Light" panose="020F0302020204030204" pitchFamily="34" charset="0"/>
              </a:rPr>
              <a:t>позитивний імідж </a:t>
            </a:r>
            <a:r>
              <a:rPr lang="uk-UA" sz="1400" dirty="0">
                <a:latin typeface="Calibri Light" panose="020F0302020204030204" pitchFamily="34" charset="0"/>
                <a:cs typeface="Calibri Light" panose="020F0302020204030204" pitchFamily="34" charset="0"/>
              </a:rPr>
              <a:t>Закладу;</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відстежує, визначає та відповідає на </a:t>
            </a:r>
            <a:r>
              <a:rPr lang="uk-UA" sz="1400" b="1" dirty="0">
                <a:latin typeface="Calibri Light" panose="020F0302020204030204" pitchFamily="34" charset="0"/>
                <a:cs typeface="Calibri Light" panose="020F0302020204030204" pitchFamily="34" charset="0"/>
              </a:rPr>
              <a:t>запити й потреби суспільства</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створює необхідні умови для надання послуг </a:t>
            </a:r>
            <a:r>
              <a:rPr lang="uk-UA" sz="1400" b="1" dirty="0">
                <a:latin typeface="Calibri Light" panose="020F0302020204030204" pitchFamily="34" charset="0"/>
                <a:cs typeface="Calibri Light" panose="020F0302020204030204" pitchFamily="34" charset="0"/>
              </a:rPr>
              <a:t>усім членам суспільства</a:t>
            </a:r>
            <a:r>
              <a:rPr lang="uk-UA" sz="1400" dirty="0">
                <a:latin typeface="Calibri Light" panose="020F0302020204030204" pitchFamily="34" charset="0"/>
                <a:cs typeface="Calibri Light" panose="020F0302020204030204" pitchFamily="34" charset="0"/>
              </a:rPr>
              <a:t>, які цього потребують (забезпечення Закладу достатньою кількістю необхідних ресурсів, створення сприятливих умов для залучення висококваліфікованих працівників, створення комфортних умов для перебування пацієнтів у лікарні тощо);</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оцінює </a:t>
            </a:r>
            <a:r>
              <a:rPr lang="uk-UA" sz="1400" b="1" dirty="0">
                <a:latin typeface="Calibri Light" panose="020F0302020204030204" pitchFamily="34" charset="0"/>
                <a:cs typeface="Calibri Light" panose="020F0302020204030204" pitchFamily="34" charset="0"/>
              </a:rPr>
              <a:t>потенційні ризики </a:t>
            </a:r>
            <a:r>
              <a:rPr lang="uk-UA" sz="1400" dirty="0">
                <a:latin typeface="Calibri Light" panose="020F0302020204030204" pitchFamily="34" charset="0"/>
                <a:cs typeface="Calibri Light" panose="020F0302020204030204" pitchFamily="34" charset="0"/>
              </a:rPr>
              <a:t>управлінських рішень щодо </a:t>
            </a:r>
            <a:r>
              <a:rPr lang="uk-UA" sz="1400" b="1" dirty="0">
                <a:latin typeface="Calibri Light" panose="020F0302020204030204" pitchFamily="34" charset="0"/>
                <a:cs typeface="Calibri Light" panose="020F0302020204030204" pitchFamily="34" charset="0"/>
              </a:rPr>
              <a:t>здоров’я пацієнтів чи суспільства</a:t>
            </a:r>
            <a:r>
              <a:rPr lang="uk-UA" sz="1400" dirty="0">
                <a:latin typeface="Calibri Light" panose="020F0302020204030204" pitchFamily="34" charset="0"/>
                <a:cs typeface="Calibri Light" panose="020F0302020204030204" pitchFamily="34" charset="0"/>
              </a:rPr>
              <a:t> загалом;</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забезпечує дотримання вимог щодо </a:t>
            </a:r>
            <a:r>
              <a:rPr lang="uk-UA" sz="1400" b="1" dirty="0">
                <a:latin typeface="Calibri Light" panose="020F0302020204030204" pitchFamily="34" charset="0"/>
                <a:cs typeface="Calibri Light" panose="020F0302020204030204" pitchFamily="34" charset="0"/>
              </a:rPr>
              <a:t>збереження конфіденційності даних пацієнтів</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приймає </a:t>
            </a:r>
            <a:r>
              <a:rPr lang="uk-UA" sz="1400" b="1" dirty="0">
                <a:latin typeface="Calibri Light" panose="020F0302020204030204" pitchFamily="34" charset="0"/>
                <a:cs typeface="Calibri Light" panose="020F0302020204030204" pitchFamily="34" charset="0"/>
              </a:rPr>
              <a:t>ефективні управлінські рішення</a:t>
            </a:r>
            <a:r>
              <a:rPr lang="uk-UA" sz="1400" dirty="0">
                <a:latin typeface="Calibri Light" panose="020F0302020204030204" pitchFamily="34" charset="0"/>
                <a:cs typeface="Calibri Light" panose="020F0302020204030204" pitchFamily="34" charset="0"/>
              </a:rPr>
              <a:t>, які сприятимуть виконанню працівниками положень Кодексу та положень інших порядків і процедур, що діють у Закладі;</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заохочує та забезпечує </a:t>
            </a:r>
            <a:r>
              <a:rPr lang="uk-UA" sz="1400" b="1" dirty="0">
                <a:latin typeface="Calibri Light" panose="020F0302020204030204" pitchFamily="34" charset="0"/>
                <a:cs typeface="Calibri Light" panose="020F0302020204030204" pitchFamily="34" charset="0"/>
              </a:rPr>
              <a:t>процес безперервного професійного розвитку </a:t>
            </a:r>
            <a:r>
              <a:rPr lang="uk-UA" sz="1400" dirty="0">
                <a:latin typeface="Calibri Light" panose="020F0302020204030204" pitchFamily="34" charset="0"/>
                <a:cs typeface="Calibri Light" panose="020F0302020204030204" pitchFamily="34" charset="0"/>
              </a:rPr>
              <a:t>працівників;</a:t>
            </a:r>
            <a:endParaRPr lang="en-US" sz="1400"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забезпечує </a:t>
            </a:r>
            <a:r>
              <a:rPr lang="uk-UA" sz="1400" b="1" dirty="0">
                <a:latin typeface="Calibri Light" panose="020F0302020204030204" pitchFamily="34" charset="0"/>
                <a:cs typeface="Calibri Light" panose="020F0302020204030204" pitchFamily="34" charset="0"/>
              </a:rPr>
              <a:t>конфіденційність звернень працівників </a:t>
            </a:r>
            <a:r>
              <a:rPr lang="uk-UA" sz="1400" dirty="0">
                <a:latin typeface="Calibri Light" panose="020F0302020204030204" pitchFamily="34" charset="0"/>
                <a:cs typeface="Calibri Light" panose="020F0302020204030204" pitchFamily="34" charset="0"/>
              </a:rPr>
              <a:t>щодо порушень положень, передбачених Кодексом</a:t>
            </a:r>
            <a:r>
              <a:rPr lang="en-US" sz="1400" dirty="0">
                <a:latin typeface="Calibri Light" panose="020F0302020204030204" pitchFamily="34" charset="0"/>
                <a:cs typeface="Calibri Light" panose="020F0302020204030204" pitchFamily="34" charset="0"/>
              </a:rPr>
              <a:t>.</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60629" y="1689405"/>
            <a:ext cx="373674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ОБОВ’ЯЗКИ АДМІНІСТРАЦІЇ ЗАКЛАДУ</a:t>
            </a:r>
          </a:p>
        </p:txBody>
      </p:sp>
    </p:spTree>
    <p:extLst>
      <p:ext uri="{BB962C8B-B14F-4D97-AF65-F5344CB8AC3E}">
        <p14:creationId xmlns:p14="http://schemas.microsoft.com/office/powerpoint/2010/main" val="11818672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8150" y="2443558"/>
            <a:ext cx="5253649" cy="981746"/>
          </a:xfrm>
        </p:spPr>
        <p:txBody>
          <a:bodyPr/>
          <a:lstStyle/>
          <a:p>
            <a:r>
              <a:rPr lang="uk-UA" sz="3200" b="1" dirty="0">
                <a:solidFill>
                  <a:schemeClr val="tx1"/>
                </a:solidFill>
              </a:rPr>
              <a:t>Положення щодо  </a:t>
            </a:r>
            <a:br>
              <a:rPr lang="uk-UA" sz="3200" b="1" dirty="0">
                <a:solidFill>
                  <a:schemeClr val="tx1"/>
                </a:solidFill>
              </a:rPr>
            </a:br>
            <a:r>
              <a:rPr lang="uk-UA" sz="3200" b="1" dirty="0">
                <a:solidFill>
                  <a:schemeClr val="tx1"/>
                </a:solidFill>
              </a:rPr>
              <a:t>професійної етики</a:t>
            </a:r>
          </a:p>
        </p:txBody>
      </p:sp>
      <p:cxnSp>
        <p:nvCxnSpPr>
          <p:cNvPr id="3" name="Straight Connector 2"/>
          <p:cNvCxnSpPr/>
          <p:nvPr/>
        </p:nvCxnSpPr>
        <p:spPr>
          <a:xfrm>
            <a:off x="258150" y="3425303"/>
            <a:ext cx="5253649" cy="0"/>
          </a:xfrm>
          <a:prstGeom prst="line">
            <a:avLst/>
          </a:prstGeom>
          <a:ln w="38100">
            <a:solidFill>
              <a:srgbClr val="002F6C"/>
            </a:solidFill>
          </a:ln>
        </p:spPr>
        <p:style>
          <a:lnRef idx="1">
            <a:schemeClr val="accent1"/>
          </a:lnRef>
          <a:fillRef idx="0">
            <a:schemeClr val="accent1"/>
          </a:fillRef>
          <a:effectRef idx="0">
            <a:schemeClr val="accent1"/>
          </a:effectRef>
          <a:fontRef idx="minor">
            <a:schemeClr val="tx1"/>
          </a:fontRef>
        </p:style>
      </p:cxnSp>
      <p:sp>
        <p:nvSpPr>
          <p:cNvPr id="8" name="Subtitle 4"/>
          <p:cNvSpPr txBox="1">
            <a:spLocks/>
          </p:cNvSpPr>
          <p:nvPr/>
        </p:nvSpPr>
        <p:spPr bwMode="gray">
          <a:xfrm>
            <a:off x="258150" y="3425302"/>
            <a:ext cx="5253649" cy="5739336"/>
          </a:xfrm>
          <a:prstGeom prst="rect">
            <a:avLst/>
          </a:prstGeom>
        </p:spPr>
        <p:txBody>
          <a:bodyPr vert="horz" lIns="180000" tIns="72000" rIns="0" bIns="0" rtlCol="0" anchor="t">
            <a:noAutofit/>
          </a:bodyPr>
          <a:lstStyle>
            <a:lvl1pPr marL="0" indent="0" algn="l" defTabSz="685801" rtl="0" eaLnBrk="1" latinLnBrk="0" hangingPunct="1">
              <a:spcBef>
                <a:spcPts val="0"/>
              </a:spcBef>
              <a:spcAft>
                <a:spcPts val="338"/>
              </a:spcAft>
              <a:buSzPct val="100000"/>
              <a:buFont typeface="Arial" panose="020B0604020202020204" pitchFamily="34" charset="0"/>
              <a:buNone/>
              <a:defRPr lang="en-US" sz="1688" b="0" kern="1200" dirty="0" smtClean="0">
                <a:solidFill>
                  <a:schemeClr val="accent1"/>
                </a:solidFill>
                <a:latin typeface="Calibri Light" panose="020F0302020204030204" pitchFamily="34" charset="0"/>
                <a:ea typeface="+mn-ea"/>
                <a:cs typeface="Calibri Light" panose="020F0302020204030204" pitchFamily="34" charset="0"/>
              </a:defRPr>
            </a:lvl1pPr>
            <a:lvl2pPr marL="0" indent="0" algn="l" defTabSz="685801" rtl="0" eaLnBrk="1" latinLnBrk="0" hangingPunct="1">
              <a:spcBef>
                <a:spcPts val="0"/>
              </a:spcBef>
              <a:spcAft>
                <a:spcPts val="338"/>
              </a:spcAft>
              <a:buClrTx/>
              <a:buSzPct val="100000"/>
              <a:buFont typeface="Arial"/>
              <a:buNone/>
              <a:defRPr lang="en-US" sz="1688" b="0" kern="1200" dirty="0" smtClean="0">
                <a:solidFill>
                  <a:schemeClr val="tx1"/>
                </a:solidFill>
                <a:latin typeface="Calibri Light" panose="020F0302020204030204" pitchFamily="34" charset="0"/>
                <a:ea typeface="+mn-ea"/>
                <a:cs typeface="Calibri Light" panose="020F0302020204030204" pitchFamily="34" charset="0"/>
              </a:defRPr>
            </a:lvl2pPr>
            <a:lvl3pPr marL="101253" indent="-101253" algn="l" defTabSz="685801" rtl="0" eaLnBrk="1" latinLnBrk="0" hangingPunct="1">
              <a:spcBef>
                <a:spcPts val="0"/>
              </a:spcBef>
              <a:spcAft>
                <a:spcPts val="338"/>
              </a:spcAft>
              <a:buClrTx/>
              <a:buSzPct val="100000"/>
              <a:buFont typeface="Arial" panose="020B0604020202020204" pitchFamily="34" charset="0"/>
              <a:buChar char="•"/>
              <a:defRPr lang="en-US" sz="731" kern="1200" dirty="0" smtClean="0">
                <a:solidFill>
                  <a:schemeClr val="tx1"/>
                </a:solidFill>
                <a:latin typeface="+mj-lt"/>
                <a:ea typeface="+mn-ea"/>
                <a:cs typeface="Calibri Light" panose="020F0302020204030204" pitchFamily="34" charset="0"/>
              </a:defRPr>
            </a:lvl3pPr>
            <a:lvl4pPr marL="202505" indent="-101253" algn="l" defTabSz="685801" rtl="0" eaLnBrk="1" latinLnBrk="0" hangingPunct="1">
              <a:spcBef>
                <a:spcPts val="0"/>
              </a:spcBef>
              <a:spcAft>
                <a:spcPts val="338"/>
              </a:spcAft>
              <a:buClrTx/>
              <a:buSzPct val="100000"/>
              <a:buFont typeface="Verdana" panose="020B0604030504040204" pitchFamily="34" charset="0"/>
              <a:buChar char="−"/>
              <a:defRPr lang="en-US" sz="731" kern="1200" baseline="0" dirty="0" smtClean="0">
                <a:solidFill>
                  <a:schemeClr val="tx1"/>
                </a:solidFill>
                <a:latin typeface="+mj-lt"/>
                <a:ea typeface="+mn-ea"/>
                <a:cs typeface="Calibri Light" panose="020F0302020204030204" pitchFamily="34" charset="0"/>
              </a:defRPr>
            </a:lvl4pPr>
            <a:lvl5pPr marL="303758" indent="-101253" algn="l" defTabSz="598885" rtl="0" eaLnBrk="1" latinLnBrk="0" hangingPunct="1">
              <a:spcBef>
                <a:spcPts val="0"/>
              </a:spcBef>
              <a:spcAft>
                <a:spcPts val="338"/>
              </a:spcAft>
              <a:buClrTx/>
              <a:buSzPct val="100000"/>
              <a:buFont typeface="Arial" panose="020B0604020202020204" pitchFamily="34" charset="0"/>
              <a:buChar char="•"/>
              <a:tabLst/>
              <a:defRPr lang="en-US" sz="731" kern="1200" baseline="0" dirty="0" smtClean="0">
                <a:solidFill>
                  <a:schemeClr val="tx1"/>
                </a:solidFill>
                <a:latin typeface="+mj-lt"/>
                <a:ea typeface="+mn-ea"/>
                <a:cs typeface="Calibri Light" panose="020F0302020204030204" pitchFamily="34" charset="0"/>
              </a:defRPr>
            </a:lvl5pPr>
            <a:lvl6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599" indent="-132300" algn="l" defTabSz="685801"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lvl="1">
              <a:spcAft>
                <a:spcPts val="600"/>
              </a:spcAft>
            </a:pPr>
            <a:r>
              <a:rPr lang="uk-UA" sz="1800" i="1" dirty="0"/>
              <a:t>Антидискримінаційні положення </a:t>
            </a:r>
          </a:p>
          <a:p>
            <a:pPr lvl="1">
              <a:spcAft>
                <a:spcPts val="600"/>
              </a:spcAft>
            </a:pPr>
            <a:r>
              <a:rPr lang="uk-UA" sz="1800" i="1" dirty="0"/>
              <a:t>Антикорупційні положення</a:t>
            </a:r>
          </a:p>
          <a:p>
            <a:pPr lvl="1">
              <a:spcAft>
                <a:spcPts val="600"/>
              </a:spcAft>
            </a:pPr>
            <a:r>
              <a:rPr lang="uk-UA" sz="1800" i="1" dirty="0"/>
              <a:t>Попередження конфлікту інтересів</a:t>
            </a:r>
          </a:p>
          <a:p>
            <a:pPr lvl="1">
              <a:spcAft>
                <a:spcPts val="600"/>
              </a:spcAft>
            </a:pPr>
            <a:r>
              <a:rPr lang="uk-UA" sz="1800" i="1" dirty="0"/>
              <a:t>Інші питання конфлікту інтересів</a:t>
            </a:r>
          </a:p>
          <a:p>
            <a:pPr lvl="1">
              <a:spcAft>
                <a:spcPts val="600"/>
              </a:spcAft>
            </a:pPr>
            <a:r>
              <a:rPr lang="uk-UA" sz="1800" i="1" dirty="0"/>
              <a:t>Взаємодія з фармацевтичними компаніями, виробниками засобів реабілітації та медичних виробів</a:t>
            </a:r>
          </a:p>
          <a:p>
            <a:pPr lvl="1">
              <a:spcAft>
                <a:spcPts val="600"/>
              </a:spcAft>
            </a:pPr>
            <a:r>
              <a:rPr lang="uk-UA" sz="1800" i="1" dirty="0"/>
              <a:t>Медичні записи</a:t>
            </a:r>
          </a:p>
          <a:p>
            <a:pPr lvl="1">
              <a:spcAft>
                <a:spcPts val="600"/>
              </a:spcAft>
            </a:pPr>
            <a:r>
              <a:rPr lang="uk-UA" sz="1800" i="1" dirty="0"/>
              <a:t>Реагування на випадки насильства та жорстокого поводження</a:t>
            </a:r>
          </a:p>
          <a:p>
            <a:pPr lvl="1">
              <a:spcAft>
                <a:spcPts val="600"/>
              </a:spcAft>
            </a:pPr>
            <a:r>
              <a:rPr lang="uk-UA" sz="1800" i="1" dirty="0"/>
              <a:t>Поведінка поза виконанням професійних обов’язків</a:t>
            </a:r>
          </a:p>
          <a:p>
            <a:pPr lvl="1">
              <a:spcAft>
                <a:spcPts val="600"/>
              </a:spcAft>
            </a:pPr>
            <a:r>
              <a:rPr lang="uk-UA" sz="1800" i="1" dirty="0"/>
              <a:t>Спілкування по телефону</a:t>
            </a:r>
          </a:p>
          <a:p>
            <a:pPr lvl="1">
              <a:spcAft>
                <a:spcPts val="600"/>
              </a:spcAft>
            </a:pPr>
            <a:r>
              <a:rPr lang="uk-UA" sz="1800" i="1" dirty="0"/>
              <a:t>Соціальні мережі та ЗМІ</a:t>
            </a:r>
          </a:p>
          <a:p>
            <a:pPr lvl="1">
              <a:spcAft>
                <a:spcPts val="600"/>
              </a:spcAft>
            </a:pPr>
            <a:r>
              <a:rPr lang="uk-UA" sz="1800" i="1" dirty="0"/>
              <a:t>Зовнішній вигляд працівника</a:t>
            </a:r>
          </a:p>
          <a:p>
            <a:pPr lvl="1">
              <a:spcAft>
                <a:spcPts val="600"/>
              </a:spcAft>
            </a:pPr>
            <a:r>
              <a:rPr lang="uk-UA" sz="1800" i="1" dirty="0"/>
              <a:t>Повідомлення про порушення Кодексу</a:t>
            </a:r>
          </a:p>
          <a:p>
            <a:pPr lvl="1">
              <a:spcAft>
                <a:spcPts val="600"/>
              </a:spcAft>
            </a:pPr>
            <a:r>
              <a:rPr lang="uk-UA" sz="1800" i="1" dirty="0"/>
              <a:t>Наслідки недотримання принципів професійної етики</a:t>
            </a:r>
          </a:p>
        </p:txBody>
      </p:sp>
    </p:spTree>
    <p:custDataLst>
      <p:custData r:id="rId1"/>
      <p:custData r:id="rId2"/>
      <p:tags r:id="rId3"/>
    </p:custDataLst>
    <p:extLst>
      <p:ext uri="{BB962C8B-B14F-4D97-AF65-F5344CB8AC3E}">
        <p14:creationId xmlns:p14="http://schemas.microsoft.com/office/powerpoint/2010/main" val="33185471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9" name="TextBox 8"/>
          <p:cNvSpPr txBox="1"/>
          <p:nvPr/>
        </p:nvSpPr>
        <p:spPr>
          <a:xfrm>
            <a:off x="260603" y="2667001"/>
            <a:ext cx="6343650" cy="363039"/>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У Закладі </a:t>
            </a:r>
            <a:r>
              <a:rPr lang="uk-UA" sz="1400" b="1" dirty="0">
                <a:latin typeface="Calibri Light" panose="020F0302020204030204" pitchFamily="34" charset="0"/>
                <a:cs typeface="Calibri Light" panose="020F0302020204030204" pitchFamily="34" charset="0"/>
              </a:rPr>
              <a:t>не допускаються </a:t>
            </a:r>
            <a:r>
              <a:rPr lang="uk-UA" sz="1400" dirty="0">
                <a:latin typeface="Calibri Light" panose="020F0302020204030204" pitchFamily="34" charset="0"/>
                <a:cs typeface="Calibri Light" panose="020F0302020204030204" pitchFamily="34" charset="0"/>
              </a:rPr>
              <a:t>будь-які прояви дискримінації.</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03554" y="1689405"/>
            <a:ext cx="385089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АНТИДИСКРИМІНАЦІЙНІ ПОЛОЖЕННЯ </a:t>
            </a:r>
          </a:p>
        </p:txBody>
      </p:sp>
      <p:grpSp>
        <p:nvGrpSpPr>
          <p:cNvPr id="7" name="Group 6"/>
          <p:cNvGrpSpPr/>
          <p:nvPr/>
        </p:nvGrpSpPr>
        <p:grpSpPr>
          <a:xfrm>
            <a:off x="257175" y="3343815"/>
            <a:ext cx="6345238" cy="847835"/>
            <a:chOff x="3670300" y="1534428"/>
            <a:chExt cx="2932113" cy="1450072"/>
          </a:xfrm>
        </p:grpSpPr>
        <p:sp>
          <p:nvSpPr>
            <p:cNvPr id="8" name="Rounded Rectangle 7"/>
            <p:cNvSpPr/>
            <p:nvPr/>
          </p:nvSpPr>
          <p:spPr bwMode="gray">
            <a:xfrm>
              <a:off x="3670300" y="1828800"/>
              <a:ext cx="2932113" cy="1155700"/>
            </a:xfrm>
            <a:prstGeom prst="roundRect">
              <a:avLst>
                <a:gd name="adj" fmla="val 11071"/>
              </a:avLst>
            </a:prstGeom>
            <a:noFill/>
            <a:ln>
              <a:solidFill>
                <a:schemeClr val="tx2"/>
              </a:solidFill>
            </a:ln>
          </p:spPr>
          <p:txBody>
            <a:bodyPr vert="horz" lIns="3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це ситуація, в якій особа через належність до певної групи зазнає обмеження у користуванні своїми правами.</a:t>
              </a:r>
            </a:p>
          </p:txBody>
        </p:sp>
        <p:sp>
          <p:nvSpPr>
            <p:cNvPr id="10" name="Rectangle 9"/>
            <p:cNvSpPr/>
            <p:nvPr/>
          </p:nvSpPr>
          <p:spPr>
            <a:xfrm>
              <a:off x="3791559" y="1534428"/>
              <a:ext cx="916330" cy="579037"/>
            </a:xfrm>
            <a:prstGeom prst="rect">
              <a:avLst/>
            </a:prstGeom>
            <a:solidFill>
              <a:schemeClr val="bg1"/>
            </a:solidFill>
          </p:spPr>
          <p:txBody>
            <a:bodyPr wrap="square">
              <a:spAutoFit/>
            </a:bodyPr>
            <a:lstStyle/>
            <a:p>
              <a:r>
                <a:rPr lang="uk-UA" sz="1600" b="1" dirty="0">
                  <a:latin typeface="Calibri Light" panose="020F0302020204030204" pitchFamily="34" charset="0"/>
                  <a:cs typeface="Calibri Light" panose="020F0302020204030204" pitchFamily="34" charset="0"/>
                </a:rPr>
                <a:t>Дискримінація – це…  </a:t>
              </a:r>
              <a:endParaRPr lang="en-US" sz="1600" b="1" dirty="0">
                <a:latin typeface="Calibri Light" panose="020F0302020204030204" pitchFamily="34" charset="0"/>
                <a:cs typeface="Calibri Light" panose="020F0302020204030204" pitchFamily="34" charset="0"/>
              </a:endParaRPr>
            </a:p>
          </p:txBody>
        </p:sp>
      </p:grpSp>
      <p:sp>
        <p:nvSpPr>
          <p:cNvPr id="11" name="TextBox 10"/>
          <p:cNvSpPr txBox="1"/>
          <p:nvPr/>
        </p:nvSpPr>
        <p:spPr>
          <a:xfrm>
            <a:off x="260603" y="4505426"/>
            <a:ext cx="6343650" cy="3983038"/>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Ми керуємося принципом </a:t>
            </a:r>
            <a:r>
              <a:rPr lang="uk-UA" sz="1400" b="1" dirty="0">
                <a:latin typeface="Calibri Light" panose="020F0302020204030204" pitchFamily="34" charset="0"/>
                <a:cs typeface="Calibri Light" panose="020F0302020204030204" pitchFamily="34" charset="0"/>
              </a:rPr>
              <a:t>забезпечення рівних умов для всіх працівників</a:t>
            </a:r>
            <a:r>
              <a:rPr lang="uk-UA" sz="1400" dirty="0">
                <a:latin typeface="Calibri Light" panose="020F0302020204030204" pitchFamily="34" charset="0"/>
                <a:cs typeface="Calibri Light" panose="020F0302020204030204" pitchFamily="34" charset="0"/>
              </a:rPr>
              <a:t>, </a:t>
            </a:r>
            <a:r>
              <a:rPr lang="uk-UA" sz="1400" b="1" dirty="0">
                <a:latin typeface="Calibri Light" panose="020F0302020204030204" pitchFamily="34" charset="0"/>
                <a:cs typeface="Calibri Light" panose="020F0302020204030204" pitchFamily="34" charset="0"/>
              </a:rPr>
              <a:t>пацієнтів, відвідувачів Закладу та інших осіб </a:t>
            </a:r>
            <a:r>
              <a:rPr lang="uk-UA" sz="1400" dirty="0">
                <a:latin typeface="Calibri Light" panose="020F0302020204030204" pitchFamily="34" charset="0"/>
                <a:cs typeface="Calibri Light" panose="020F0302020204030204" pitchFamily="34" charset="0"/>
              </a:rPr>
              <a:t>незалежно від раси, кольору шкіри, політичних, релігійних та інших переконань, статі, гендерної ідентичності, сексуальної орієнтації, етнічного, соціального походження, віку, стану здоров’я, інвалідності, майнового стану.</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Наші працівники </a:t>
            </a:r>
            <a:r>
              <a:rPr lang="uk-UA" sz="1400" b="1" dirty="0">
                <a:latin typeface="Calibri Light" panose="020F0302020204030204" pitchFamily="34" charset="0"/>
                <a:cs typeface="Calibri Light" panose="020F0302020204030204" pitchFamily="34" charset="0"/>
              </a:rPr>
              <a:t>толерантно і з повагою </a:t>
            </a:r>
            <a:r>
              <a:rPr lang="uk-UA" sz="1400" dirty="0">
                <a:latin typeface="Calibri Light" panose="020F0302020204030204" pitchFamily="34" charset="0"/>
                <a:cs typeface="Calibri Light" panose="020F0302020204030204" pitchFamily="34" charset="0"/>
              </a:rPr>
              <a:t>ставляться до </a:t>
            </a:r>
            <a:r>
              <a:rPr lang="uk-UA" sz="1400" b="1" dirty="0">
                <a:latin typeface="Calibri Light" panose="020F0302020204030204" pitchFamily="34" charset="0"/>
                <a:cs typeface="Calibri Light" panose="020F0302020204030204" pitchFamily="34" charset="0"/>
              </a:rPr>
              <a:t>політичних поглядів, ідеологічних та релігійних переконань</a:t>
            </a:r>
            <a:r>
              <a:rPr lang="uk-UA" sz="1400" dirty="0">
                <a:latin typeface="Calibri Light" panose="020F0302020204030204" pitchFamily="34" charset="0"/>
                <a:cs typeface="Calibri Light" panose="020F0302020204030204" pitchFamily="34" charset="0"/>
              </a:rPr>
              <a:t> інших осіб, діють об’єктивно, незважаючи на особисті інтереси, особисте ставлення до будь-яких осіб, на свої політичні погляди, ідеологічні, релігійні або інші особисті погляди чи переконання.</a:t>
            </a:r>
          </a:p>
        </p:txBody>
      </p:sp>
    </p:spTree>
    <p:extLst>
      <p:ext uri="{BB962C8B-B14F-4D97-AF65-F5344CB8AC3E}">
        <p14:creationId xmlns:p14="http://schemas.microsoft.com/office/powerpoint/2010/main" val="31246349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03000" y="1689405"/>
            <a:ext cx="3852000"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АНТИКОРУПЦІЙНІ ПОЛОЖЕННЯ </a:t>
            </a:r>
          </a:p>
        </p:txBody>
      </p:sp>
      <p:sp>
        <p:nvSpPr>
          <p:cNvPr id="7" name="TextBox 6"/>
          <p:cNvSpPr txBox="1"/>
          <p:nvPr/>
        </p:nvSpPr>
        <p:spPr>
          <a:xfrm>
            <a:off x="260603" y="2671762"/>
            <a:ext cx="6343650" cy="5240337"/>
          </a:xfrm>
          <a:prstGeom prst="rect">
            <a:avLst/>
          </a:prstGeom>
        </p:spPr>
        <p:txBody>
          <a:bodyPr vert="horz" wrap="square" lIns="0" tIns="0" rIns="0" bIns="0" rtlCol="0">
            <a:noAutofit/>
          </a:bodyPr>
          <a:lstStyle/>
          <a:p>
            <a:pPr marL="180000" indent="-180000" algn="just">
              <a:spcAft>
                <a:spcPts val="600"/>
              </a:spcAft>
            </a:pPr>
            <a:r>
              <a:rPr lang="uk-UA" sz="1400" b="1" dirty="0">
                <a:latin typeface="Calibri Light" panose="020F0302020204030204" pitchFamily="34" charset="0"/>
                <a:cs typeface="Calibri Light" panose="020F0302020204030204" pitchFamily="34" charset="0"/>
              </a:rPr>
              <a:t>Працівникам Закладу заборонено:</a:t>
            </a:r>
            <a:endParaRPr lang="en-US" sz="1400" b="1" dirty="0">
              <a:latin typeface="Calibri Light" panose="020F0302020204030204" pitchFamily="34" charset="0"/>
              <a:cs typeface="Calibri Light" panose="020F0302020204030204" pitchFamily="34" charset="0"/>
            </a:endParaRP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використовувати свої службові повноваження та пов’язані з цим можливості </a:t>
            </a:r>
            <a:r>
              <a:rPr lang="uk-UA" sz="1400" b="1" dirty="0">
                <a:latin typeface="Calibri Light" panose="020F0302020204030204" pitchFamily="34" charset="0"/>
                <a:cs typeface="Calibri Light" panose="020F0302020204030204" pitchFamily="34" charset="0"/>
              </a:rPr>
              <a:t>з метою одержання неправомірної вигоди</a:t>
            </a:r>
            <a:r>
              <a:rPr lang="uk-UA" sz="1400" dirty="0">
                <a:latin typeface="Calibri Light" panose="020F0302020204030204" pitchFamily="34" charset="0"/>
                <a:cs typeface="Calibri Light" panose="020F0302020204030204" pitchFamily="34" charset="0"/>
              </a:rPr>
              <a:t> для себе чи інших осіб;</a:t>
            </a: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використовувати майно Закладу </a:t>
            </a:r>
            <a:r>
              <a:rPr lang="uk-UA" sz="1400" b="1" dirty="0">
                <a:latin typeface="Calibri Light" panose="020F0302020204030204" pitchFamily="34" charset="0"/>
                <a:cs typeface="Calibri Light" panose="020F0302020204030204" pitchFamily="34" charset="0"/>
              </a:rPr>
              <a:t>в приватних інтересах</a:t>
            </a:r>
            <a:r>
              <a:rPr lang="uk-UA" sz="1400" dirty="0">
                <a:latin typeface="Calibri Light" panose="020F0302020204030204" pitchFamily="34" charset="0"/>
                <a:cs typeface="Calibri Light" panose="020F0302020204030204" pitchFamily="34" charset="0"/>
              </a:rPr>
              <a:t>;</a:t>
            </a: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вимагати або отримувати будь-яку </a:t>
            </a:r>
            <a:r>
              <a:rPr lang="uk-UA" sz="1400" b="1" dirty="0">
                <a:latin typeface="Calibri Light" panose="020F0302020204030204" pitchFamily="34" charset="0"/>
                <a:cs typeface="Calibri Light" panose="020F0302020204030204" pitchFamily="34" charset="0"/>
              </a:rPr>
              <a:t>матеріальну або нематеріальну вигоду </a:t>
            </a:r>
            <a:r>
              <a:rPr lang="uk-UA" sz="1400" dirty="0">
                <a:latin typeface="Calibri Light" panose="020F0302020204030204" pitchFamily="34" charset="0"/>
                <a:cs typeface="Calibri Light" panose="020F0302020204030204" pitchFamily="34" charset="0"/>
              </a:rPr>
              <a:t>(для себе чи близьких осіб) у зв’язку із </a:t>
            </a:r>
            <a:r>
              <a:rPr lang="uk-UA" sz="1400" b="1" dirty="0">
                <a:latin typeface="Calibri Light" panose="020F0302020204030204" pitchFamily="34" charset="0"/>
                <a:cs typeface="Calibri Light" panose="020F0302020204030204" pitchFamily="34" charset="0"/>
              </a:rPr>
              <a:t>здійсненням</a:t>
            </a:r>
            <a:r>
              <a:rPr lang="uk-UA" sz="1400" dirty="0">
                <a:latin typeface="Calibri Light" panose="020F0302020204030204" pitchFamily="34" charset="0"/>
                <a:cs typeface="Calibri Light" panose="020F0302020204030204" pitchFamily="34" charset="0"/>
              </a:rPr>
              <a:t> своїх </a:t>
            </a:r>
            <a:r>
              <a:rPr lang="uk-UA" sz="1400" b="1" dirty="0">
                <a:latin typeface="Calibri Light" panose="020F0302020204030204" pitchFamily="34" charset="0"/>
                <a:cs typeface="Calibri Light" panose="020F0302020204030204" pitchFamily="34" charset="0"/>
              </a:rPr>
              <a:t>посадових обов’язків</a:t>
            </a:r>
            <a:r>
              <a:rPr lang="uk-UA" sz="1400" dirty="0">
                <a:latin typeface="Calibri Light" panose="020F0302020204030204" pitchFamily="34" charset="0"/>
                <a:cs typeface="Calibri Light" panose="020F0302020204030204" pitchFamily="34" charset="0"/>
              </a:rPr>
              <a:t>, яка </a:t>
            </a:r>
            <a:r>
              <a:rPr lang="uk-UA" sz="1400" b="1" dirty="0">
                <a:latin typeface="Calibri Light" panose="020F0302020204030204" pitchFamily="34" charset="0"/>
                <a:cs typeface="Calibri Light" panose="020F0302020204030204" pitchFamily="34" charset="0"/>
              </a:rPr>
              <a:t>не передбачена трудовим або іншим договором </a:t>
            </a:r>
            <a:r>
              <a:rPr lang="uk-UA" sz="1400" dirty="0">
                <a:latin typeface="Calibri Light" panose="020F0302020204030204" pitchFamily="34" charset="0"/>
                <a:cs typeface="Calibri Light" panose="020F0302020204030204" pitchFamily="34" charset="0"/>
              </a:rPr>
              <a:t>між ними та Закладом;</a:t>
            </a: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організовувати, бути посередником або особисто здійснювати будь-які </a:t>
            </a:r>
            <a:r>
              <a:rPr lang="uk-UA" sz="1400" b="1" dirty="0">
                <a:latin typeface="Calibri Light" panose="020F0302020204030204" pitchFamily="34" charset="0"/>
                <a:cs typeface="Calibri Light" panose="020F0302020204030204" pitchFamily="34" charset="0"/>
              </a:rPr>
              <a:t>готівкові або безготівкові платежі чи розрахунки </a:t>
            </a:r>
            <a:r>
              <a:rPr lang="uk-UA" sz="1400" dirty="0">
                <a:latin typeface="Calibri Light" panose="020F0302020204030204" pitchFamily="34" charset="0"/>
                <a:cs typeface="Calibri Light" panose="020F0302020204030204" pitchFamily="34" charset="0"/>
              </a:rPr>
              <a:t>з діловими партнерами Закладу, якщо такі платежі чи розрахунки </a:t>
            </a:r>
            <a:r>
              <a:rPr lang="uk-UA" sz="1400" b="1" dirty="0">
                <a:latin typeface="Calibri Light" panose="020F0302020204030204" pitchFamily="34" charset="0"/>
                <a:cs typeface="Calibri Light" panose="020F0302020204030204" pitchFamily="34" charset="0"/>
              </a:rPr>
              <a:t>не передбачені чинним законодавством</a:t>
            </a:r>
            <a:r>
              <a:rPr lang="uk-UA" sz="1400" dirty="0">
                <a:latin typeface="Calibri Light" panose="020F0302020204030204" pitchFamily="34" charset="0"/>
                <a:cs typeface="Calibri Light" panose="020F0302020204030204" pitchFamily="34" charset="0"/>
              </a:rPr>
              <a:t>;</a:t>
            </a:r>
          </a:p>
          <a:p>
            <a:pPr marL="180000" indent="-180000" algn="just">
              <a:spcAft>
                <a:spcPts val="600"/>
              </a:spcAft>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впливати</a:t>
            </a:r>
            <a:r>
              <a:rPr lang="uk-UA" sz="1400" dirty="0">
                <a:latin typeface="Calibri Light" panose="020F0302020204030204" pitchFamily="34" charset="0"/>
                <a:cs typeface="Calibri Light" panose="020F0302020204030204" pitchFamily="34" charset="0"/>
              </a:rPr>
              <a:t> прямо або опосередковано </a:t>
            </a:r>
            <a:r>
              <a:rPr lang="uk-UA" sz="1400" b="1" dirty="0">
                <a:latin typeface="Calibri Light" panose="020F0302020204030204" pitchFamily="34" charset="0"/>
                <a:cs typeface="Calibri Light" panose="020F0302020204030204" pitchFamily="34" charset="0"/>
              </a:rPr>
              <a:t>на рішення працівників </a:t>
            </a:r>
            <a:r>
              <a:rPr lang="uk-UA" sz="1400" dirty="0">
                <a:latin typeface="Calibri Light" panose="020F0302020204030204" pitchFamily="34" charset="0"/>
                <a:cs typeface="Calibri Light" panose="020F0302020204030204" pitchFamily="34" charset="0"/>
              </a:rPr>
              <a:t>Закладу з метою отримання будь-якої </a:t>
            </a:r>
            <a:r>
              <a:rPr lang="uk-UA" sz="1400" b="1" dirty="0">
                <a:latin typeface="Calibri Light" panose="020F0302020204030204" pitchFamily="34" charset="0"/>
                <a:cs typeface="Calibri Light" panose="020F0302020204030204" pitchFamily="34" charset="0"/>
              </a:rPr>
              <a:t>матеріальної або нематеріальної вигоди </a:t>
            </a:r>
            <a:r>
              <a:rPr lang="uk-UA" sz="1400" dirty="0">
                <a:latin typeface="Calibri Light" panose="020F0302020204030204" pitchFamily="34" charset="0"/>
                <a:cs typeface="Calibri Light" panose="020F0302020204030204" pitchFamily="34" charset="0"/>
              </a:rPr>
              <a:t>для себе чи для близьких осіб, яка </a:t>
            </a:r>
            <a:r>
              <a:rPr lang="uk-UA" sz="1400" b="1" dirty="0">
                <a:latin typeface="Calibri Light" panose="020F0302020204030204" pitchFamily="34" charset="0"/>
                <a:cs typeface="Calibri Light" panose="020F0302020204030204" pitchFamily="34" charset="0"/>
              </a:rPr>
              <a:t>не передбачена трудовим або іншим договором</a:t>
            </a:r>
            <a:r>
              <a:rPr lang="uk-UA" sz="1400" dirty="0">
                <a:latin typeface="Calibri Light" panose="020F0302020204030204" pitchFamily="34" charset="0"/>
                <a:cs typeface="Calibri Light" panose="020F0302020204030204" pitchFamily="34" charset="0"/>
              </a:rPr>
              <a:t> між ними та Закладом;</a:t>
            </a:r>
          </a:p>
          <a:p>
            <a:pPr marL="18000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вчиняти будь-які дії, які прямо або опосередковано </a:t>
            </a:r>
            <a:r>
              <a:rPr lang="uk-UA" sz="1400" b="1" dirty="0">
                <a:latin typeface="Calibri Light" panose="020F0302020204030204" pitchFamily="34" charset="0"/>
                <a:cs typeface="Calibri Light" panose="020F0302020204030204" pitchFamily="34" charset="0"/>
              </a:rPr>
              <a:t>підбурюють інших працівників, керівника </a:t>
            </a:r>
            <a:r>
              <a:rPr lang="uk-UA" sz="1400" dirty="0">
                <a:latin typeface="Calibri Light" panose="020F0302020204030204" pitchFamily="34" charset="0"/>
                <a:cs typeface="Calibri Light" panose="020F0302020204030204" pitchFamily="34" charset="0"/>
              </a:rPr>
              <a:t>Закладу до </a:t>
            </a:r>
            <a:r>
              <a:rPr lang="uk-UA" sz="1400" b="1" dirty="0">
                <a:latin typeface="Calibri Light" panose="020F0302020204030204" pitchFamily="34" charset="0"/>
                <a:cs typeface="Calibri Light" panose="020F0302020204030204" pitchFamily="34" charset="0"/>
              </a:rPr>
              <a:t>порушення вимог </a:t>
            </a:r>
            <a:r>
              <a:rPr lang="uk-UA" sz="1400" dirty="0">
                <a:latin typeface="Calibri Light" panose="020F0302020204030204" pitchFamily="34" charset="0"/>
                <a:cs typeface="Calibri Light" panose="020F0302020204030204" pitchFamily="34" charset="0"/>
              </a:rPr>
              <a:t>Закону </a:t>
            </a:r>
            <a:r>
              <a:rPr lang="uk-UA" sz="1400" dirty="0" err="1">
                <a:latin typeface="Calibri Light" panose="020F0302020204030204" pitchFamily="34" charset="0"/>
                <a:cs typeface="Calibri Light" panose="020F0302020204030204" pitchFamily="34" charset="0"/>
              </a:rPr>
              <a:t>України</a:t>
            </a:r>
            <a:r>
              <a:rPr lang="uk-UA" sz="1400" dirty="0">
                <a:latin typeface="Calibri Light" panose="020F0302020204030204" pitchFamily="34" charset="0"/>
                <a:cs typeface="Calibri Light" panose="020F0302020204030204" pitchFamily="34" charset="0"/>
              </a:rPr>
              <a:t> «Про запобігання </a:t>
            </a:r>
            <a:r>
              <a:rPr lang="uk-UA" sz="1400" dirty="0" err="1">
                <a:latin typeface="Calibri Light" panose="020F0302020204030204" pitchFamily="34" charset="0"/>
                <a:cs typeface="Calibri Light" panose="020F0302020204030204" pitchFamily="34" charset="0"/>
              </a:rPr>
              <a:t>корупціі</a:t>
            </a:r>
            <a:r>
              <a:rPr lang="uk-UA" sz="1400" dirty="0">
                <a:latin typeface="Calibri Light" panose="020F0302020204030204" pitchFamily="34" charset="0"/>
                <a:cs typeface="Calibri Light" panose="020F0302020204030204" pitchFamily="34" charset="0"/>
              </a:rPr>
              <a:t>̈» чи цього Кодексу.</a:t>
            </a:r>
          </a:p>
        </p:txBody>
      </p:sp>
    </p:spTree>
    <p:extLst>
      <p:ext uri="{BB962C8B-B14F-4D97-AF65-F5344CB8AC3E}">
        <p14:creationId xmlns:p14="http://schemas.microsoft.com/office/powerpoint/2010/main" val="20549644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0" y="1"/>
            <a:ext cx="1347788" cy="9905999"/>
          </a:xfrm>
          <a:prstGeom prst="rect">
            <a:avLst/>
          </a:prstGeom>
          <a:solidFill>
            <a:srgbClr val="B7D6FF">
              <a:alpha val="50000"/>
            </a:srgb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 name="Title 1"/>
          <p:cNvSpPr>
            <a:spLocks noGrp="1"/>
          </p:cNvSpPr>
          <p:nvPr>
            <p:ph type="title" idx="4294967295"/>
          </p:nvPr>
        </p:nvSpPr>
        <p:spPr>
          <a:xfrm>
            <a:off x="514350" y="278388"/>
            <a:ext cx="6343650" cy="482600"/>
          </a:xfrm>
        </p:spPr>
        <p:txBody>
          <a:bodyPr/>
          <a:lstStyle/>
          <a:p>
            <a:pPr algn="ctr"/>
            <a:r>
              <a:rPr lang="uk-UA" sz="2800" b="1" dirty="0">
                <a:latin typeface="Calibri Light" panose="020F0302020204030204" pitchFamily="34" charset="0"/>
              </a:rPr>
              <a:t>Зміст</a:t>
            </a:r>
            <a:endParaRPr lang="en-US" sz="2800" b="1" dirty="0">
              <a:latin typeface="Calibri Light" panose="020F0302020204030204" pitchFamily="34" charset="0"/>
            </a:endParaRPr>
          </a:p>
        </p:txBody>
      </p:sp>
      <p:cxnSp>
        <p:nvCxnSpPr>
          <p:cNvPr id="10" name="Straight Connector 9"/>
          <p:cNvCxnSpPr/>
          <p:nvPr/>
        </p:nvCxnSpPr>
        <p:spPr>
          <a:xfrm>
            <a:off x="257174" y="1312659"/>
            <a:ext cx="3429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7174" y="3067540"/>
            <a:ext cx="3429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7174" y="4314589"/>
            <a:ext cx="3429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11801" y="1274464"/>
            <a:ext cx="1090612" cy="1831271"/>
          </a:xfrm>
          <a:prstGeom prst="rect">
            <a:avLst/>
          </a:prstGeom>
        </p:spPr>
        <p:txBody>
          <a:bodyPr wrap="square">
            <a:spAutoFit/>
          </a:bodyPr>
          <a:lstStyle/>
          <a:p>
            <a:pPr>
              <a:spcBef>
                <a:spcPts val="1200"/>
              </a:spcBef>
              <a:spcAft>
                <a:spcPts val="300"/>
              </a:spcAft>
            </a:pPr>
            <a:r>
              <a:rPr lang="en-US" sz="1400" b="1" dirty="0">
                <a:latin typeface="Calibri Light" panose="020F0302020204030204" pitchFamily="34" charset="0"/>
                <a:cs typeface="Calibri Light" panose="020F0302020204030204" pitchFamily="34" charset="0"/>
              </a:rPr>
              <a:t> </a:t>
            </a:r>
            <a:endParaRPr lang="uk-UA" sz="1400" b="1" dirty="0">
              <a:latin typeface="Calibri Light" panose="020F0302020204030204" pitchFamily="34" charset="0"/>
              <a:cs typeface="Calibri Light" panose="020F0302020204030204" pitchFamily="34" charset="0"/>
            </a:endParaRPr>
          </a:p>
          <a:p>
            <a:pPr lvl="1">
              <a:spcAft>
                <a:spcPts val="300"/>
              </a:spcAft>
            </a:pPr>
            <a:r>
              <a:rPr lang="en-US" sz="1400" dirty="0">
                <a:latin typeface="Calibri Light" panose="020F0302020204030204" pitchFamily="34" charset="0"/>
                <a:cs typeface="Calibri Light" panose="020F0302020204030204" pitchFamily="34" charset="0"/>
              </a:rPr>
              <a:t>0</a:t>
            </a:r>
            <a:r>
              <a:rPr lang="ru-RU" sz="1400" dirty="0">
                <a:latin typeface="Calibri Light" panose="020F0302020204030204" pitchFamily="34" charset="0"/>
                <a:cs typeface="Calibri Light" panose="020F0302020204030204" pitchFamily="34" charset="0"/>
              </a:rPr>
              <a:t>5</a:t>
            </a:r>
            <a:endParaRPr lang="uk-UA" sz="1400" dirty="0">
              <a:solidFill>
                <a:srgbClr val="FF0000"/>
              </a:solidFill>
              <a:latin typeface="Calibri Light" panose="020F0302020204030204" pitchFamily="34" charset="0"/>
              <a:cs typeface="Calibri Light" panose="020F0302020204030204" pitchFamily="34" charset="0"/>
            </a:endParaRPr>
          </a:p>
          <a:p>
            <a:pPr lvl="1">
              <a:spcAft>
                <a:spcPts val="300"/>
              </a:spcAft>
            </a:pPr>
            <a:r>
              <a:rPr lang="ru-RU" sz="1400" dirty="0">
                <a:latin typeface="Calibri Light" panose="020F0302020204030204" pitchFamily="34" charset="0"/>
                <a:cs typeface="Calibri Light" panose="020F0302020204030204" pitchFamily="34" charset="0"/>
              </a:rPr>
              <a:t>06</a:t>
            </a:r>
            <a:endParaRPr lang="uk-UA" sz="1400" dirty="0">
              <a:latin typeface="Calibri Light" panose="020F0302020204030204" pitchFamily="34" charset="0"/>
              <a:cs typeface="Calibri Light" panose="020F0302020204030204" pitchFamily="34" charset="0"/>
            </a:endParaRPr>
          </a:p>
          <a:p>
            <a:pPr lvl="1">
              <a:spcAft>
                <a:spcPts val="300"/>
              </a:spcAft>
            </a:pPr>
            <a:r>
              <a:rPr lang="ru-RU" sz="1400" dirty="0">
                <a:latin typeface="Calibri Light" panose="020F0302020204030204" pitchFamily="34" charset="0"/>
                <a:cs typeface="Calibri Light" panose="020F0302020204030204" pitchFamily="34" charset="0"/>
              </a:rPr>
              <a:t>07</a:t>
            </a:r>
            <a:endParaRPr lang="uk-UA" sz="1400" dirty="0">
              <a:latin typeface="Calibri Light" panose="020F0302020204030204" pitchFamily="34" charset="0"/>
              <a:cs typeface="Calibri Light" panose="020F0302020204030204" pitchFamily="34" charset="0"/>
            </a:endParaRPr>
          </a:p>
          <a:p>
            <a:pPr lvl="1">
              <a:spcAft>
                <a:spcPts val="300"/>
              </a:spcAft>
            </a:pPr>
            <a:r>
              <a:rPr lang="ru-RU" sz="1400" dirty="0">
                <a:latin typeface="Calibri Light" panose="020F0302020204030204" pitchFamily="34" charset="0"/>
                <a:cs typeface="Calibri Light" panose="020F0302020204030204" pitchFamily="34" charset="0"/>
              </a:rPr>
              <a:t>08</a:t>
            </a:r>
            <a:endParaRPr lang="ru-RU" sz="1400" dirty="0">
              <a:solidFill>
                <a:srgbClr val="FF0000"/>
              </a:solidFill>
              <a:latin typeface="Calibri Light" panose="020F0302020204030204" pitchFamily="34" charset="0"/>
              <a:cs typeface="Calibri Light" panose="020F0302020204030204" pitchFamily="34" charset="0"/>
            </a:endParaRPr>
          </a:p>
          <a:p>
            <a:pPr lvl="1">
              <a:spcAft>
                <a:spcPts val="300"/>
              </a:spcAft>
            </a:pPr>
            <a:r>
              <a:rPr lang="uk-UA" sz="1400" dirty="0">
                <a:latin typeface="Calibri Light" panose="020F0302020204030204" pitchFamily="34" charset="0"/>
                <a:cs typeface="Calibri Light" panose="020F0302020204030204" pitchFamily="34" charset="0"/>
              </a:rPr>
              <a:t>08</a:t>
            </a:r>
          </a:p>
          <a:p>
            <a:pPr lvl="1">
              <a:spcAft>
                <a:spcPts val="300"/>
              </a:spcAft>
            </a:pPr>
            <a:r>
              <a:rPr lang="uk-UA" sz="1400" dirty="0">
                <a:latin typeface="Calibri Light" panose="020F0302020204030204" pitchFamily="34" charset="0"/>
                <a:cs typeface="Calibri Light" panose="020F0302020204030204" pitchFamily="34" charset="0"/>
              </a:rPr>
              <a:t>08</a:t>
            </a:r>
          </a:p>
        </p:txBody>
      </p:sp>
      <p:sp>
        <p:nvSpPr>
          <p:cNvPr id="26" name="Rectangle 25"/>
          <p:cNvSpPr/>
          <p:nvPr/>
        </p:nvSpPr>
        <p:spPr>
          <a:xfrm>
            <a:off x="5511801" y="3029345"/>
            <a:ext cx="1090612" cy="1323439"/>
          </a:xfrm>
          <a:prstGeom prst="rect">
            <a:avLst/>
          </a:prstGeom>
        </p:spPr>
        <p:txBody>
          <a:bodyPr wrap="square">
            <a:spAutoFit/>
          </a:bodyPr>
          <a:lstStyle/>
          <a:p>
            <a:pPr>
              <a:spcBef>
                <a:spcPts val="1200"/>
              </a:spcBef>
              <a:spcAft>
                <a:spcPts val="300"/>
              </a:spcAft>
            </a:pPr>
            <a:r>
              <a:rPr lang="en-US" sz="1400" b="1" dirty="0">
                <a:latin typeface="Calibri Light" panose="020F0302020204030204" pitchFamily="34" charset="0"/>
                <a:cs typeface="Calibri Light" panose="020F0302020204030204" pitchFamily="34" charset="0"/>
              </a:rPr>
              <a:t> </a:t>
            </a:r>
            <a:endParaRPr lang="uk-UA" sz="1400" b="1" dirty="0">
              <a:latin typeface="Calibri Light" panose="020F0302020204030204" pitchFamily="34" charset="0"/>
              <a:cs typeface="Calibri Light" panose="020F0302020204030204" pitchFamily="34" charset="0"/>
            </a:endParaRPr>
          </a:p>
          <a:p>
            <a:pPr lvl="1">
              <a:spcAft>
                <a:spcPts val="300"/>
              </a:spcAft>
            </a:pPr>
            <a:r>
              <a:rPr lang="en-US" sz="1400" dirty="0">
                <a:latin typeface="Calibri Light" panose="020F0302020204030204" pitchFamily="34" charset="0"/>
                <a:cs typeface="Calibri Light" panose="020F0302020204030204" pitchFamily="34" charset="0"/>
              </a:rPr>
              <a:t>1</a:t>
            </a:r>
            <a:r>
              <a:rPr lang="uk-UA" sz="1400" dirty="0">
                <a:latin typeface="Calibri Light" panose="020F0302020204030204" pitchFamily="34" charset="0"/>
                <a:cs typeface="Calibri Light" panose="020F0302020204030204" pitchFamily="34" charset="0"/>
              </a:rPr>
              <a:t>0</a:t>
            </a:r>
          </a:p>
          <a:p>
            <a:pPr lvl="1">
              <a:spcAft>
                <a:spcPts val="300"/>
              </a:spcAft>
            </a:pPr>
            <a:r>
              <a:rPr lang="en-US" sz="1400" dirty="0">
                <a:latin typeface="Calibri Light" panose="020F0302020204030204" pitchFamily="34" charset="0"/>
                <a:cs typeface="Calibri Light" panose="020F0302020204030204" pitchFamily="34" charset="0"/>
              </a:rPr>
              <a:t>1</a:t>
            </a:r>
            <a:r>
              <a:rPr lang="ru-RU" sz="1400" dirty="0">
                <a:latin typeface="Calibri Light" panose="020F0302020204030204" pitchFamily="34" charset="0"/>
                <a:cs typeface="Calibri Light" panose="020F0302020204030204" pitchFamily="34" charset="0"/>
              </a:rPr>
              <a:t>3</a:t>
            </a:r>
            <a:endParaRPr lang="uk-UA" sz="1400" dirty="0">
              <a:latin typeface="Calibri Light" panose="020F0302020204030204" pitchFamily="34" charset="0"/>
              <a:cs typeface="Calibri Light" panose="020F0302020204030204" pitchFamily="34" charset="0"/>
            </a:endParaRPr>
          </a:p>
          <a:p>
            <a:pPr lvl="1">
              <a:spcAft>
                <a:spcPts val="300"/>
              </a:spcAft>
            </a:pPr>
            <a:r>
              <a:rPr lang="en-US" sz="1400" dirty="0">
                <a:latin typeface="Calibri Light" panose="020F0302020204030204" pitchFamily="34" charset="0"/>
                <a:cs typeface="Calibri Light" panose="020F0302020204030204" pitchFamily="34" charset="0"/>
              </a:rPr>
              <a:t>1</a:t>
            </a:r>
            <a:r>
              <a:rPr lang="uk-UA" sz="1400" dirty="0">
                <a:latin typeface="Calibri Light" panose="020F0302020204030204" pitchFamily="34" charset="0"/>
                <a:cs typeface="Calibri Light" panose="020F0302020204030204" pitchFamily="34" charset="0"/>
              </a:rPr>
              <a:t>5</a:t>
            </a:r>
          </a:p>
          <a:p>
            <a:pPr lvl="1">
              <a:spcAft>
                <a:spcPts val="300"/>
              </a:spcAft>
            </a:pPr>
            <a:r>
              <a:rPr lang="uk-UA" sz="1400" dirty="0">
                <a:latin typeface="Calibri Light" panose="020F0302020204030204" pitchFamily="34" charset="0"/>
                <a:cs typeface="Calibri Light" panose="020F0302020204030204" pitchFamily="34" charset="0"/>
              </a:rPr>
              <a:t>16</a:t>
            </a:r>
          </a:p>
        </p:txBody>
      </p:sp>
      <p:sp>
        <p:nvSpPr>
          <p:cNvPr id="27" name="Rectangle 26"/>
          <p:cNvSpPr/>
          <p:nvPr/>
        </p:nvSpPr>
        <p:spPr>
          <a:xfrm>
            <a:off x="5511799" y="4304104"/>
            <a:ext cx="1090612" cy="4431983"/>
          </a:xfrm>
          <a:prstGeom prst="rect">
            <a:avLst/>
          </a:prstGeom>
        </p:spPr>
        <p:txBody>
          <a:bodyPr wrap="square">
            <a:spAutoFit/>
          </a:bodyPr>
          <a:lstStyle/>
          <a:p>
            <a:pPr>
              <a:spcBef>
                <a:spcPts val="1200"/>
              </a:spcBef>
              <a:spcAft>
                <a:spcPts val="300"/>
              </a:spcAft>
            </a:pPr>
            <a:r>
              <a:rPr lang="uk-UA" sz="1400" b="1" dirty="0">
                <a:latin typeface="Calibri Light" panose="020F0302020204030204" pitchFamily="34" charset="0"/>
                <a:cs typeface="Calibri Light" panose="020F0302020204030204" pitchFamily="34" charset="0"/>
              </a:rPr>
              <a:t> </a:t>
            </a:r>
          </a:p>
          <a:p>
            <a:pPr lvl="1">
              <a:spcAft>
                <a:spcPts val="300"/>
              </a:spcAft>
            </a:pPr>
            <a:r>
              <a:rPr lang="ru-RU" sz="1400" dirty="0">
                <a:latin typeface="Calibri Light" panose="020F0302020204030204" pitchFamily="34" charset="0"/>
                <a:cs typeface="Calibri Light" panose="020F0302020204030204" pitchFamily="34" charset="0"/>
              </a:rPr>
              <a:t>18</a:t>
            </a:r>
            <a:endParaRPr lang="uk-UA" sz="1400" dirty="0">
              <a:latin typeface="Calibri Light" panose="020F0302020204030204" pitchFamily="34" charset="0"/>
              <a:cs typeface="Calibri Light" panose="020F0302020204030204" pitchFamily="34" charset="0"/>
            </a:endParaRPr>
          </a:p>
          <a:p>
            <a:pPr lvl="1">
              <a:spcAft>
                <a:spcPts val="300"/>
              </a:spcAft>
            </a:pPr>
            <a:r>
              <a:rPr lang="uk-UA" sz="1400" dirty="0">
                <a:latin typeface="Calibri Light" panose="020F0302020204030204" pitchFamily="34" charset="0"/>
                <a:cs typeface="Calibri Light" panose="020F0302020204030204" pitchFamily="34" charset="0"/>
              </a:rPr>
              <a:t>19</a:t>
            </a:r>
          </a:p>
          <a:p>
            <a:pPr lvl="1">
              <a:spcAft>
                <a:spcPts val="300"/>
              </a:spcAft>
            </a:pPr>
            <a:r>
              <a:rPr lang="en-US" sz="1400" dirty="0">
                <a:latin typeface="Calibri Light" panose="020F0302020204030204" pitchFamily="34" charset="0"/>
                <a:cs typeface="Calibri Light" panose="020F0302020204030204" pitchFamily="34" charset="0"/>
              </a:rPr>
              <a:t>2</a:t>
            </a:r>
            <a:r>
              <a:rPr lang="ru-RU" sz="1400" dirty="0">
                <a:latin typeface="Calibri Light" panose="020F0302020204030204" pitchFamily="34" charset="0"/>
                <a:cs typeface="Calibri Light" panose="020F0302020204030204" pitchFamily="34" charset="0"/>
              </a:rPr>
              <a:t>1</a:t>
            </a:r>
            <a:endParaRPr lang="uk-UA" sz="1400" dirty="0">
              <a:latin typeface="Calibri Light" panose="020F0302020204030204" pitchFamily="34" charset="0"/>
              <a:cs typeface="Calibri Light" panose="020F0302020204030204" pitchFamily="34" charset="0"/>
            </a:endParaRPr>
          </a:p>
          <a:p>
            <a:pPr lvl="1">
              <a:spcAft>
                <a:spcPts val="300"/>
              </a:spcAft>
            </a:pPr>
            <a:r>
              <a:rPr lang="en-US" sz="1400" dirty="0">
                <a:latin typeface="Calibri Light" panose="020F0302020204030204" pitchFamily="34" charset="0"/>
                <a:cs typeface="Calibri Light" panose="020F0302020204030204" pitchFamily="34" charset="0"/>
              </a:rPr>
              <a:t>2</a:t>
            </a:r>
            <a:r>
              <a:rPr lang="uk-UA" sz="1400" dirty="0">
                <a:latin typeface="Calibri Light" panose="020F0302020204030204" pitchFamily="34" charset="0"/>
                <a:cs typeface="Calibri Light" panose="020F0302020204030204" pitchFamily="34" charset="0"/>
              </a:rPr>
              <a:t>3</a:t>
            </a:r>
          </a:p>
          <a:p>
            <a:pPr lvl="1">
              <a:spcAft>
                <a:spcPts val="300"/>
              </a:spcAft>
            </a:pPr>
            <a:r>
              <a:rPr lang="uk-UA" sz="1400" dirty="0">
                <a:latin typeface="Calibri Light" panose="020F0302020204030204" pitchFamily="34" charset="0"/>
                <a:cs typeface="Calibri Light" panose="020F0302020204030204" pitchFamily="34" charset="0"/>
              </a:rPr>
              <a:t>24</a:t>
            </a:r>
            <a:br>
              <a:rPr lang="uk-UA" sz="1400" dirty="0">
                <a:latin typeface="Calibri Light" panose="020F0302020204030204" pitchFamily="34" charset="0"/>
                <a:cs typeface="Calibri Light" panose="020F0302020204030204" pitchFamily="34" charset="0"/>
              </a:rPr>
            </a:br>
            <a:br>
              <a:rPr lang="uk-UA" sz="1400" dirty="0">
                <a:latin typeface="Calibri Light" panose="020F0302020204030204" pitchFamily="34" charset="0"/>
                <a:cs typeface="Calibri Light" panose="020F0302020204030204" pitchFamily="34" charset="0"/>
              </a:rPr>
            </a:br>
            <a:endParaRPr lang="uk-UA" sz="1400" dirty="0">
              <a:latin typeface="Calibri Light" panose="020F0302020204030204" pitchFamily="34" charset="0"/>
              <a:cs typeface="Calibri Light" panose="020F0302020204030204" pitchFamily="34" charset="0"/>
            </a:endParaRPr>
          </a:p>
          <a:p>
            <a:pPr lvl="1">
              <a:spcAft>
                <a:spcPts val="300"/>
              </a:spcAft>
            </a:pPr>
            <a:r>
              <a:rPr lang="uk-UA" sz="1400" dirty="0">
                <a:latin typeface="Calibri Light" panose="020F0302020204030204" pitchFamily="34" charset="0"/>
                <a:cs typeface="Calibri Light" panose="020F0302020204030204" pitchFamily="34" charset="0"/>
              </a:rPr>
              <a:t>25</a:t>
            </a:r>
          </a:p>
          <a:p>
            <a:pPr lvl="1">
              <a:spcAft>
                <a:spcPts val="300"/>
              </a:spcAft>
            </a:pPr>
            <a:r>
              <a:rPr lang="en-US" sz="1400" dirty="0">
                <a:latin typeface="Calibri Light" panose="020F0302020204030204" pitchFamily="34" charset="0"/>
                <a:cs typeface="Calibri Light" panose="020F0302020204030204" pitchFamily="34" charset="0"/>
              </a:rPr>
              <a:t>2</a:t>
            </a:r>
            <a:r>
              <a:rPr lang="uk-UA" sz="1400" dirty="0">
                <a:latin typeface="Calibri Light" panose="020F0302020204030204" pitchFamily="34" charset="0"/>
                <a:cs typeface="Calibri Light" panose="020F0302020204030204" pitchFamily="34" charset="0"/>
              </a:rPr>
              <a:t>6</a:t>
            </a:r>
            <a:br>
              <a:rPr lang="uk-UA" sz="1400" dirty="0">
                <a:latin typeface="Calibri Light" panose="020F0302020204030204" pitchFamily="34" charset="0"/>
                <a:cs typeface="Calibri Light" panose="020F0302020204030204" pitchFamily="34" charset="0"/>
              </a:rPr>
            </a:br>
            <a:endParaRPr lang="uk-UA" sz="1400" dirty="0">
              <a:latin typeface="Calibri Light" panose="020F0302020204030204" pitchFamily="34" charset="0"/>
              <a:cs typeface="Calibri Light" panose="020F0302020204030204" pitchFamily="34" charset="0"/>
            </a:endParaRPr>
          </a:p>
          <a:p>
            <a:pPr lvl="1">
              <a:spcAft>
                <a:spcPts val="300"/>
              </a:spcAft>
            </a:pPr>
            <a:r>
              <a:rPr lang="uk-UA" sz="1400" dirty="0">
                <a:latin typeface="Calibri Light" panose="020F0302020204030204" pitchFamily="34" charset="0"/>
                <a:cs typeface="Calibri Light" panose="020F0302020204030204" pitchFamily="34" charset="0"/>
              </a:rPr>
              <a:t>26</a:t>
            </a:r>
            <a:br>
              <a:rPr lang="uk-UA" sz="1400" dirty="0">
                <a:latin typeface="Calibri Light" panose="020F0302020204030204" pitchFamily="34" charset="0"/>
                <a:cs typeface="Calibri Light" panose="020F0302020204030204" pitchFamily="34" charset="0"/>
              </a:rPr>
            </a:br>
            <a:endParaRPr lang="uk-UA" sz="1400" dirty="0">
              <a:latin typeface="Calibri Light" panose="020F0302020204030204" pitchFamily="34" charset="0"/>
              <a:cs typeface="Calibri Light" panose="020F0302020204030204" pitchFamily="34" charset="0"/>
            </a:endParaRPr>
          </a:p>
          <a:p>
            <a:pPr lvl="1">
              <a:spcAft>
                <a:spcPts val="300"/>
              </a:spcAft>
            </a:pPr>
            <a:r>
              <a:rPr lang="uk-UA" sz="1400" dirty="0">
                <a:latin typeface="Calibri Light" panose="020F0302020204030204" pitchFamily="34" charset="0"/>
                <a:cs typeface="Calibri Light" panose="020F0302020204030204" pitchFamily="34" charset="0"/>
              </a:rPr>
              <a:t>27</a:t>
            </a:r>
          </a:p>
          <a:p>
            <a:pPr lvl="1">
              <a:spcAft>
                <a:spcPts val="300"/>
              </a:spcAft>
            </a:pPr>
            <a:r>
              <a:rPr lang="uk-UA" sz="1400" dirty="0">
                <a:latin typeface="Calibri Light" panose="020F0302020204030204" pitchFamily="34" charset="0"/>
                <a:cs typeface="Calibri Light" panose="020F0302020204030204" pitchFamily="34" charset="0"/>
              </a:rPr>
              <a:t>29</a:t>
            </a:r>
          </a:p>
          <a:p>
            <a:pPr lvl="1">
              <a:spcAft>
                <a:spcPts val="300"/>
              </a:spcAft>
            </a:pPr>
            <a:r>
              <a:rPr lang="uk-UA" sz="1400" dirty="0">
                <a:latin typeface="Calibri Light" panose="020F0302020204030204" pitchFamily="34" charset="0"/>
                <a:cs typeface="Calibri Light" panose="020F0302020204030204" pitchFamily="34" charset="0"/>
              </a:rPr>
              <a:t>30</a:t>
            </a:r>
            <a:br>
              <a:rPr lang="uk-UA" sz="1400" dirty="0">
                <a:latin typeface="Calibri Light" panose="020F0302020204030204" pitchFamily="34" charset="0"/>
                <a:cs typeface="Calibri Light" panose="020F0302020204030204" pitchFamily="34" charset="0"/>
              </a:rPr>
            </a:br>
            <a:r>
              <a:rPr lang="uk-UA" sz="1400" dirty="0">
                <a:latin typeface="Calibri Light" panose="020F0302020204030204" pitchFamily="34" charset="0"/>
                <a:cs typeface="Calibri Light" panose="020F0302020204030204" pitchFamily="34" charset="0"/>
              </a:rPr>
              <a:t>31</a:t>
            </a:r>
          </a:p>
          <a:p>
            <a:pPr lvl="1">
              <a:spcAft>
                <a:spcPts val="300"/>
              </a:spcAft>
            </a:pPr>
            <a:r>
              <a:rPr lang="uk-UA" sz="1400" dirty="0">
                <a:latin typeface="Calibri Light" panose="020F0302020204030204" pitchFamily="34" charset="0"/>
                <a:cs typeface="Calibri Light" panose="020F0302020204030204" pitchFamily="34" charset="0"/>
              </a:rPr>
              <a:t>32</a:t>
            </a:r>
          </a:p>
        </p:txBody>
      </p:sp>
      <p:sp>
        <p:nvSpPr>
          <p:cNvPr id="13" name="TextBox 12"/>
          <p:cNvSpPr txBox="1"/>
          <p:nvPr/>
        </p:nvSpPr>
        <p:spPr>
          <a:xfrm>
            <a:off x="257174" y="433811"/>
            <a:ext cx="919163" cy="1015663"/>
          </a:xfrm>
          <a:prstGeom prst="rect">
            <a:avLst/>
          </a:prstGeom>
        </p:spPr>
        <p:txBody>
          <a:bodyPr vert="horz" wrap="square" lIns="0" tIns="0" rIns="0" bIns="0" rtlCol="0">
            <a:spAutoFit/>
          </a:bodyPr>
          <a:lstStyle/>
          <a:p>
            <a:r>
              <a:rPr lang="en-US" sz="6600" dirty="0">
                <a:solidFill>
                  <a:schemeClr val="bg1"/>
                </a:solidFill>
                <a:latin typeface="Calibri Light" panose="020F0302020204030204" pitchFamily="34" charset="0"/>
                <a:cs typeface="Calibri Light" panose="020F0302020204030204" pitchFamily="34" charset="0"/>
              </a:rPr>
              <a:t>0</a:t>
            </a:r>
            <a:r>
              <a:rPr lang="ru-RU" sz="6600" dirty="0">
                <a:solidFill>
                  <a:schemeClr val="bg1"/>
                </a:solidFill>
                <a:latin typeface="Calibri Light" panose="020F0302020204030204" pitchFamily="34" charset="0"/>
                <a:cs typeface="Calibri Light" panose="020F0302020204030204" pitchFamily="34" charset="0"/>
              </a:rPr>
              <a:t>3</a:t>
            </a:r>
            <a:endParaRPr lang="en-US" sz="6600" dirty="0">
              <a:solidFill>
                <a:schemeClr val="bg1"/>
              </a:solidFill>
              <a:latin typeface="Calibri Light" panose="020F0302020204030204" pitchFamily="34" charset="0"/>
              <a:cs typeface="Calibri Light" panose="020F0302020204030204" pitchFamily="34" charset="0"/>
            </a:endParaRPr>
          </a:p>
        </p:txBody>
      </p:sp>
      <p:sp>
        <p:nvSpPr>
          <p:cNvPr id="22" name="TextBox 21"/>
          <p:cNvSpPr txBox="1"/>
          <p:nvPr/>
        </p:nvSpPr>
        <p:spPr>
          <a:xfrm>
            <a:off x="257174" y="1682268"/>
            <a:ext cx="919163" cy="1015663"/>
          </a:xfrm>
          <a:prstGeom prst="rect">
            <a:avLst/>
          </a:prstGeom>
        </p:spPr>
        <p:txBody>
          <a:bodyPr vert="horz" wrap="square" lIns="0" tIns="0" rIns="0" bIns="0" rtlCol="0">
            <a:spAutoFit/>
          </a:bodyPr>
          <a:lstStyle/>
          <a:p>
            <a:r>
              <a:rPr lang="en-US" sz="6600" dirty="0">
                <a:solidFill>
                  <a:schemeClr val="bg1"/>
                </a:solidFill>
                <a:latin typeface="Calibri Light" panose="020F0302020204030204" pitchFamily="34" charset="0"/>
                <a:cs typeface="Calibri Light" panose="020F0302020204030204" pitchFamily="34" charset="0"/>
              </a:rPr>
              <a:t>0</a:t>
            </a:r>
            <a:r>
              <a:rPr lang="ru-RU" sz="6600" dirty="0">
                <a:solidFill>
                  <a:schemeClr val="bg1"/>
                </a:solidFill>
                <a:latin typeface="Calibri Light" panose="020F0302020204030204" pitchFamily="34" charset="0"/>
                <a:cs typeface="Calibri Light" panose="020F0302020204030204" pitchFamily="34" charset="0"/>
              </a:rPr>
              <a:t>4</a:t>
            </a:r>
            <a:endParaRPr lang="en-US" sz="6600" dirty="0">
              <a:solidFill>
                <a:schemeClr val="bg1"/>
              </a:solidFill>
              <a:latin typeface="Calibri Light" panose="020F0302020204030204" pitchFamily="34" charset="0"/>
              <a:cs typeface="Calibri Light" panose="020F0302020204030204" pitchFamily="34" charset="0"/>
            </a:endParaRPr>
          </a:p>
        </p:txBody>
      </p:sp>
      <p:sp>
        <p:nvSpPr>
          <p:cNvPr id="23" name="TextBox 22"/>
          <p:cNvSpPr txBox="1"/>
          <p:nvPr/>
        </p:nvSpPr>
        <p:spPr>
          <a:xfrm>
            <a:off x="257174" y="3183233"/>
            <a:ext cx="919163" cy="1015663"/>
          </a:xfrm>
          <a:prstGeom prst="rect">
            <a:avLst/>
          </a:prstGeom>
        </p:spPr>
        <p:txBody>
          <a:bodyPr vert="horz" wrap="square" lIns="0" tIns="0" rIns="0" bIns="0" rtlCol="0">
            <a:spAutoFit/>
          </a:bodyPr>
          <a:lstStyle/>
          <a:p>
            <a:r>
              <a:rPr lang="ru-RU" sz="6600" dirty="0">
                <a:solidFill>
                  <a:schemeClr val="bg1"/>
                </a:solidFill>
                <a:latin typeface="Calibri Light" panose="020F0302020204030204" pitchFamily="34" charset="0"/>
                <a:cs typeface="Calibri Light" panose="020F0302020204030204" pitchFamily="34" charset="0"/>
              </a:rPr>
              <a:t>09</a:t>
            </a:r>
            <a:endParaRPr lang="en-US" sz="6600" dirty="0">
              <a:solidFill>
                <a:schemeClr val="bg1"/>
              </a:solidFill>
              <a:latin typeface="Calibri Light" panose="020F0302020204030204" pitchFamily="34" charset="0"/>
              <a:cs typeface="Calibri Light" panose="020F0302020204030204" pitchFamily="34" charset="0"/>
            </a:endParaRPr>
          </a:p>
        </p:txBody>
      </p:sp>
      <p:sp>
        <p:nvSpPr>
          <p:cNvPr id="24" name="TextBox 23"/>
          <p:cNvSpPr txBox="1"/>
          <p:nvPr/>
        </p:nvSpPr>
        <p:spPr>
          <a:xfrm>
            <a:off x="257174" y="5857596"/>
            <a:ext cx="919163" cy="1015663"/>
          </a:xfrm>
          <a:prstGeom prst="rect">
            <a:avLst/>
          </a:prstGeom>
        </p:spPr>
        <p:txBody>
          <a:bodyPr vert="horz" wrap="square" lIns="0" tIns="0" rIns="0" bIns="0" rtlCol="0">
            <a:spAutoFit/>
          </a:bodyPr>
          <a:lstStyle/>
          <a:p>
            <a:r>
              <a:rPr lang="ru-RU" sz="6600" dirty="0">
                <a:solidFill>
                  <a:schemeClr val="bg1"/>
                </a:solidFill>
                <a:latin typeface="Calibri Light" panose="020F0302020204030204" pitchFamily="34" charset="0"/>
                <a:cs typeface="Calibri Light" panose="020F0302020204030204" pitchFamily="34" charset="0"/>
              </a:rPr>
              <a:t>17</a:t>
            </a:r>
            <a:endParaRPr lang="en-US" sz="6600" dirty="0">
              <a:solidFill>
                <a:schemeClr val="bg1"/>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481205" y="1043077"/>
            <a:ext cx="5799521" cy="307777"/>
          </a:xfrm>
          <a:prstGeom prst="rect">
            <a:avLst/>
          </a:prstGeom>
          <a:noFill/>
        </p:spPr>
        <p:txBody>
          <a:bodyPr wrap="square" rtlCol="0">
            <a:spAutoFit/>
          </a:bodyPr>
          <a:lstStyle/>
          <a:p>
            <a:pPr>
              <a:spcBef>
                <a:spcPts val="1200"/>
              </a:spcBef>
            </a:pPr>
            <a:r>
              <a:rPr lang="uk-UA" sz="1400" b="1" dirty="0">
                <a:latin typeface="Calibri Light" panose="020F0302020204030204" pitchFamily="34" charset="0"/>
                <a:cs typeface="Calibri Light" panose="020F0302020204030204" pitchFamily="34" charset="0"/>
              </a:rPr>
              <a:t>Вступне слово директора закладу охорони здоров’я</a:t>
            </a:r>
          </a:p>
        </p:txBody>
      </p:sp>
      <p:sp>
        <p:nvSpPr>
          <p:cNvPr id="4" name="Rectangle 3"/>
          <p:cNvSpPr/>
          <p:nvPr/>
        </p:nvSpPr>
        <p:spPr>
          <a:xfrm>
            <a:off x="1481205" y="1274464"/>
            <a:ext cx="4030596" cy="1831271"/>
          </a:xfrm>
          <a:prstGeom prst="rect">
            <a:avLst/>
          </a:prstGeom>
        </p:spPr>
        <p:txBody>
          <a:bodyPr wrap="square">
            <a:spAutoFit/>
          </a:bodyPr>
          <a:lstStyle/>
          <a:p>
            <a:pPr>
              <a:spcBef>
                <a:spcPts val="1200"/>
              </a:spcBef>
              <a:spcAft>
                <a:spcPts val="300"/>
              </a:spcAft>
            </a:pPr>
            <a:r>
              <a:rPr lang="uk-UA" sz="1400" b="1" dirty="0">
                <a:latin typeface="Calibri Light" panose="020F0302020204030204" pitchFamily="34" charset="0"/>
                <a:cs typeface="Calibri Light" panose="020F0302020204030204" pitchFamily="34" charset="0"/>
              </a:rPr>
              <a:t>Загальні положення</a:t>
            </a:r>
          </a:p>
          <a:p>
            <a:pPr marL="357188" lvl="1">
              <a:spcAft>
                <a:spcPts val="300"/>
              </a:spcAft>
            </a:pPr>
            <a:r>
              <a:rPr lang="uk-UA" sz="1400" dirty="0">
                <a:latin typeface="Calibri Light" panose="020F0302020204030204" pitchFamily="34" charset="0"/>
                <a:cs typeface="Calibri Light" panose="020F0302020204030204" pitchFamily="34" charset="0"/>
              </a:rPr>
              <a:t>Мета документа</a:t>
            </a:r>
            <a:endParaRPr lang="uk-UA" sz="1400" dirty="0">
              <a:solidFill>
                <a:srgbClr val="FF0000"/>
              </a:solidFill>
              <a:latin typeface="Calibri Light" panose="020F0302020204030204" pitchFamily="34" charset="0"/>
              <a:cs typeface="Calibri Light" panose="020F0302020204030204" pitchFamily="34" charset="0"/>
            </a:endParaRPr>
          </a:p>
          <a:p>
            <a:pPr marL="357188" lvl="1">
              <a:spcAft>
                <a:spcPts val="300"/>
              </a:spcAft>
            </a:pPr>
            <a:r>
              <a:rPr lang="uk-UA" sz="1400" dirty="0">
                <a:latin typeface="Calibri Light" panose="020F0302020204030204" pitchFamily="34" charset="0"/>
                <a:cs typeface="Calibri Light" panose="020F0302020204030204" pitchFamily="34" charset="0"/>
              </a:rPr>
              <a:t>Місія, </a:t>
            </a:r>
            <a:r>
              <a:rPr lang="uk-UA" sz="1400" dirty="0" err="1">
                <a:latin typeface="Calibri Light" panose="020F0302020204030204" pitchFamily="34" charset="0"/>
                <a:cs typeface="Calibri Light" panose="020F0302020204030204" pitchFamily="34" charset="0"/>
              </a:rPr>
              <a:t>візія</a:t>
            </a:r>
            <a:r>
              <a:rPr lang="uk-UA" sz="1400" dirty="0">
                <a:latin typeface="Calibri Light" panose="020F0302020204030204" pitchFamily="34" charset="0"/>
                <a:cs typeface="Calibri Light" panose="020F0302020204030204" pitchFamily="34" charset="0"/>
              </a:rPr>
              <a:t>, цінності закладу</a:t>
            </a:r>
          </a:p>
          <a:p>
            <a:pPr marL="357188" lvl="1">
              <a:spcAft>
                <a:spcPts val="300"/>
              </a:spcAft>
            </a:pPr>
            <a:r>
              <a:rPr lang="uk-UA" sz="1400" dirty="0">
                <a:latin typeface="Calibri Light" panose="020F0302020204030204" pitchFamily="34" charset="0"/>
                <a:cs typeface="Calibri Light" panose="020F0302020204030204" pitchFamily="34" charset="0"/>
              </a:rPr>
              <a:t>Принципи документа</a:t>
            </a:r>
          </a:p>
          <a:p>
            <a:pPr marL="357188" lvl="1">
              <a:spcAft>
                <a:spcPts val="300"/>
              </a:spcAft>
            </a:pPr>
            <a:r>
              <a:rPr lang="ru-RU" sz="1400" dirty="0">
                <a:latin typeface="Calibri Light" panose="020F0302020204030204" pitchFamily="34" charset="0"/>
                <a:cs typeface="Calibri Light" panose="020F0302020204030204" pitchFamily="34" charset="0"/>
              </a:rPr>
              <a:t>Для кого </a:t>
            </a:r>
            <a:r>
              <a:rPr lang="ru-RU" sz="1400" dirty="0" err="1">
                <a:latin typeface="Calibri Light" panose="020F0302020204030204" pitchFamily="34" charset="0"/>
                <a:cs typeface="Calibri Light" panose="020F0302020204030204" pitchFamily="34" charset="0"/>
              </a:rPr>
              <a:t>цей</a:t>
            </a:r>
            <a:r>
              <a:rPr lang="ru-RU" sz="1400" dirty="0">
                <a:latin typeface="Calibri Light" panose="020F0302020204030204" pitchFamily="34" charset="0"/>
                <a:cs typeface="Calibri Light" panose="020F0302020204030204" pitchFamily="34" charset="0"/>
              </a:rPr>
              <a:t> документ</a:t>
            </a:r>
            <a:endParaRPr lang="ru-RU" sz="1400" dirty="0">
              <a:solidFill>
                <a:srgbClr val="FF0000"/>
              </a:solidFill>
              <a:latin typeface="Calibri Light" panose="020F0302020204030204" pitchFamily="34" charset="0"/>
              <a:cs typeface="Calibri Light" panose="020F0302020204030204" pitchFamily="34" charset="0"/>
            </a:endParaRPr>
          </a:p>
          <a:p>
            <a:pPr marL="357188" lvl="1">
              <a:spcAft>
                <a:spcPts val="300"/>
              </a:spcAft>
            </a:pPr>
            <a:r>
              <a:rPr lang="uk-UA" sz="1400" dirty="0">
                <a:latin typeface="Calibri Light" panose="020F0302020204030204" pitchFamily="34" charset="0"/>
                <a:cs typeface="Calibri Light" panose="020F0302020204030204" pitchFamily="34" charset="0"/>
              </a:rPr>
              <a:t>Чому цей документ є обов’язковим</a:t>
            </a:r>
            <a:endParaRPr lang="en-US" sz="1400" dirty="0">
              <a:latin typeface="Calibri Light" panose="020F0302020204030204" pitchFamily="34" charset="0"/>
              <a:cs typeface="Calibri Light" panose="020F0302020204030204" pitchFamily="34" charset="0"/>
            </a:endParaRPr>
          </a:p>
          <a:p>
            <a:pPr marL="357188" lvl="1">
              <a:spcAft>
                <a:spcPts val="300"/>
              </a:spcAft>
            </a:pPr>
            <a:r>
              <a:rPr lang="uk-UA" sz="1400" dirty="0">
                <a:latin typeface="Calibri Light" panose="020F0302020204030204" pitchFamily="34" charset="0"/>
                <a:cs typeface="Calibri Light" panose="020F0302020204030204" pitchFamily="34" charset="0"/>
              </a:rPr>
              <a:t>Хто контролює дотримання цього документа</a:t>
            </a:r>
          </a:p>
        </p:txBody>
      </p:sp>
      <p:sp>
        <p:nvSpPr>
          <p:cNvPr id="5" name="Rectangle 4"/>
          <p:cNvSpPr/>
          <p:nvPr/>
        </p:nvSpPr>
        <p:spPr>
          <a:xfrm>
            <a:off x="1481205" y="3029345"/>
            <a:ext cx="4030596" cy="1323439"/>
          </a:xfrm>
          <a:prstGeom prst="rect">
            <a:avLst/>
          </a:prstGeom>
        </p:spPr>
        <p:txBody>
          <a:bodyPr wrap="square">
            <a:spAutoFit/>
          </a:bodyPr>
          <a:lstStyle/>
          <a:p>
            <a:pPr>
              <a:spcBef>
                <a:spcPts val="1200"/>
              </a:spcBef>
              <a:spcAft>
                <a:spcPts val="300"/>
              </a:spcAft>
            </a:pPr>
            <a:r>
              <a:rPr lang="uk-UA" sz="1400" b="1" dirty="0">
                <a:latin typeface="Calibri Light" panose="020F0302020204030204" pitchFamily="34" charset="0"/>
                <a:cs typeface="Calibri Light" panose="020F0302020204030204" pitchFamily="34" charset="0"/>
              </a:rPr>
              <a:t>Принципи професійної етики</a:t>
            </a:r>
          </a:p>
          <a:p>
            <a:pPr marL="357188" lvl="1">
              <a:spcAft>
                <a:spcPts val="300"/>
              </a:spcAft>
            </a:pPr>
            <a:r>
              <a:rPr lang="uk-UA" sz="1400" dirty="0">
                <a:latin typeface="Calibri Light" panose="020F0302020204030204" pitchFamily="34" charset="0"/>
                <a:cs typeface="Calibri Light" panose="020F0302020204030204" pitchFamily="34" charset="0"/>
              </a:rPr>
              <a:t>Взаємодія з пацієнтами</a:t>
            </a:r>
          </a:p>
          <a:p>
            <a:pPr marL="357188" lvl="1">
              <a:spcAft>
                <a:spcPts val="300"/>
              </a:spcAft>
            </a:pPr>
            <a:r>
              <a:rPr lang="uk-UA" sz="1400" dirty="0">
                <a:latin typeface="Calibri Light" panose="020F0302020204030204" pitchFamily="34" charset="0"/>
                <a:cs typeface="Calibri Light" panose="020F0302020204030204" pitchFamily="34" charset="0"/>
              </a:rPr>
              <a:t>Взаємодія з колегами </a:t>
            </a:r>
          </a:p>
          <a:p>
            <a:pPr marL="357188" lvl="1">
              <a:spcAft>
                <a:spcPts val="300"/>
              </a:spcAft>
            </a:pPr>
            <a:r>
              <a:rPr lang="uk-UA" sz="1400" dirty="0">
                <a:latin typeface="Calibri Light" panose="020F0302020204030204" pitchFamily="34" charset="0"/>
                <a:cs typeface="Calibri Light" panose="020F0302020204030204" pitchFamily="34" charset="0"/>
              </a:rPr>
              <a:t>Взаємодія із суспільством</a:t>
            </a:r>
          </a:p>
          <a:p>
            <a:pPr marL="357188" lvl="1">
              <a:spcAft>
                <a:spcPts val="300"/>
              </a:spcAft>
            </a:pPr>
            <a:r>
              <a:rPr lang="uk-UA" sz="1400" dirty="0">
                <a:latin typeface="Calibri Light" panose="020F0302020204030204" pitchFamily="34" charset="0"/>
                <a:cs typeface="Calibri Light" panose="020F0302020204030204" pitchFamily="34" charset="0"/>
              </a:rPr>
              <a:t>Обов’язки адміністрації закладу</a:t>
            </a:r>
          </a:p>
        </p:txBody>
      </p:sp>
      <p:sp>
        <p:nvSpPr>
          <p:cNvPr id="6" name="Rectangle 5"/>
          <p:cNvSpPr/>
          <p:nvPr/>
        </p:nvSpPr>
        <p:spPr>
          <a:xfrm>
            <a:off x="1481204" y="4276394"/>
            <a:ext cx="4030595" cy="4685898"/>
          </a:xfrm>
          <a:prstGeom prst="rect">
            <a:avLst/>
          </a:prstGeom>
        </p:spPr>
        <p:txBody>
          <a:bodyPr wrap="square">
            <a:spAutoFit/>
          </a:bodyPr>
          <a:lstStyle/>
          <a:p>
            <a:pPr>
              <a:spcBef>
                <a:spcPts val="1200"/>
              </a:spcBef>
              <a:spcAft>
                <a:spcPts val="300"/>
              </a:spcAft>
            </a:pPr>
            <a:r>
              <a:rPr lang="uk-UA" sz="1400" b="1" dirty="0">
                <a:latin typeface="Calibri Light" panose="020F0302020204030204" pitchFamily="34" charset="0"/>
                <a:cs typeface="Calibri Light" panose="020F0302020204030204" pitchFamily="34" charset="0"/>
              </a:rPr>
              <a:t>Положення щодо професійної етики</a:t>
            </a:r>
          </a:p>
          <a:p>
            <a:pPr marL="357188" lvl="1">
              <a:spcAft>
                <a:spcPts val="300"/>
              </a:spcAft>
            </a:pPr>
            <a:r>
              <a:rPr lang="uk-UA" sz="1400" dirty="0">
                <a:latin typeface="Calibri Light" panose="020F0302020204030204" pitchFamily="34" charset="0"/>
                <a:cs typeface="Calibri Light" panose="020F0302020204030204" pitchFamily="34" charset="0"/>
              </a:rPr>
              <a:t>Антидискримінаційні положення </a:t>
            </a:r>
          </a:p>
          <a:p>
            <a:pPr marL="357188" lvl="1">
              <a:spcAft>
                <a:spcPts val="300"/>
              </a:spcAft>
            </a:pPr>
            <a:r>
              <a:rPr lang="uk-UA" sz="1400" dirty="0">
                <a:latin typeface="Calibri Light" panose="020F0302020204030204" pitchFamily="34" charset="0"/>
                <a:cs typeface="Calibri Light" panose="020F0302020204030204" pitchFamily="34" charset="0"/>
              </a:rPr>
              <a:t>Антикорупційні положення</a:t>
            </a:r>
          </a:p>
          <a:p>
            <a:pPr marL="357188" lvl="1">
              <a:spcAft>
                <a:spcPts val="300"/>
              </a:spcAft>
            </a:pPr>
            <a:r>
              <a:rPr lang="uk-UA" sz="1400" dirty="0">
                <a:latin typeface="Calibri Light" panose="020F0302020204030204" pitchFamily="34" charset="0"/>
                <a:cs typeface="Calibri Light" panose="020F0302020204030204" pitchFamily="34" charset="0"/>
              </a:rPr>
              <a:t>Попередження конфлікту інтересів</a:t>
            </a:r>
          </a:p>
          <a:p>
            <a:pPr marL="357188" lvl="1">
              <a:spcAft>
                <a:spcPts val="300"/>
              </a:spcAft>
            </a:pPr>
            <a:r>
              <a:rPr lang="uk-UA" sz="1400" dirty="0">
                <a:latin typeface="Calibri Light" panose="020F0302020204030204" pitchFamily="34" charset="0"/>
                <a:cs typeface="Calibri Light" panose="020F0302020204030204" pitchFamily="34" charset="0"/>
              </a:rPr>
              <a:t>Інші питання конфлікту інтересів</a:t>
            </a:r>
          </a:p>
          <a:p>
            <a:pPr marL="357188" lvl="1">
              <a:spcAft>
                <a:spcPts val="300"/>
              </a:spcAft>
            </a:pPr>
            <a:r>
              <a:rPr lang="uk-UA" sz="1400" dirty="0">
                <a:latin typeface="Calibri Light" panose="020F0302020204030204" pitchFamily="34" charset="0"/>
                <a:cs typeface="Calibri Light" panose="020F0302020204030204" pitchFamily="34" charset="0"/>
              </a:rPr>
              <a:t>Взаємодія з фармацевтичними компаніями, виробниками засобів реабілітації та медичних виробів</a:t>
            </a:r>
          </a:p>
          <a:p>
            <a:pPr marL="357188" lvl="1">
              <a:spcAft>
                <a:spcPts val="300"/>
              </a:spcAft>
            </a:pPr>
            <a:r>
              <a:rPr lang="uk-UA" sz="1400" dirty="0">
                <a:latin typeface="Calibri Light" panose="020F0302020204030204" pitchFamily="34" charset="0"/>
                <a:cs typeface="Calibri Light" panose="020F0302020204030204" pitchFamily="34" charset="0"/>
              </a:rPr>
              <a:t>Медичні записи</a:t>
            </a:r>
          </a:p>
          <a:p>
            <a:pPr marL="357188" lvl="1">
              <a:spcAft>
                <a:spcPts val="300"/>
              </a:spcAft>
            </a:pPr>
            <a:r>
              <a:rPr lang="uk-UA" sz="1400" dirty="0">
                <a:latin typeface="Calibri Light" panose="020F0302020204030204" pitchFamily="34" charset="0"/>
                <a:cs typeface="Calibri Light" panose="020F0302020204030204" pitchFamily="34" charset="0"/>
              </a:rPr>
              <a:t>Реагування на випадки насильства та жорстокого поводження</a:t>
            </a:r>
          </a:p>
          <a:p>
            <a:pPr marL="357188" lvl="1">
              <a:spcAft>
                <a:spcPts val="300"/>
              </a:spcAft>
            </a:pPr>
            <a:r>
              <a:rPr lang="uk-UA" sz="1400" dirty="0">
                <a:latin typeface="Calibri Light" panose="020F0302020204030204" pitchFamily="34" charset="0"/>
                <a:cs typeface="Calibri Light" panose="020F0302020204030204" pitchFamily="34" charset="0"/>
              </a:rPr>
              <a:t>Поведінка поза виконанням професійних обов’язків</a:t>
            </a:r>
          </a:p>
          <a:p>
            <a:pPr marL="357188" lvl="1">
              <a:spcAft>
                <a:spcPts val="300"/>
              </a:spcAft>
            </a:pPr>
            <a:r>
              <a:rPr lang="uk-UA" sz="1400" dirty="0">
                <a:latin typeface="Calibri Light" panose="020F0302020204030204" pitchFamily="34" charset="0"/>
                <a:cs typeface="Calibri Light" panose="020F0302020204030204" pitchFamily="34" charset="0"/>
              </a:rPr>
              <a:t>Спілкування по телефону</a:t>
            </a:r>
          </a:p>
          <a:p>
            <a:pPr marL="357188" lvl="1">
              <a:spcAft>
                <a:spcPts val="300"/>
              </a:spcAft>
            </a:pPr>
            <a:r>
              <a:rPr lang="uk-UA" sz="1400" dirty="0">
                <a:latin typeface="Calibri Light" panose="020F0302020204030204" pitchFamily="34" charset="0"/>
                <a:cs typeface="Calibri Light" panose="020F0302020204030204" pitchFamily="34" charset="0"/>
              </a:rPr>
              <a:t>Соціальні мережі та ЗМІ</a:t>
            </a:r>
          </a:p>
          <a:p>
            <a:pPr marL="357188" lvl="1">
              <a:spcAft>
                <a:spcPts val="300"/>
              </a:spcAft>
            </a:pPr>
            <a:r>
              <a:rPr lang="uk-UA" sz="1400" dirty="0">
                <a:latin typeface="Calibri Light" panose="020F0302020204030204" pitchFamily="34" charset="0"/>
                <a:cs typeface="Calibri Light" panose="020F0302020204030204" pitchFamily="34" charset="0"/>
              </a:rPr>
              <a:t>Зовнішній вигляд працівника</a:t>
            </a:r>
          </a:p>
          <a:p>
            <a:pPr marL="357188" lvl="1">
              <a:spcAft>
                <a:spcPts val="300"/>
              </a:spcAft>
            </a:pPr>
            <a:r>
              <a:rPr lang="uk-UA" sz="1400" dirty="0">
                <a:latin typeface="Calibri Light" panose="020F0302020204030204" pitchFamily="34" charset="0"/>
                <a:cs typeface="Calibri Light" panose="020F0302020204030204" pitchFamily="34" charset="0"/>
              </a:rPr>
              <a:t>Повідомлення про порушення Кодексу</a:t>
            </a:r>
          </a:p>
          <a:p>
            <a:pPr marL="357188" lvl="1">
              <a:spcAft>
                <a:spcPts val="300"/>
              </a:spcAft>
            </a:pPr>
            <a:r>
              <a:rPr lang="uk-UA" sz="1400" dirty="0">
                <a:latin typeface="Calibri Light" panose="020F0302020204030204" pitchFamily="34" charset="0"/>
                <a:cs typeface="Calibri Light" panose="020F0302020204030204" pitchFamily="34" charset="0"/>
              </a:rPr>
              <a:t>Наслідки недотримання принципів професійної етики</a:t>
            </a:r>
          </a:p>
        </p:txBody>
      </p:sp>
      <p:sp>
        <p:nvSpPr>
          <p:cNvPr id="18" name="Rectangle 17"/>
          <p:cNvSpPr/>
          <p:nvPr/>
        </p:nvSpPr>
        <p:spPr>
          <a:xfrm>
            <a:off x="1481204" y="8876850"/>
            <a:ext cx="4030595" cy="561692"/>
          </a:xfrm>
          <a:prstGeom prst="rect">
            <a:avLst/>
          </a:prstGeom>
        </p:spPr>
        <p:txBody>
          <a:bodyPr wrap="square">
            <a:spAutoFit/>
          </a:bodyPr>
          <a:lstStyle/>
          <a:p>
            <a:pPr>
              <a:spcBef>
                <a:spcPts val="1200"/>
              </a:spcBef>
              <a:spcAft>
                <a:spcPts val="300"/>
              </a:spcAft>
            </a:pPr>
            <a:r>
              <a:rPr lang="uk-UA" sz="1400" b="1" dirty="0">
                <a:latin typeface="Calibri Light" panose="020F0302020204030204" pitchFamily="34" charset="0"/>
                <a:cs typeface="Calibri Light" panose="020F0302020204030204" pitchFamily="34" charset="0"/>
              </a:rPr>
              <a:t>Додатки</a:t>
            </a:r>
          </a:p>
          <a:p>
            <a:pPr marL="357188" lvl="1">
              <a:spcAft>
                <a:spcPts val="300"/>
              </a:spcAft>
            </a:pPr>
            <a:r>
              <a:rPr lang="uk-UA" sz="1400" dirty="0">
                <a:latin typeface="Calibri Light" panose="020F0302020204030204" pitchFamily="34" charset="0"/>
                <a:cs typeface="Calibri Light" panose="020F0302020204030204" pitchFamily="34" charset="0"/>
              </a:rPr>
              <a:t>Пов’язані документи</a:t>
            </a:r>
          </a:p>
        </p:txBody>
      </p:sp>
      <p:sp>
        <p:nvSpPr>
          <p:cNvPr id="19" name="Rectangle 18"/>
          <p:cNvSpPr/>
          <p:nvPr/>
        </p:nvSpPr>
        <p:spPr>
          <a:xfrm>
            <a:off x="5511799" y="8876850"/>
            <a:ext cx="1090612" cy="561692"/>
          </a:xfrm>
          <a:prstGeom prst="rect">
            <a:avLst/>
          </a:prstGeom>
        </p:spPr>
        <p:txBody>
          <a:bodyPr wrap="square">
            <a:spAutoFit/>
          </a:bodyPr>
          <a:lstStyle/>
          <a:p>
            <a:pPr>
              <a:spcBef>
                <a:spcPts val="1200"/>
              </a:spcBef>
              <a:spcAft>
                <a:spcPts val="300"/>
              </a:spcAft>
            </a:pPr>
            <a:r>
              <a:rPr lang="en-US" sz="1400" b="1" dirty="0">
                <a:latin typeface="Calibri Light" panose="020F0302020204030204" pitchFamily="34" charset="0"/>
                <a:cs typeface="Calibri Light" panose="020F0302020204030204" pitchFamily="34" charset="0"/>
              </a:rPr>
              <a:t> </a:t>
            </a:r>
            <a:endParaRPr lang="uk-UA" sz="1400" b="1" dirty="0">
              <a:latin typeface="Calibri Light" panose="020F0302020204030204" pitchFamily="34" charset="0"/>
              <a:cs typeface="Calibri Light" panose="020F0302020204030204" pitchFamily="34" charset="0"/>
            </a:endParaRPr>
          </a:p>
          <a:p>
            <a:pPr lvl="1">
              <a:spcAft>
                <a:spcPts val="300"/>
              </a:spcAft>
            </a:pPr>
            <a:r>
              <a:rPr lang="uk-UA" sz="1400" dirty="0">
                <a:latin typeface="Calibri Light" panose="020F0302020204030204" pitchFamily="34" charset="0"/>
                <a:cs typeface="Calibri Light" panose="020F0302020204030204" pitchFamily="34" charset="0"/>
              </a:rPr>
              <a:t>34</a:t>
            </a:r>
          </a:p>
        </p:txBody>
      </p:sp>
      <p:cxnSp>
        <p:nvCxnSpPr>
          <p:cNvPr id="20" name="Straight Connector 19"/>
          <p:cNvCxnSpPr/>
          <p:nvPr/>
        </p:nvCxnSpPr>
        <p:spPr>
          <a:xfrm>
            <a:off x="257174" y="8859624"/>
            <a:ext cx="3429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7174" y="8739542"/>
            <a:ext cx="919163" cy="1015663"/>
          </a:xfrm>
          <a:prstGeom prst="rect">
            <a:avLst/>
          </a:prstGeom>
        </p:spPr>
        <p:txBody>
          <a:bodyPr vert="horz" wrap="square" lIns="0" tIns="0" rIns="0" bIns="0" rtlCol="0">
            <a:spAutoFit/>
          </a:bodyPr>
          <a:lstStyle/>
          <a:p>
            <a:r>
              <a:rPr lang="ru-RU" sz="6600" dirty="0">
                <a:solidFill>
                  <a:schemeClr val="bg1"/>
                </a:solidFill>
                <a:latin typeface="Calibri Light" panose="020F0302020204030204" pitchFamily="34" charset="0"/>
                <a:cs typeface="Calibri Light" panose="020F0302020204030204" pitchFamily="34" charset="0"/>
              </a:rPr>
              <a:t>31</a:t>
            </a:r>
            <a:endParaRPr lang="en-US" sz="6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373311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0603" y="2671763"/>
            <a:ext cx="6343650" cy="1197594"/>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cs typeface="Calibri Light" panose="020F0302020204030204" pitchFamily="34" charset="0"/>
              </a:rPr>
              <a:t>У нашому Закладі не допускається </a:t>
            </a:r>
            <a:r>
              <a:rPr lang="uk-UA" sz="1400" b="1" dirty="0">
                <a:latin typeface="Calibri Light" panose="020F0302020204030204" pitchFamily="34" charset="0"/>
                <a:cs typeface="Calibri Light" panose="020F0302020204030204" pitchFamily="34" charset="0"/>
              </a:rPr>
              <a:t>вимагання, прохання, одержання працівниками подарунків </a:t>
            </a:r>
            <a:r>
              <a:rPr lang="uk-UA" sz="1400" dirty="0">
                <a:latin typeface="Calibri Light" panose="020F0302020204030204" pitchFamily="34" charset="0"/>
                <a:cs typeface="Calibri Light" panose="020F0302020204030204" pitchFamily="34" charset="0"/>
              </a:rPr>
              <a:t>для себе чи інших осіб у зв’язку із виконанням своїх посадових обов’язків. </a:t>
            </a:r>
          </a:p>
          <a:p>
            <a:pPr algn="just">
              <a:spcAft>
                <a:spcPts val="600"/>
              </a:spcAft>
            </a:pPr>
            <a:r>
              <a:rPr lang="uk-UA" sz="1400" dirty="0">
                <a:latin typeface="Calibri Light" panose="020F0302020204030204" pitchFamily="34" charset="0"/>
                <a:cs typeface="Calibri Light" panose="020F0302020204030204" pitchFamily="34" charset="0"/>
              </a:rPr>
              <a:t>Працівники можуть приймати подарунки, які відповідають </a:t>
            </a:r>
            <a:r>
              <a:rPr lang="uk-UA" sz="1400" b="1" dirty="0">
                <a:latin typeface="Calibri Light" panose="020F0302020204030204" pitchFamily="34" charset="0"/>
                <a:cs typeface="Calibri Light" panose="020F0302020204030204" pitchFamily="34" charset="0"/>
              </a:rPr>
              <a:t>загальновизнаним уявленням про гостинність</a:t>
            </a:r>
            <a:r>
              <a:rPr lang="en-US" sz="1400" b="1" dirty="0">
                <a:latin typeface="Calibri Light" panose="020F0302020204030204" pitchFamily="34" charset="0"/>
                <a:cs typeface="Calibri Light" panose="020F0302020204030204" pitchFamily="34" charset="0"/>
              </a:rPr>
              <a:t>*</a:t>
            </a:r>
            <a:r>
              <a:rPr lang="uk-UA" sz="1400" dirty="0">
                <a:latin typeface="Calibri Light" panose="020F0302020204030204" pitchFamily="34" charset="0"/>
                <a:cs typeface="Calibri Light" panose="020F0302020204030204" pitchFamily="34" charset="0"/>
              </a:rPr>
              <a:t>.</a:t>
            </a:r>
          </a:p>
        </p:txBody>
      </p:sp>
      <p:sp>
        <p:nvSpPr>
          <p:cNvPr id="3" name="Rectangle 2"/>
          <p:cNvSpPr/>
          <p:nvPr/>
        </p:nvSpPr>
        <p:spPr bwMode="gray">
          <a:xfrm>
            <a:off x="257175" y="4081172"/>
            <a:ext cx="2171700" cy="1260000"/>
          </a:xfrm>
          <a:prstGeom prst="rect">
            <a:avLst/>
          </a:prstGeom>
          <a:solidFill>
            <a:srgbClr val="B7D6FF">
              <a:alpha val="50000"/>
            </a:srgb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Припустимо</a:t>
            </a:r>
            <a:endParaRPr lang="en-US" sz="1400" dirty="0" err="1">
              <a:latin typeface="Calibri Light" panose="020F0302020204030204" pitchFamily="34" charset="0"/>
              <a:cs typeface="Calibri Light" panose="020F0302020204030204" pitchFamily="34" charset="0"/>
            </a:endParaRPr>
          </a:p>
        </p:txBody>
      </p:sp>
      <p:sp>
        <p:nvSpPr>
          <p:cNvPr id="10" name="TextBox 9"/>
          <p:cNvSpPr txBox="1"/>
          <p:nvPr/>
        </p:nvSpPr>
        <p:spPr>
          <a:xfrm>
            <a:off x="2879730" y="4081172"/>
            <a:ext cx="3725333" cy="1260000"/>
          </a:xfrm>
          <a:prstGeom prst="rect">
            <a:avLst/>
          </a:prstGeom>
        </p:spPr>
        <p:txBody>
          <a:bodyPr vert="horz" wrap="square" lIns="0" tIns="0" rIns="0" bIns="0" rtlCol="0" anchor="ctr">
            <a:noAutofit/>
          </a:bodyPr>
          <a:lstStyle/>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Квіти</a:t>
            </a:r>
            <a:endParaRPr lang="en-US" sz="14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Кондитерські вироби</a:t>
            </a: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Пригощення кавою / чаєм</a:t>
            </a:r>
            <a:endParaRPr lang="en-US" sz="14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Речі, зроблені пацієнтами власноруч</a:t>
            </a:r>
            <a:endParaRPr lang="en-US" sz="14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Ручка, блокнот, чашка</a:t>
            </a:r>
            <a:endParaRPr lang="en-US" sz="14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Листівка зі словами вдячності</a:t>
            </a:r>
          </a:p>
        </p:txBody>
      </p:sp>
      <p:sp>
        <p:nvSpPr>
          <p:cNvPr id="9" name="Rectangle 8"/>
          <p:cNvSpPr/>
          <p:nvPr/>
        </p:nvSpPr>
        <p:spPr bwMode="gray">
          <a:xfrm>
            <a:off x="257175" y="5490491"/>
            <a:ext cx="2171700" cy="1260000"/>
          </a:xfrm>
          <a:prstGeom prst="rect">
            <a:avLst/>
          </a:prstGeom>
          <a:solidFill>
            <a:schemeClr val="bg1">
              <a:lumMod val="85000"/>
              <a:alpha val="5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r>
              <a:rPr lang="uk-UA" sz="1400" b="1">
                <a:latin typeface="Calibri Light" panose="020F0302020204030204" pitchFamily="34" charset="0"/>
                <a:cs typeface="Calibri Light" panose="020F0302020204030204" pitchFamily="34" charset="0"/>
              </a:rPr>
              <a:t>Неприпустимо</a:t>
            </a:r>
            <a:endParaRPr lang="en-US" sz="1400" dirty="0" err="1">
              <a:latin typeface="Calibri Light" panose="020F0302020204030204" pitchFamily="34" charset="0"/>
              <a:cs typeface="Calibri Light" panose="020F0302020204030204" pitchFamily="34" charset="0"/>
            </a:endParaRPr>
          </a:p>
        </p:txBody>
      </p:sp>
      <p:sp>
        <p:nvSpPr>
          <p:cNvPr id="11" name="TextBox 10"/>
          <p:cNvSpPr txBox="1"/>
          <p:nvPr/>
        </p:nvSpPr>
        <p:spPr>
          <a:xfrm>
            <a:off x="2879730" y="5490491"/>
            <a:ext cx="3725333" cy="1260000"/>
          </a:xfrm>
          <a:prstGeom prst="rect">
            <a:avLst/>
          </a:prstGeom>
        </p:spPr>
        <p:txBody>
          <a:bodyPr vert="horz" wrap="square" lIns="0" tIns="0" rIns="0" bIns="0" rtlCol="0" anchor="ctr">
            <a:noAutofit/>
          </a:bodyPr>
          <a:lstStyle/>
          <a:p>
            <a:pPr marL="171450" indent="-171450">
              <a:buFont typeface="Arial" panose="020B0604020202020204" pitchFamily="34" charset="0"/>
              <a:buChar char="•"/>
            </a:pPr>
            <a:r>
              <a:rPr lang="ru-RU" sz="1400" dirty="0">
                <a:latin typeface="Calibri Light" panose="020F0302020204030204" pitchFamily="34" charset="0"/>
                <a:cs typeface="Calibri Light" panose="020F0302020204030204" pitchFamily="34" charset="0"/>
              </a:rPr>
              <a:t>Все </a:t>
            </a:r>
            <a:r>
              <a:rPr lang="ru-RU" sz="1400" dirty="0" err="1">
                <a:latin typeface="Calibri Light" panose="020F0302020204030204" pitchFamily="34" charset="0"/>
                <a:cs typeface="Calibri Light" panose="020F0302020204030204" pitchFamily="34" charset="0"/>
              </a:rPr>
              <a:t>інше</a:t>
            </a:r>
            <a:r>
              <a:rPr lang="ru-RU" sz="1400" dirty="0">
                <a:latin typeface="Calibri Light" panose="020F0302020204030204" pitchFamily="34" charset="0"/>
                <a:cs typeface="Calibri Light" panose="020F0302020204030204" pitchFamily="34" charset="0"/>
              </a:rPr>
              <a:t> (</a:t>
            </a:r>
            <a:r>
              <a:rPr lang="ru-RU" sz="1400" dirty="0" err="1">
                <a:latin typeface="Calibri Light" panose="020F0302020204030204" pitchFamily="34" charset="0"/>
                <a:cs typeface="Calibri Light" panose="020F0302020204030204" pitchFamily="34" charset="0"/>
              </a:rPr>
              <a:t>зокрема</a:t>
            </a:r>
            <a:r>
              <a:rPr lang="ru-RU" sz="1400" dirty="0">
                <a:latin typeface="Calibri Light" panose="020F0302020204030204" pitchFamily="34" charset="0"/>
                <a:cs typeface="Calibri Light" panose="020F0302020204030204" pitchFamily="34" charset="0"/>
              </a:rPr>
              <a:t>, </a:t>
            </a:r>
            <a:r>
              <a:rPr lang="ru-RU" sz="1400" dirty="0" err="1">
                <a:latin typeface="Calibri Light" panose="020F0302020204030204" pitchFamily="34" charset="0"/>
                <a:cs typeface="Calibri Light" panose="020F0302020204030204" pitchFamily="34" charset="0"/>
              </a:rPr>
              <a:t>грошові</a:t>
            </a:r>
            <a:r>
              <a:rPr lang="ru-RU" sz="1400" dirty="0">
                <a:latin typeface="Calibri Light" panose="020F0302020204030204" pitchFamily="34" charset="0"/>
                <a:cs typeface="Calibri Light" panose="020F0302020204030204" pitchFamily="34" charset="0"/>
              </a:rPr>
              <a:t> </a:t>
            </a:r>
            <a:r>
              <a:rPr lang="ru-RU" sz="1400" dirty="0" err="1">
                <a:latin typeface="Calibri Light" panose="020F0302020204030204" pitchFamily="34" charset="0"/>
                <a:cs typeface="Calibri Light" panose="020F0302020204030204" pitchFamily="34" charset="0"/>
              </a:rPr>
              <a:t>кошти</a:t>
            </a:r>
            <a:r>
              <a:rPr lang="ru-RU" sz="1400" dirty="0">
                <a:latin typeface="Calibri Light" panose="020F0302020204030204" pitchFamily="34" charset="0"/>
                <a:cs typeface="Calibri Light" panose="020F0302020204030204" pitchFamily="34" charset="0"/>
              </a:rPr>
              <a:t>, </a:t>
            </a:r>
            <a:r>
              <a:rPr lang="ru-RU" sz="1400" dirty="0" err="1">
                <a:latin typeface="Calibri Light" panose="020F0302020204030204" pitchFamily="34" charset="0"/>
                <a:cs typeface="Calibri Light" panose="020F0302020204030204" pitchFamily="34" charset="0"/>
              </a:rPr>
              <a:t>подарункові</a:t>
            </a:r>
            <a:r>
              <a:rPr lang="ru-RU" sz="1400" dirty="0">
                <a:latin typeface="Calibri Light" panose="020F0302020204030204" pitchFamily="34" charset="0"/>
                <a:cs typeface="Calibri Light" panose="020F0302020204030204" pitchFamily="34" charset="0"/>
              </a:rPr>
              <a:t> </a:t>
            </a:r>
            <a:r>
              <a:rPr lang="ru-RU" sz="1400" dirty="0" err="1">
                <a:latin typeface="Calibri Light" panose="020F0302020204030204" pitchFamily="34" charset="0"/>
                <a:cs typeface="Calibri Light" panose="020F0302020204030204" pitchFamily="34" charset="0"/>
              </a:rPr>
              <a:t>сертифікати</a:t>
            </a:r>
            <a:r>
              <a:rPr lang="ru-RU" sz="1400" dirty="0">
                <a:latin typeface="Calibri Light" panose="020F0302020204030204" pitchFamily="34" charset="0"/>
                <a:cs typeface="Calibri Light" panose="020F0302020204030204" pitchFamily="34" charset="0"/>
              </a:rPr>
              <a:t> </a:t>
            </a:r>
            <a:r>
              <a:rPr lang="ru-RU" sz="1400" dirty="0" err="1">
                <a:latin typeface="Calibri Light" panose="020F0302020204030204" pitchFamily="34" charset="0"/>
                <a:cs typeface="Calibri Light" panose="020F0302020204030204" pitchFamily="34" charset="0"/>
              </a:rPr>
              <a:t>тощо</a:t>
            </a:r>
            <a:r>
              <a:rPr lang="ru-RU" sz="1400" dirty="0">
                <a:latin typeface="Calibri Light" panose="020F0302020204030204" pitchFamily="34" charset="0"/>
                <a:cs typeface="Calibri Light" panose="020F0302020204030204" pitchFamily="34" charset="0"/>
              </a:rPr>
              <a:t>)</a:t>
            </a:r>
            <a:endParaRPr lang="uk-UA" sz="1400" dirty="0">
              <a:latin typeface="Calibri Light" panose="020F0302020204030204" pitchFamily="34" charset="0"/>
              <a:cs typeface="Calibri Light" panose="020F0302020204030204" pitchFamily="34" charset="0"/>
            </a:endParaRPr>
          </a:p>
        </p:txBody>
      </p:sp>
      <p:cxnSp>
        <p:nvCxnSpPr>
          <p:cNvPr id="13" name="Straight Connector 12"/>
          <p:cNvCxnSpPr/>
          <p:nvPr/>
        </p:nvCxnSpPr>
        <p:spPr>
          <a:xfrm>
            <a:off x="257175" y="5415832"/>
            <a:ext cx="63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0603" y="6890305"/>
            <a:ext cx="6343650" cy="721356"/>
          </a:xfrm>
          <a:prstGeom prst="rect">
            <a:avLst/>
          </a:prstGeom>
        </p:spPr>
        <p:txBody>
          <a:bodyPr vert="horz" wrap="square" lIns="0" tIns="0" rIns="0" bIns="0" rtlCol="0">
            <a:noAutofit/>
          </a:bodyPr>
          <a:lstStyle/>
          <a:p>
            <a:pPr algn="just"/>
            <a:r>
              <a:rPr lang="uk-UA" sz="1400" dirty="0">
                <a:latin typeface="Calibri Light" panose="020F0302020204030204" pitchFamily="34" charset="0"/>
                <a:cs typeface="Calibri Light" panose="020F0302020204030204" pitchFamily="34" charset="0"/>
              </a:rPr>
              <a:t>Подарунки, одержані працівником як подарунки Закладу, є відповідно </a:t>
            </a:r>
            <a:r>
              <a:rPr lang="uk-UA" sz="1400" b="1" dirty="0">
                <a:latin typeface="Calibri Light" panose="020F0302020204030204" pitchFamily="34" charset="0"/>
                <a:cs typeface="Calibri Light" panose="020F0302020204030204" pitchFamily="34" charset="0"/>
              </a:rPr>
              <a:t>державною або комунальною власністю</a:t>
            </a:r>
            <a:r>
              <a:rPr lang="uk-UA" sz="1400" dirty="0">
                <a:latin typeface="Calibri Light" panose="020F0302020204030204" pitchFamily="34" charset="0"/>
                <a:cs typeface="Calibri Light" panose="020F0302020204030204" pitchFamily="34" charset="0"/>
              </a:rPr>
              <a:t> і передаються медичному Закладу у встановленому порядку. </a:t>
            </a:r>
            <a:endParaRPr lang="en-US" sz="1400" dirty="0">
              <a:latin typeface="Calibri Light" panose="020F0302020204030204" pitchFamily="34" charset="0"/>
              <a:cs typeface="Calibri Light" panose="020F0302020204030204" pitchFamily="34" charset="0"/>
            </a:endParaRPr>
          </a:p>
        </p:txBody>
      </p:sp>
      <p:sp>
        <p:nvSpPr>
          <p:cNvPr id="18" name="Rectangle 17"/>
          <p:cNvSpPr/>
          <p:nvPr/>
        </p:nvSpPr>
        <p:spPr bwMode="gray">
          <a:xfrm>
            <a:off x="-815741" y="7758062"/>
            <a:ext cx="8489482" cy="816462"/>
          </a:xfrm>
          <a:prstGeom prst="rect">
            <a:avLst/>
          </a:prstGeom>
          <a:solidFill>
            <a:schemeClr val="bg1">
              <a:lumMod val="95000"/>
            </a:schemeClr>
          </a:solidFill>
          <a:ln>
            <a:solidFill>
              <a:schemeClr val="bg2"/>
            </a:solidFill>
          </a:ln>
        </p:spPr>
        <p:txBody>
          <a:bodyPr vert="horz" lIns="1080000" tIns="36000" rIns="1080000" bIns="36000" rtlCol="0" anchor="ctr">
            <a:noAutofit/>
          </a:bodyPr>
          <a:lstStyle/>
          <a:p>
            <a:pPr algn="just">
              <a:spcAft>
                <a:spcPts val="600"/>
              </a:spcAft>
              <a:buSzPct val="100000"/>
              <a:buFont typeface="Arial" panose="020B0604020202020204" pitchFamily="34" charset="0"/>
              <a:buNone/>
            </a:pPr>
            <a:r>
              <a:rPr lang="uk-UA" sz="1200" i="1" dirty="0">
                <a:latin typeface="Calibri Light" panose="020F0302020204030204" pitchFamily="34" charset="0"/>
                <a:cs typeface="Calibri Light" panose="020F0302020204030204" pitchFamily="34" charset="0"/>
              </a:rPr>
              <a:t>Якщо працівник невпевнений̆, чи можна прийняти подарунок, включно з висловлюванням доброзичливості чи подяки, він повинен проконсультуватися з безпосереднім керівником, Радою з питань професійної етики або відмовитися прийняти подарунок. </a:t>
            </a:r>
          </a:p>
        </p:txBody>
      </p:sp>
      <p:sp>
        <p:nvSpPr>
          <p:cNvPr id="19" name="TextBox 18"/>
          <p:cNvSpPr txBox="1"/>
          <p:nvPr/>
        </p:nvSpPr>
        <p:spPr>
          <a:xfrm>
            <a:off x="1503000" y="1689406"/>
            <a:ext cx="3852000" cy="612000"/>
          </a:xfrm>
          <a:prstGeom prst="rect">
            <a:avLst/>
          </a:prstGeom>
          <a:solidFill>
            <a:schemeClr val="bg1"/>
          </a:solidFill>
        </p:spPr>
        <p:txBody>
          <a:bodyPr vert="horz" wrap="square" lIns="0" tIns="0" rIns="0" bIns="0" rtlCol="0" anchor="ctr">
            <a:noAutofit/>
          </a:bodyPr>
          <a:lstStyle/>
          <a:p>
            <a:pPr algn="ctr">
              <a:buSzPct val="100000"/>
            </a:pPr>
            <a:r>
              <a:rPr lang="uk-UA" sz="1800" b="1" dirty="0">
                <a:latin typeface="Calibri Light" panose="020F0302020204030204" pitchFamily="34" charset="0"/>
                <a:cs typeface="Calibri Light" panose="020F0302020204030204" pitchFamily="34" charset="0"/>
              </a:rPr>
              <a:t>АНТИКОРУПЦІЙНІ ПОЛОЖЕННЯ</a:t>
            </a:r>
          </a:p>
          <a:p>
            <a:pPr lvl="0" algn="ctr">
              <a:buSzPct val="100000"/>
            </a:pPr>
            <a:r>
              <a:rPr lang="uk-UA" sz="1200" i="1" dirty="0">
                <a:latin typeface="Calibri Light" panose="020F0302020204030204" pitchFamily="34" charset="0"/>
                <a:cs typeface="Calibri Light" panose="020F0302020204030204" pitchFamily="34" charset="0"/>
              </a:rPr>
              <a:t>(продовження</a:t>
            </a:r>
            <a:r>
              <a:rPr lang="en-US" sz="1200" i="1" dirty="0">
                <a:latin typeface="Calibri Light" panose="020F0302020204030204" pitchFamily="34" charset="0"/>
                <a:cs typeface="Calibri Light" panose="020F0302020204030204" pitchFamily="34" charset="0"/>
              </a:rPr>
              <a:t>)</a:t>
            </a:r>
            <a:endParaRPr lang="uk-UA" sz="1200" i="1" dirty="0">
              <a:latin typeface="Calibri Light" panose="020F0302020204030204" pitchFamily="34" charset="0"/>
              <a:cs typeface="Calibri Light" panose="020F0302020204030204" pitchFamily="34" charset="0"/>
            </a:endParaRPr>
          </a:p>
        </p:txBody>
      </p:sp>
      <p:sp>
        <p:nvSpPr>
          <p:cNvPr id="20" name="TextBox 19"/>
          <p:cNvSpPr txBox="1"/>
          <p:nvPr/>
        </p:nvSpPr>
        <p:spPr>
          <a:xfrm>
            <a:off x="257174" y="9028037"/>
            <a:ext cx="6347079" cy="369332"/>
          </a:xfrm>
          <a:prstGeom prst="rect">
            <a:avLst/>
          </a:prstGeom>
        </p:spPr>
        <p:txBody>
          <a:bodyPr vert="horz" wrap="square" lIns="0" tIns="0" rIns="0" bIns="0" rtlCol="0">
            <a:spAutoFit/>
          </a:bodyPr>
          <a:lstStyle/>
          <a:p>
            <a:pPr algn="just">
              <a:spcAft>
                <a:spcPts val="600"/>
              </a:spcAft>
              <a:buSzPct val="100000"/>
              <a:buFont typeface="Arial" panose="020B0604020202020204" pitchFamily="34" charset="0"/>
              <a:buNone/>
            </a:pPr>
            <a:r>
              <a:rPr lang="uk-UA" sz="800" i="1" dirty="0">
                <a:latin typeface="Calibri Light" panose="020F0302020204030204" pitchFamily="34" charset="0"/>
                <a:cs typeface="Calibri Light" panose="020F0302020204030204" pitchFamily="34" charset="0"/>
              </a:rPr>
              <a:t>*Вартість таких подарунків не повинна перевищувати один прожитковий мінімум для працездатних осіб, встановлений на день прийняття подарунка, одноразово, а сукупна вартість таких подарунків, отриманих від однієї особи (групи осіб) протягом року, не повинна перевищувати двох прожиткових мінімумів, встановлених для працездатної особи на 1 січня того року, в якому прийнято подарунки.</a:t>
            </a:r>
          </a:p>
        </p:txBody>
      </p:sp>
      <p:sp>
        <p:nvSpPr>
          <p:cNvPr id="22" name="Chevron 21"/>
          <p:cNvSpPr/>
          <p:nvPr/>
        </p:nvSpPr>
        <p:spPr bwMode="gray">
          <a:xfrm>
            <a:off x="2570479" y="5755639"/>
            <a:ext cx="165633" cy="729705"/>
          </a:xfrm>
          <a:prstGeom prst="chevron">
            <a:avLst>
              <a:gd name="adj" fmla="val 54300"/>
            </a:avLst>
          </a:prstGeom>
          <a:solidFill>
            <a:schemeClr val="bg1">
              <a:lumMod val="95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16" name="Chevron 15"/>
          <p:cNvSpPr/>
          <p:nvPr/>
        </p:nvSpPr>
        <p:spPr bwMode="gray">
          <a:xfrm>
            <a:off x="2570479" y="4346320"/>
            <a:ext cx="165633" cy="729705"/>
          </a:xfrm>
          <a:prstGeom prst="chevron">
            <a:avLst>
              <a:gd name="adj" fmla="val 54300"/>
            </a:avLst>
          </a:prstGeom>
          <a:solidFill>
            <a:schemeClr val="bg1">
              <a:lumMod val="95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Tree>
    <p:extLst>
      <p:ext uri="{BB962C8B-B14F-4D97-AF65-F5344CB8AC3E}">
        <p14:creationId xmlns:p14="http://schemas.microsoft.com/office/powerpoint/2010/main" val="22172080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3000" y="1689405"/>
            <a:ext cx="4032000"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ru-RU" sz="1800" b="1" dirty="0">
                <a:latin typeface="Calibri Light" panose="020F0302020204030204" pitchFamily="34" charset="0"/>
                <a:cs typeface="Calibri Light" panose="020F0302020204030204" pitchFamily="34" charset="0"/>
              </a:rPr>
              <a:t>ПОПЕРЕДЖЕННЯ КОНФЛІКТУ ІНТЕРЕСІВ</a:t>
            </a:r>
            <a:endParaRPr lang="uk-UA" sz="1800" b="1" dirty="0">
              <a:latin typeface="Calibri Light" panose="020F0302020204030204" pitchFamily="34" charset="0"/>
              <a:cs typeface="Calibri Light" panose="020F0302020204030204" pitchFamily="34" charset="0"/>
            </a:endParaRPr>
          </a:p>
        </p:txBody>
      </p:sp>
      <p:sp>
        <p:nvSpPr>
          <p:cNvPr id="7" name="TextBox 6"/>
          <p:cNvSpPr txBox="1"/>
          <p:nvPr/>
        </p:nvSpPr>
        <p:spPr>
          <a:xfrm>
            <a:off x="260603" y="2667001"/>
            <a:ext cx="6343650" cy="363039"/>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Працівники Закладу, адміністрація Закладу та Рада з питань професійної етики зобов’язані </a:t>
            </a:r>
            <a:r>
              <a:rPr lang="uk-UA" sz="1400" b="1" dirty="0">
                <a:latin typeface="Calibri Light" panose="020F0302020204030204" pitchFamily="34" charset="0"/>
                <a:cs typeface="Calibri Light" panose="020F0302020204030204" pitchFamily="34" charset="0"/>
              </a:rPr>
              <a:t>попереджувати виникнення конфлікту інтересів</a:t>
            </a:r>
            <a:r>
              <a:rPr lang="uk-UA" sz="1400" dirty="0">
                <a:latin typeface="Calibri Light" panose="020F0302020204030204" pitchFamily="34" charset="0"/>
                <a:cs typeface="Calibri Light" panose="020F0302020204030204" pitchFamily="34" charset="0"/>
              </a:rPr>
              <a:t>.</a:t>
            </a:r>
          </a:p>
        </p:txBody>
      </p:sp>
      <p:grpSp>
        <p:nvGrpSpPr>
          <p:cNvPr id="8" name="Group 7"/>
          <p:cNvGrpSpPr/>
          <p:nvPr/>
        </p:nvGrpSpPr>
        <p:grpSpPr>
          <a:xfrm>
            <a:off x="257175" y="3343815"/>
            <a:ext cx="6345238" cy="1084251"/>
            <a:chOff x="3670300" y="1534428"/>
            <a:chExt cx="2932113" cy="1854420"/>
          </a:xfrm>
        </p:grpSpPr>
        <p:sp>
          <p:nvSpPr>
            <p:cNvPr id="10" name="Rounded Rectangle 9"/>
            <p:cNvSpPr/>
            <p:nvPr/>
          </p:nvSpPr>
          <p:spPr bwMode="gray">
            <a:xfrm>
              <a:off x="3670300" y="1828799"/>
              <a:ext cx="2932113" cy="1560049"/>
            </a:xfrm>
            <a:prstGeom prst="roundRect">
              <a:avLst>
                <a:gd name="adj" fmla="val 11071"/>
              </a:avLst>
            </a:prstGeom>
            <a:noFill/>
            <a:ln>
              <a:solidFill>
                <a:schemeClr val="tx2"/>
              </a:solidFill>
            </a:ln>
          </p:spPr>
          <p:txBody>
            <a:bodyPr vert="horz" lIns="3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це ситуація, коли у сфері виконання службових повноважень виникає приватний інтерес, що впливає на об’єктивне та неупереджене прийняття рішень, вчинення або невчинення певних дій в межах службових повноважень.</a:t>
              </a:r>
            </a:p>
          </p:txBody>
        </p:sp>
        <p:sp>
          <p:nvSpPr>
            <p:cNvPr id="11" name="Rectangle 10"/>
            <p:cNvSpPr/>
            <p:nvPr/>
          </p:nvSpPr>
          <p:spPr>
            <a:xfrm>
              <a:off x="3791559" y="1534428"/>
              <a:ext cx="1384778" cy="579037"/>
            </a:xfrm>
            <a:prstGeom prst="rect">
              <a:avLst/>
            </a:prstGeom>
            <a:solidFill>
              <a:schemeClr val="bg1"/>
            </a:solidFill>
          </p:spPr>
          <p:txBody>
            <a:bodyPr wrap="square">
              <a:spAutoFit/>
            </a:bodyPr>
            <a:lstStyle/>
            <a:p>
              <a:r>
                <a:rPr lang="uk-UA" sz="1600" b="1" dirty="0">
                  <a:latin typeface="Calibri Light" panose="020F0302020204030204" pitchFamily="34" charset="0"/>
                  <a:cs typeface="Calibri Light" panose="020F0302020204030204" pitchFamily="34" charset="0"/>
                </a:rPr>
                <a:t>Конфлікт інтересів  – це…  </a:t>
              </a:r>
              <a:endParaRPr lang="en-US" sz="1600" b="1" dirty="0">
                <a:latin typeface="Calibri Light" panose="020F0302020204030204" pitchFamily="34" charset="0"/>
                <a:cs typeface="Calibri Light" panose="020F0302020204030204" pitchFamily="34" charset="0"/>
              </a:endParaRPr>
            </a:p>
          </p:txBody>
        </p:sp>
      </p:grpSp>
      <p:sp>
        <p:nvSpPr>
          <p:cNvPr id="12" name="TextBox 11"/>
          <p:cNvSpPr txBox="1"/>
          <p:nvPr/>
        </p:nvSpPr>
        <p:spPr>
          <a:xfrm>
            <a:off x="260603" y="4597156"/>
            <a:ext cx="6343650" cy="312107"/>
          </a:xfrm>
          <a:prstGeom prst="rect">
            <a:avLst/>
          </a:prstGeom>
        </p:spPr>
        <p:txBody>
          <a:bodyPr vert="horz" wrap="square" lIns="0" tIns="0" rIns="0" bIns="0" rtlCol="0" anchor="ctr">
            <a:noAutofit/>
          </a:bodyPr>
          <a:lstStyle/>
          <a:p>
            <a:pPr>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Найпоширенішими ситуаціями конфлікту інтересів є:</a:t>
            </a:r>
          </a:p>
        </p:txBody>
      </p:sp>
      <p:grpSp>
        <p:nvGrpSpPr>
          <p:cNvPr id="32" name="Group 31"/>
          <p:cNvGrpSpPr/>
          <p:nvPr/>
        </p:nvGrpSpPr>
        <p:grpSpPr>
          <a:xfrm>
            <a:off x="447585" y="4894893"/>
            <a:ext cx="6064827" cy="2887785"/>
            <a:chOff x="447585" y="5277361"/>
            <a:chExt cx="6064827" cy="2887785"/>
          </a:xfrm>
        </p:grpSpPr>
        <p:cxnSp>
          <p:nvCxnSpPr>
            <p:cNvPr id="15" name="Straight Connector 14"/>
            <p:cNvCxnSpPr/>
            <p:nvPr/>
          </p:nvCxnSpPr>
          <p:spPr>
            <a:xfrm>
              <a:off x="537585" y="5418933"/>
              <a:ext cx="0" cy="248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47585" y="5277361"/>
              <a:ext cx="6064827" cy="2887785"/>
              <a:chOff x="447585" y="5172441"/>
              <a:chExt cx="6064827" cy="2887785"/>
            </a:xfrm>
          </p:grpSpPr>
          <p:grpSp>
            <p:nvGrpSpPr>
              <p:cNvPr id="18" name="Group 17"/>
              <p:cNvGrpSpPr/>
              <p:nvPr/>
            </p:nvGrpSpPr>
            <p:grpSpPr>
              <a:xfrm>
                <a:off x="447585" y="5172441"/>
                <a:ext cx="6064827" cy="307777"/>
                <a:chOff x="447585" y="5172441"/>
                <a:chExt cx="6064827" cy="307777"/>
              </a:xfrm>
            </p:grpSpPr>
            <p:sp>
              <p:nvSpPr>
                <p:cNvPr id="16" name="Oval 15"/>
                <p:cNvSpPr/>
                <p:nvPr/>
              </p:nvSpPr>
              <p:spPr bwMode="gray">
                <a:xfrm>
                  <a:off x="447585" y="5236329"/>
                  <a:ext cx="180000" cy="180000"/>
                </a:xfrm>
                <a:prstGeom prst="ellipse">
                  <a:avLst/>
                </a:prstGeom>
                <a:solidFill>
                  <a:srgbClr val="B7D6FF"/>
                </a:solidFill>
                <a:ln w="38100">
                  <a:solidFill>
                    <a:schemeClr val="bg1"/>
                  </a:solidFill>
                </a:ln>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17" name="Rectangle 16"/>
                <p:cNvSpPr/>
                <p:nvPr/>
              </p:nvSpPr>
              <p:spPr>
                <a:xfrm>
                  <a:off x="627585" y="5172441"/>
                  <a:ext cx="5884827" cy="307777"/>
                </a:xfrm>
                <a:prstGeom prst="rect">
                  <a:avLst/>
                </a:prstGeom>
              </p:spPr>
              <p:txBody>
                <a:bodyPr wrap="square">
                  <a:spAutoFit/>
                </a:bodyPr>
                <a:lstStyle/>
                <a:p>
                  <a:r>
                    <a:rPr lang="uk-UA" sz="1400" dirty="0">
                      <a:latin typeface="Calibri Light" panose="020F0302020204030204" pitchFamily="34" charset="0"/>
                      <a:ea typeface="Times New Roman" panose="02020603050405020304" pitchFamily="18" charset="0"/>
                      <a:cs typeface="Calibri Light" panose="020F0302020204030204" pitchFamily="34" charset="0"/>
                    </a:rPr>
                    <a:t>пряме підпорядкування керівнику Закладу його близької особи</a:t>
                  </a:r>
                  <a:endParaRPr lang="en-US" sz="1400" dirty="0">
                    <a:latin typeface="Calibri Light" panose="020F0302020204030204" pitchFamily="34" charset="0"/>
                    <a:cs typeface="Calibri Light" panose="020F0302020204030204" pitchFamily="34" charset="0"/>
                  </a:endParaRPr>
                </a:p>
              </p:txBody>
            </p:sp>
          </p:grpSp>
          <p:grpSp>
            <p:nvGrpSpPr>
              <p:cNvPr id="19" name="Group 18"/>
              <p:cNvGrpSpPr/>
              <p:nvPr/>
            </p:nvGrpSpPr>
            <p:grpSpPr>
              <a:xfrm>
                <a:off x="447585" y="5655860"/>
                <a:ext cx="6064827" cy="307777"/>
                <a:chOff x="447585" y="5172441"/>
                <a:chExt cx="6064827" cy="307777"/>
              </a:xfrm>
            </p:grpSpPr>
            <p:sp>
              <p:nvSpPr>
                <p:cNvPr id="20" name="Oval 19"/>
                <p:cNvSpPr/>
                <p:nvPr/>
              </p:nvSpPr>
              <p:spPr bwMode="gray">
                <a:xfrm>
                  <a:off x="447585" y="5236329"/>
                  <a:ext cx="180000" cy="180000"/>
                </a:xfrm>
                <a:prstGeom prst="ellipse">
                  <a:avLst/>
                </a:prstGeom>
                <a:solidFill>
                  <a:srgbClr val="B7D6FF"/>
                </a:solidFill>
                <a:ln w="38100">
                  <a:solidFill>
                    <a:schemeClr val="bg1"/>
                  </a:solidFill>
                </a:ln>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1" name="Rectangle 20"/>
                <p:cNvSpPr/>
                <p:nvPr/>
              </p:nvSpPr>
              <p:spPr>
                <a:xfrm>
                  <a:off x="627585" y="5172441"/>
                  <a:ext cx="5884827" cy="307777"/>
                </a:xfrm>
                <a:prstGeom prst="rect">
                  <a:avLst/>
                </a:prstGeom>
              </p:spPr>
              <p:txBody>
                <a:bodyPr wrap="square">
                  <a:spAutoFit/>
                </a:bodyPr>
                <a:lstStyle/>
                <a:p>
                  <a:r>
                    <a:rPr lang="uk-UA" sz="1400" dirty="0">
                      <a:latin typeface="Calibri Light" panose="020F0302020204030204" pitchFamily="34" charset="0"/>
                      <a:ea typeface="Times New Roman" panose="02020603050405020304" pitchFamily="18" charset="0"/>
                      <a:cs typeface="Calibri Light" panose="020F0302020204030204" pitchFamily="34" charset="0"/>
                    </a:rPr>
                    <a:t>прийняття рішень керівником Закладу стосовно себе</a:t>
                  </a:r>
                  <a:endParaRPr lang="uk-UA" sz="1400" dirty="0">
                    <a:latin typeface="Calibri Light" panose="020F0302020204030204" pitchFamily="34" charset="0"/>
                    <a:cs typeface="Calibri Light" panose="020F0302020204030204" pitchFamily="34" charset="0"/>
                  </a:endParaRPr>
                </a:p>
              </p:txBody>
            </p:sp>
          </p:grpSp>
          <p:grpSp>
            <p:nvGrpSpPr>
              <p:cNvPr id="22" name="Group 21"/>
              <p:cNvGrpSpPr/>
              <p:nvPr/>
            </p:nvGrpSpPr>
            <p:grpSpPr>
              <a:xfrm>
                <a:off x="447585" y="6139279"/>
                <a:ext cx="6064827" cy="738664"/>
                <a:chOff x="447585" y="5172441"/>
                <a:chExt cx="6064827" cy="738664"/>
              </a:xfrm>
            </p:grpSpPr>
            <p:sp>
              <p:nvSpPr>
                <p:cNvPr id="23" name="Oval 22"/>
                <p:cNvSpPr/>
                <p:nvPr/>
              </p:nvSpPr>
              <p:spPr bwMode="gray">
                <a:xfrm>
                  <a:off x="447585" y="5451773"/>
                  <a:ext cx="180000" cy="180000"/>
                </a:xfrm>
                <a:prstGeom prst="ellipse">
                  <a:avLst/>
                </a:prstGeom>
                <a:solidFill>
                  <a:srgbClr val="B7D6FF"/>
                </a:solidFill>
                <a:ln w="38100">
                  <a:solidFill>
                    <a:schemeClr val="bg1"/>
                  </a:solidFill>
                </a:ln>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4" name="Rectangle 23"/>
                <p:cNvSpPr/>
                <p:nvPr/>
              </p:nvSpPr>
              <p:spPr>
                <a:xfrm>
                  <a:off x="627585" y="5172441"/>
                  <a:ext cx="5884827" cy="738664"/>
                </a:xfrm>
                <a:prstGeom prst="rect">
                  <a:avLst/>
                </a:prstGeom>
              </p:spPr>
              <p:txBody>
                <a:bodyPr wrap="square">
                  <a:spAutoFit/>
                </a:bodyPr>
                <a:lstStyle/>
                <a:p>
                  <a:r>
                    <a:rPr lang="uk-UA" sz="1400" dirty="0">
                      <a:latin typeface="Calibri Light" panose="020F0302020204030204" pitchFamily="34" charset="0"/>
                      <a:ea typeface="Times New Roman" panose="02020603050405020304" pitchFamily="18" charset="0"/>
                      <a:cs typeface="Calibri Light" panose="020F0302020204030204" pitchFamily="34" charset="0"/>
                    </a:rPr>
                    <a:t>прийняття рішень керівником від імені Закладу із суб’єктами господарювання, які пов’язані із самим керівником або з близькими особами керівника та ін.</a:t>
                  </a:r>
                  <a:endParaRPr lang="uk-UA" sz="1400" dirty="0">
                    <a:latin typeface="Calibri Light" panose="020F0302020204030204" pitchFamily="34" charset="0"/>
                    <a:cs typeface="Calibri Light" panose="020F0302020204030204" pitchFamily="34" charset="0"/>
                  </a:endParaRPr>
                </a:p>
              </p:txBody>
            </p:sp>
          </p:grpSp>
          <p:grpSp>
            <p:nvGrpSpPr>
              <p:cNvPr id="25" name="Group 24"/>
              <p:cNvGrpSpPr/>
              <p:nvPr/>
            </p:nvGrpSpPr>
            <p:grpSpPr>
              <a:xfrm>
                <a:off x="447585" y="7053585"/>
                <a:ext cx="6064827" cy="307777"/>
                <a:chOff x="447585" y="5172441"/>
                <a:chExt cx="6064827" cy="307777"/>
              </a:xfrm>
            </p:grpSpPr>
            <p:sp>
              <p:nvSpPr>
                <p:cNvPr id="26" name="Oval 25"/>
                <p:cNvSpPr/>
                <p:nvPr/>
              </p:nvSpPr>
              <p:spPr bwMode="gray">
                <a:xfrm>
                  <a:off x="447585" y="5236329"/>
                  <a:ext cx="180000" cy="180000"/>
                </a:xfrm>
                <a:prstGeom prst="ellipse">
                  <a:avLst/>
                </a:prstGeom>
                <a:solidFill>
                  <a:srgbClr val="B7D6FF"/>
                </a:solidFill>
                <a:ln w="38100">
                  <a:solidFill>
                    <a:schemeClr val="bg1"/>
                  </a:solidFill>
                </a:ln>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7" name="Rectangle 26"/>
                <p:cNvSpPr/>
                <p:nvPr/>
              </p:nvSpPr>
              <p:spPr>
                <a:xfrm>
                  <a:off x="627585" y="5172441"/>
                  <a:ext cx="5884827" cy="307777"/>
                </a:xfrm>
                <a:prstGeom prst="rect">
                  <a:avLst/>
                </a:prstGeom>
              </p:spPr>
              <p:txBody>
                <a:bodyPr wrap="square">
                  <a:spAutoFit/>
                </a:bodyPr>
                <a:lstStyle/>
                <a:p>
                  <a:r>
                    <a:rPr lang="uk-UA" sz="1400" dirty="0">
                      <a:latin typeface="Calibri Light" panose="020F0302020204030204" pitchFamily="34" charset="0"/>
                      <a:ea typeface="Times New Roman" panose="02020603050405020304" pitchFamily="18" charset="0"/>
                      <a:cs typeface="Calibri Light" panose="020F0302020204030204" pitchFamily="34" charset="0"/>
                    </a:rPr>
                    <a:t>використання майна Закладу не за призначенням</a:t>
                  </a:r>
                  <a:endParaRPr lang="uk-UA" sz="1400" dirty="0">
                    <a:latin typeface="Calibri Light" panose="020F0302020204030204" pitchFamily="34" charset="0"/>
                    <a:cs typeface="Calibri Light" panose="020F0302020204030204" pitchFamily="34" charset="0"/>
                  </a:endParaRPr>
                </a:p>
              </p:txBody>
            </p:sp>
          </p:grpSp>
          <p:grpSp>
            <p:nvGrpSpPr>
              <p:cNvPr id="28" name="Group 27"/>
              <p:cNvGrpSpPr/>
              <p:nvPr/>
            </p:nvGrpSpPr>
            <p:grpSpPr>
              <a:xfrm>
                <a:off x="447585" y="7537006"/>
                <a:ext cx="6064827" cy="523220"/>
                <a:chOff x="447585" y="5172441"/>
                <a:chExt cx="6064827" cy="523220"/>
              </a:xfrm>
            </p:grpSpPr>
            <p:sp>
              <p:nvSpPr>
                <p:cNvPr id="29" name="Oval 28"/>
                <p:cNvSpPr/>
                <p:nvPr/>
              </p:nvSpPr>
              <p:spPr bwMode="gray">
                <a:xfrm>
                  <a:off x="447585" y="5344051"/>
                  <a:ext cx="180000" cy="180000"/>
                </a:xfrm>
                <a:prstGeom prst="ellipse">
                  <a:avLst/>
                </a:prstGeom>
                <a:solidFill>
                  <a:srgbClr val="B7D6FF"/>
                </a:solidFill>
                <a:ln w="38100">
                  <a:solidFill>
                    <a:schemeClr val="bg1"/>
                  </a:solidFill>
                </a:ln>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30" name="Rectangle 29"/>
                <p:cNvSpPr/>
                <p:nvPr/>
              </p:nvSpPr>
              <p:spPr>
                <a:xfrm>
                  <a:off x="627585" y="5172441"/>
                  <a:ext cx="5884827" cy="523220"/>
                </a:xfrm>
                <a:prstGeom prst="rect">
                  <a:avLst/>
                </a:prstGeom>
              </p:spPr>
              <p:txBody>
                <a:bodyPr wrap="square">
                  <a:spAutoFit/>
                </a:bodyPr>
                <a:lstStyle/>
                <a:p>
                  <a:r>
                    <a:rPr lang="uk-UA" sz="1400" dirty="0">
                      <a:latin typeface="Calibri Light" panose="020F0302020204030204" pitchFamily="34" charset="0"/>
                      <a:ea typeface="Times New Roman" panose="02020603050405020304" pitchFamily="18" charset="0"/>
                      <a:cs typeface="Calibri Light" panose="020F0302020204030204" pitchFamily="34" charset="0"/>
                    </a:rPr>
                    <a:t>надання рекомендацій щодо певних спеціалістів, товарів, послуг за винагороду</a:t>
                  </a:r>
                  <a:endParaRPr lang="uk-UA" sz="1400" dirty="0">
                    <a:latin typeface="Calibri Light" panose="020F0302020204030204" pitchFamily="34" charset="0"/>
                    <a:cs typeface="Calibri Light" panose="020F0302020204030204" pitchFamily="34" charset="0"/>
                  </a:endParaRPr>
                </a:p>
              </p:txBody>
            </p:sp>
          </p:grpSp>
        </p:grpSp>
      </p:grpSp>
      <p:sp>
        <p:nvSpPr>
          <p:cNvPr id="33" name="Rectangle 32"/>
          <p:cNvSpPr/>
          <p:nvPr/>
        </p:nvSpPr>
        <p:spPr bwMode="gray">
          <a:xfrm>
            <a:off x="-815741" y="8192669"/>
            <a:ext cx="8489482" cy="972000"/>
          </a:xfrm>
          <a:prstGeom prst="rect">
            <a:avLst/>
          </a:prstGeom>
          <a:solidFill>
            <a:schemeClr val="bg1">
              <a:lumMod val="95000"/>
            </a:schemeClr>
          </a:solidFill>
          <a:ln>
            <a:solidFill>
              <a:schemeClr val="bg2"/>
            </a:solidFill>
          </a:ln>
        </p:spPr>
        <p:txBody>
          <a:bodyPr vert="horz" lIns="1080000" tIns="36000" rIns="1080000" bIns="36000" rtlCol="0" anchor="ctr">
            <a:noAutofit/>
          </a:bodyPr>
          <a:lstStyle/>
          <a:p>
            <a:pPr algn="just">
              <a:spcAft>
                <a:spcPts val="600"/>
              </a:spcAft>
              <a:buSzPct val="100000"/>
              <a:buFont typeface="Arial" panose="020B0604020202020204" pitchFamily="34" charset="0"/>
              <a:buNone/>
            </a:pPr>
            <a:r>
              <a:rPr lang="uk-UA" sz="1200" i="1" dirty="0">
                <a:latin typeface="Calibri Light" panose="020F0302020204030204" pitchFamily="34" charset="0"/>
                <a:cs typeface="Calibri Light" panose="020F0302020204030204" pitchFamily="34" charset="0"/>
              </a:rPr>
              <a:t>Працівники Закладу зобов’язані негайно повідомляти керівника про виявлення конфлікту інтересів у письмовій формі. У разі, якщо конфлікт інтересів виникає у керівника Закладу, він повідомляє про нього керівника уповноваженого власником органу управління Закладом.</a:t>
            </a:r>
          </a:p>
        </p:txBody>
      </p:sp>
    </p:spTree>
    <p:extLst>
      <p:ext uri="{BB962C8B-B14F-4D97-AF65-F5344CB8AC3E}">
        <p14:creationId xmlns:p14="http://schemas.microsoft.com/office/powerpoint/2010/main" val="339402796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0603" y="2671763"/>
            <a:ext cx="6343650" cy="1197594"/>
          </a:xfrm>
          <a:prstGeom prst="rect">
            <a:avLst/>
          </a:prstGeom>
        </p:spPr>
        <p:txBody>
          <a:bodyPr vert="horz" wrap="square" lIns="0" tIns="0" rIns="0" bIns="0" rtlCol="0">
            <a:noAutofit/>
          </a:bodyPr>
          <a:lstStyle/>
          <a:p>
            <a:pPr algn="just">
              <a:spcAft>
                <a:spcPts val="600"/>
              </a:spcAft>
            </a:pPr>
            <a:r>
              <a:rPr lang="uk-UA" sz="1400" b="1" dirty="0">
                <a:latin typeface="Calibri Light" panose="020F0302020204030204" pitchFamily="34" charset="0"/>
                <a:cs typeface="Calibri Light" panose="020F0302020204030204" pitchFamily="34" charset="0"/>
              </a:rPr>
              <a:t>Безпосередній керівник працівника </a:t>
            </a:r>
            <a:r>
              <a:rPr lang="uk-UA" sz="1400" dirty="0">
                <a:latin typeface="Calibri Light" panose="020F0302020204030204" pitchFamily="34" charset="0"/>
                <a:cs typeface="Calibri Light" panose="020F0302020204030204" pitchFamily="34" charset="0"/>
              </a:rPr>
              <a:t>(зокрема, у разі самостійного виявлення конфлікту інтересів у підлеглого працівника) вживає таких </a:t>
            </a:r>
            <a:r>
              <a:rPr lang="uk-UA" sz="1400" b="1" dirty="0">
                <a:latin typeface="Calibri Light" panose="020F0302020204030204" pitchFamily="34" charset="0"/>
                <a:cs typeface="Calibri Light" panose="020F0302020204030204" pitchFamily="34" charset="0"/>
              </a:rPr>
              <a:t>заходів з метою врегулювання конфлікту інтересів</a:t>
            </a:r>
            <a:r>
              <a:rPr lang="uk-UA" sz="1400" dirty="0">
                <a:latin typeface="Calibri Light" panose="020F0302020204030204" pitchFamily="34" charset="0"/>
                <a:cs typeface="Calibri Light" panose="020F0302020204030204" pitchFamily="34" charset="0"/>
              </a:rPr>
              <a:t>:</a:t>
            </a:r>
          </a:p>
        </p:txBody>
      </p:sp>
      <p:sp>
        <p:nvSpPr>
          <p:cNvPr id="18" name="Rectangle 17"/>
          <p:cNvSpPr/>
          <p:nvPr/>
        </p:nvSpPr>
        <p:spPr bwMode="gray">
          <a:xfrm>
            <a:off x="-815741" y="8190721"/>
            <a:ext cx="8489482" cy="972000"/>
          </a:xfrm>
          <a:prstGeom prst="rect">
            <a:avLst/>
          </a:prstGeom>
          <a:solidFill>
            <a:schemeClr val="bg1">
              <a:lumMod val="95000"/>
            </a:schemeClr>
          </a:solidFill>
          <a:ln>
            <a:solidFill>
              <a:schemeClr val="bg2"/>
            </a:solidFill>
          </a:ln>
        </p:spPr>
        <p:txBody>
          <a:bodyPr vert="horz" lIns="1080000" tIns="36000" rIns="1080000" bIns="36000" rtlCol="0" anchor="ctr">
            <a:noAutofit/>
          </a:bodyPr>
          <a:lstStyle/>
          <a:p>
            <a:pPr algn="just">
              <a:spcAft>
                <a:spcPts val="600"/>
              </a:spcAft>
              <a:buSzPct val="100000"/>
              <a:buFont typeface="Arial" panose="020B0604020202020204" pitchFamily="34" charset="0"/>
              <a:buNone/>
            </a:pPr>
            <a:r>
              <a:rPr lang="uk-UA" sz="1200" i="1" dirty="0">
                <a:latin typeface="Calibri Light" panose="020F0302020204030204" pitchFamily="34" charset="0"/>
                <a:cs typeface="Calibri Light" panose="020F0302020204030204" pitchFamily="34" charset="0"/>
              </a:rPr>
              <a:t>У разі, якщо конфлікт інтересів працівника Закладу пов’язаний із етичними вимогами до його поведінки, керівник Закладу/безпосередній керівник працівника проводить консультації з Радою з питань професійної етики, за результатами яких приймає рішення щодо прийнятних і допустимих засобів врегулювання конфлікту інтересів чи його попередження.</a:t>
            </a:r>
          </a:p>
        </p:txBody>
      </p:sp>
      <p:sp>
        <p:nvSpPr>
          <p:cNvPr id="19" name="TextBox 18"/>
          <p:cNvSpPr txBox="1"/>
          <p:nvPr/>
        </p:nvSpPr>
        <p:spPr>
          <a:xfrm>
            <a:off x="1413000" y="1689406"/>
            <a:ext cx="4032000" cy="612000"/>
          </a:xfrm>
          <a:prstGeom prst="rect">
            <a:avLst/>
          </a:prstGeom>
          <a:solidFill>
            <a:schemeClr val="bg1"/>
          </a:solidFill>
        </p:spPr>
        <p:txBody>
          <a:bodyPr vert="horz" wrap="square" lIns="0" tIns="0" rIns="0" bIns="0" rtlCol="0" anchor="ctr">
            <a:noAutofit/>
          </a:bodyPr>
          <a:lstStyle/>
          <a:p>
            <a:pPr algn="ctr">
              <a:buSzPct val="100000"/>
            </a:pPr>
            <a:r>
              <a:rPr lang="ru-RU" sz="1800" b="1" dirty="0">
                <a:latin typeface="Calibri Light" panose="020F0302020204030204" pitchFamily="34" charset="0"/>
                <a:cs typeface="Calibri Light" panose="020F0302020204030204" pitchFamily="34" charset="0"/>
              </a:rPr>
              <a:t>ПОПЕРЕДЖЕННЯ КОНФЛІКТУ ІНТЕРЕСІВ</a:t>
            </a:r>
            <a:endParaRPr lang="uk-UA" sz="1800" b="1" dirty="0">
              <a:latin typeface="Calibri Light" panose="020F0302020204030204" pitchFamily="34" charset="0"/>
              <a:cs typeface="Calibri Light" panose="020F0302020204030204" pitchFamily="34" charset="0"/>
            </a:endParaRPr>
          </a:p>
          <a:p>
            <a:pPr lvl="0" algn="ctr">
              <a:buSzPct val="100000"/>
            </a:pPr>
            <a:r>
              <a:rPr lang="uk-UA" sz="1200" i="1" dirty="0">
                <a:latin typeface="Calibri Light" panose="020F0302020204030204" pitchFamily="34" charset="0"/>
                <a:cs typeface="Calibri Light" panose="020F0302020204030204" pitchFamily="34" charset="0"/>
              </a:rPr>
              <a:t>(продовження</a:t>
            </a:r>
            <a:r>
              <a:rPr lang="en-US" sz="1200" i="1" dirty="0">
                <a:latin typeface="Calibri Light" panose="020F0302020204030204" pitchFamily="34" charset="0"/>
                <a:cs typeface="Calibri Light" panose="020F0302020204030204" pitchFamily="34" charset="0"/>
              </a:rPr>
              <a:t>)</a:t>
            </a:r>
            <a:endParaRPr lang="uk-UA" sz="1200" i="1" dirty="0">
              <a:latin typeface="Calibri Light" panose="020F0302020204030204" pitchFamily="34" charset="0"/>
              <a:cs typeface="Calibri Light" panose="020F0302020204030204" pitchFamily="34" charset="0"/>
            </a:endParaRPr>
          </a:p>
        </p:txBody>
      </p:sp>
      <p:grpSp>
        <p:nvGrpSpPr>
          <p:cNvPr id="26" name="Group 25"/>
          <p:cNvGrpSpPr/>
          <p:nvPr/>
        </p:nvGrpSpPr>
        <p:grpSpPr>
          <a:xfrm>
            <a:off x="-397934" y="3691406"/>
            <a:ext cx="6417733" cy="613804"/>
            <a:chOff x="-397934" y="3539068"/>
            <a:chExt cx="6417733" cy="482600"/>
          </a:xfrm>
        </p:grpSpPr>
        <p:sp>
          <p:nvSpPr>
            <p:cNvPr id="12" name="Pentagon 11"/>
            <p:cNvSpPr/>
            <p:nvPr/>
          </p:nvSpPr>
          <p:spPr bwMode="gray">
            <a:xfrm>
              <a:off x="-397934" y="3539068"/>
              <a:ext cx="6417733" cy="482600"/>
            </a:xfrm>
            <a:prstGeom prst="homePlate">
              <a:avLst/>
            </a:prstGeom>
            <a:solidFill>
              <a:schemeClr val="bg1">
                <a:lumMod val="95000"/>
              </a:schemeClr>
            </a:solidFill>
          </p:spPr>
          <p:txBody>
            <a:bodyPr vert="horz" lIns="75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усунення працівника від виконання завдання, вчинення дій, прийняття рішення чи участі в його прийнятті</a:t>
              </a:r>
            </a:p>
          </p:txBody>
        </p:sp>
        <p:cxnSp>
          <p:nvCxnSpPr>
            <p:cNvPr id="21" name="Straight Connector 20"/>
            <p:cNvCxnSpPr/>
            <p:nvPr/>
          </p:nvCxnSpPr>
          <p:spPr>
            <a:xfrm>
              <a:off x="257428" y="3539068"/>
              <a:ext cx="0" cy="48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97934" y="4487025"/>
            <a:ext cx="6417733" cy="613804"/>
            <a:chOff x="-397934" y="4152931"/>
            <a:chExt cx="6417733" cy="482600"/>
          </a:xfrm>
        </p:grpSpPr>
        <p:sp>
          <p:nvSpPr>
            <p:cNvPr id="24" name="Pentagon 23"/>
            <p:cNvSpPr/>
            <p:nvPr/>
          </p:nvSpPr>
          <p:spPr bwMode="gray">
            <a:xfrm>
              <a:off x="-397934" y="4152931"/>
              <a:ext cx="6417733" cy="482600"/>
            </a:xfrm>
            <a:prstGeom prst="homePlate">
              <a:avLst/>
            </a:prstGeom>
            <a:solidFill>
              <a:schemeClr val="bg1">
                <a:lumMod val="95000"/>
              </a:schemeClr>
            </a:solidFill>
          </p:spPr>
          <p:txBody>
            <a:bodyPr vert="horz" lIns="75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встановлення додаткового контролю за виконанням працівником відповідного завдання, вчиненням ним певних дій чи прийняття рішень</a:t>
              </a:r>
            </a:p>
          </p:txBody>
        </p:sp>
        <p:cxnSp>
          <p:nvCxnSpPr>
            <p:cNvPr id="25" name="Straight Connector 24"/>
            <p:cNvCxnSpPr/>
            <p:nvPr/>
          </p:nvCxnSpPr>
          <p:spPr>
            <a:xfrm>
              <a:off x="257428" y="4152931"/>
              <a:ext cx="0" cy="48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97934" y="5282644"/>
            <a:ext cx="6417733" cy="613804"/>
            <a:chOff x="-397934" y="4152931"/>
            <a:chExt cx="6417733" cy="482600"/>
          </a:xfrm>
        </p:grpSpPr>
        <p:sp>
          <p:nvSpPr>
            <p:cNvPr id="29" name="Pentagon 28"/>
            <p:cNvSpPr/>
            <p:nvPr/>
          </p:nvSpPr>
          <p:spPr bwMode="gray">
            <a:xfrm>
              <a:off x="-397934" y="4152931"/>
              <a:ext cx="6417733" cy="482600"/>
            </a:xfrm>
            <a:prstGeom prst="homePlate">
              <a:avLst/>
            </a:prstGeom>
            <a:solidFill>
              <a:schemeClr val="bg1">
                <a:lumMod val="95000"/>
              </a:schemeClr>
            </a:solidFill>
          </p:spPr>
          <p:txBody>
            <a:bodyPr vert="horz" lIns="75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перегляд обсягу функціональних обов’язків працівника</a:t>
              </a:r>
            </a:p>
          </p:txBody>
        </p:sp>
        <p:cxnSp>
          <p:nvCxnSpPr>
            <p:cNvPr id="30" name="Straight Connector 29"/>
            <p:cNvCxnSpPr/>
            <p:nvPr/>
          </p:nvCxnSpPr>
          <p:spPr>
            <a:xfrm>
              <a:off x="257428" y="4152931"/>
              <a:ext cx="0" cy="48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7934" y="6078263"/>
            <a:ext cx="6417733" cy="613804"/>
            <a:chOff x="-397934" y="4152931"/>
            <a:chExt cx="6417733" cy="482600"/>
          </a:xfrm>
        </p:grpSpPr>
        <p:sp>
          <p:nvSpPr>
            <p:cNvPr id="32" name="Pentagon 31"/>
            <p:cNvSpPr/>
            <p:nvPr/>
          </p:nvSpPr>
          <p:spPr bwMode="gray">
            <a:xfrm>
              <a:off x="-397934" y="4152931"/>
              <a:ext cx="6417733" cy="482600"/>
            </a:xfrm>
            <a:prstGeom prst="homePlate">
              <a:avLst/>
            </a:prstGeom>
            <a:solidFill>
              <a:schemeClr val="bg1">
                <a:lumMod val="95000"/>
              </a:schemeClr>
            </a:solidFill>
          </p:spPr>
          <p:txBody>
            <a:bodyPr vert="horz" lIns="75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переведення працівника на іншу посаду</a:t>
              </a:r>
            </a:p>
          </p:txBody>
        </p:sp>
        <p:cxnSp>
          <p:nvCxnSpPr>
            <p:cNvPr id="33" name="Straight Connector 32"/>
            <p:cNvCxnSpPr/>
            <p:nvPr/>
          </p:nvCxnSpPr>
          <p:spPr>
            <a:xfrm>
              <a:off x="257428" y="4152931"/>
              <a:ext cx="0" cy="48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97934" y="6873881"/>
            <a:ext cx="6417733" cy="613804"/>
            <a:chOff x="-397934" y="4152931"/>
            <a:chExt cx="6417733" cy="482600"/>
          </a:xfrm>
        </p:grpSpPr>
        <p:sp>
          <p:nvSpPr>
            <p:cNvPr id="35" name="Pentagon 34"/>
            <p:cNvSpPr/>
            <p:nvPr/>
          </p:nvSpPr>
          <p:spPr bwMode="gray">
            <a:xfrm>
              <a:off x="-397934" y="4152931"/>
              <a:ext cx="6417733" cy="482600"/>
            </a:xfrm>
            <a:prstGeom prst="homePlate">
              <a:avLst/>
            </a:prstGeom>
            <a:solidFill>
              <a:schemeClr val="bg1">
                <a:lumMod val="95000"/>
              </a:schemeClr>
            </a:solidFill>
          </p:spPr>
          <p:txBody>
            <a:bodyPr vert="horz" lIns="75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звільнення працівника</a:t>
              </a:r>
            </a:p>
          </p:txBody>
        </p:sp>
        <p:cxnSp>
          <p:nvCxnSpPr>
            <p:cNvPr id="36" name="Straight Connector 35"/>
            <p:cNvCxnSpPr/>
            <p:nvPr/>
          </p:nvCxnSpPr>
          <p:spPr>
            <a:xfrm>
              <a:off x="257428" y="4152931"/>
              <a:ext cx="0" cy="48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43943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3000" y="1689405"/>
            <a:ext cx="4032000"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ІНШІ ПИТАННЯ КОНФЛІКТУ ІНТЕРЕСІВ</a:t>
            </a:r>
          </a:p>
        </p:txBody>
      </p:sp>
      <p:sp>
        <p:nvSpPr>
          <p:cNvPr id="7" name="TextBox 6"/>
          <p:cNvSpPr txBox="1"/>
          <p:nvPr/>
        </p:nvSpPr>
        <p:spPr>
          <a:xfrm>
            <a:off x="260603" y="2667001"/>
            <a:ext cx="6343650" cy="5469466"/>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Будь-які рекомендації, рецепти та направлення (щодо інших лікарів, закладів або лікарських засобів) мають надаватися </a:t>
            </a:r>
            <a:r>
              <a:rPr lang="uk-UA" sz="1400" b="1" dirty="0">
                <a:latin typeface="Calibri Light" panose="020F0302020204030204" pitchFamily="34" charset="0"/>
                <a:cs typeface="Calibri Light" panose="020F0302020204030204" pitchFamily="34" charset="0"/>
              </a:rPr>
              <a:t>виключно на основі об’єктивної оцінки їхньої ефективності та доцільності</a:t>
            </a:r>
            <a:r>
              <a:rPr lang="uk-UA" sz="1400" dirty="0">
                <a:latin typeface="Calibri Light" panose="020F0302020204030204" pitchFamily="34" charset="0"/>
                <a:cs typeface="Calibri Light" panose="020F0302020204030204" pitchFamily="34" charset="0"/>
              </a:rPr>
              <a:t> в кожному конкретному випадку. Надання таких рекомендацій із метою отримання винагороди або іншої неправомірної вигоди не допускається.</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Заклад </a:t>
            </a:r>
            <a:r>
              <a:rPr lang="uk-UA" sz="1400" b="1" dirty="0">
                <a:latin typeface="Calibri Light" panose="020F0302020204030204" pitchFamily="34" charset="0"/>
                <a:cs typeface="Calibri Light" panose="020F0302020204030204" pitchFamily="34" charset="0"/>
              </a:rPr>
              <a:t>заохочує проходження </a:t>
            </a:r>
            <a:r>
              <a:rPr lang="uk-UA" sz="1400" dirty="0">
                <a:latin typeface="Calibri Light" panose="020F0302020204030204" pitchFamily="34" charset="0"/>
                <a:cs typeface="Calibri Light" panose="020F0302020204030204" pitchFamily="34" charset="0"/>
              </a:rPr>
              <a:t>на його базі </a:t>
            </a:r>
            <a:r>
              <a:rPr lang="uk-UA" sz="1400" b="1" dirty="0">
                <a:latin typeface="Calibri Light" panose="020F0302020204030204" pitchFamily="34" charset="0"/>
                <a:cs typeface="Calibri Light" panose="020F0302020204030204" pitchFamily="34" charset="0"/>
              </a:rPr>
              <a:t>виробничої</a:t>
            </a:r>
            <a:r>
              <a:rPr lang="uk-UA" sz="1400" dirty="0">
                <a:latin typeface="Calibri Light" panose="020F0302020204030204" pitchFamily="34" charset="0"/>
                <a:cs typeface="Calibri Light" panose="020F0302020204030204" pitchFamily="34" charset="0"/>
              </a:rPr>
              <a:t> </a:t>
            </a:r>
            <a:r>
              <a:rPr lang="uk-UA" sz="1400" b="1" dirty="0">
                <a:latin typeface="Calibri Light" panose="020F0302020204030204" pitchFamily="34" charset="0"/>
                <a:cs typeface="Calibri Light" panose="020F0302020204030204" pitchFamily="34" charset="0"/>
              </a:rPr>
              <a:t>практики студентами з</a:t>
            </a:r>
            <a:r>
              <a:rPr lang="uk-UA" sz="1400" dirty="0">
                <a:latin typeface="Calibri Light" panose="020F0302020204030204" pitchFamily="34" charset="0"/>
                <a:cs typeface="Calibri Light" panose="020F0302020204030204" pitchFamily="34" charset="0"/>
              </a:rPr>
              <a:t>акладів освіти та </a:t>
            </a:r>
            <a:r>
              <a:rPr lang="uk-UA" sz="1400" b="1" dirty="0">
                <a:latin typeface="Calibri Light" panose="020F0302020204030204" pitchFamily="34" charset="0"/>
                <a:cs typeface="Calibri Light" panose="020F0302020204030204" pitchFamily="34" charset="0"/>
              </a:rPr>
              <a:t>стажування лікарів-інтернів</a:t>
            </a:r>
            <a:r>
              <a:rPr lang="uk-UA" sz="1400" dirty="0">
                <a:latin typeface="Calibri Light" panose="020F0302020204030204" pitchFamily="34" charset="0"/>
                <a:cs typeface="Calibri Light" panose="020F0302020204030204" pitchFamily="34" charset="0"/>
              </a:rPr>
              <a:t>. Підтримуючи основні завдання виробничої практики – закріплення знань, одержаних у процесі навчання, засвоєння і вдосконалення практичних навичок в умовах майбутньої діяльності на базах закладів, </a:t>
            </a:r>
            <a:r>
              <a:rPr lang="uk-UA" sz="1400" b="1" dirty="0">
                <a:latin typeface="Calibri Light" panose="020F0302020204030204" pitchFamily="34" charset="0"/>
                <a:cs typeface="Calibri Light" panose="020F0302020204030204" pitchFamily="34" charset="0"/>
              </a:rPr>
              <a:t>Заклад</a:t>
            </a:r>
            <a:r>
              <a:rPr lang="uk-UA" sz="1400" dirty="0">
                <a:latin typeface="Calibri Light" panose="020F0302020204030204" pitchFamily="34" charset="0"/>
                <a:cs typeface="Calibri Light" panose="020F0302020204030204" pitchFamily="34" charset="0"/>
              </a:rPr>
              <a:t> </a:t>
            </a:r>
            <a:r>
              <a:rPr lang="uk-UA" sz="1400" b="1" dirty="0">
                <a:latin typeface="Calibri Light" panose="020F0302020204030204" pitchFamily="34" charset="0"/>
                <a:cs typeface="Calibri Light" panose="020F0302020204030204" pitchFamily="34" charset="0"/>
              </a:rPr>
              <a:t>сприяє залученню студентів та лікарів-інтернів до надання медичної допомоги пацієнтам</a:t>
            </a:r>
            <a:r>
              <a:rPr lang="uk-UA" sz="1400" dirty="0">
                <a:latin typeface="Calibri Light" panose="020F0302020204030204" pitchFamily="34" charset="0"/>
                <a:cs typeface="Calibri Light" panose="020F0302020204030204" pitchFamily="34" charset="0"/>
              </a:rPr>
              <a:t>.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Ми усвідомлюємо, що </a:t>
            </a:r>
            <a:r>
              <a:rPr lang="uk-UA" sz="1400" b="1" dirty="0">
                <a:latin typeface="Calibri Light" panose="020F0302020204030204" pitchFamily="34" charset="0"/>
                <a:cs typeface="Calibri Light" panose="020F0302020204030204" pitchFamily="34" charset="0"/>
              </a:rPr>
              <a:t>набуття професійного досвіду студентів та лікарів-інтернів </a:t>
            </a:r>
            <a:r>
              <a:rPr lang="uk-UA" sz="1400" dirty="0">
                <a:latin typeface="Calibri Light" panose="020F0302020204030204" pitchFamily="34" charset="0"/>
                <a:cs typeface="Calibri Light" panose="020F0302020204030204" pitchFamily="34" charset="0"/>
              </a:rPr>
              <a:t>повинно бути </a:t>
            </a:r>
            <a:r>
              <a:rPr lang="uk-UA" sz="1400" b="1" dirty="0">
                <a:latin typeface="Calibri Light" panose="020F0302020204030204" pitchFamily="34" charset="0"/>
                <a:cs typeface="Calibri Light" panose="020F0302020204030204" pitchFamily="34" charset="0"/>
              </a:rPr>
              <a:t>збалансовано з інтересами пацієнтів</a:t>
            </a:r>
            <a:r>
              <a:rPr lang="uk-UA" sz="1400" dirty="0">
                <a:latin typeface="Calibri Light" panose="020F0302020204030204" pitchFamily="34" charset="0"/>
                <a:cs typeface="Calibri Light" panose="020F0302020204030204" pitchFamily="34" charset="0"/>
              </a:rPr>
              <a:t>. Там, де вони суперечать один одному, </a:t>
            </a:r>
            <a:r>
              <a:rPr lang="uk-UA" sz="1400" b="1" dirty="0">
                <a:latin typeface="Calibri Light" panose="020F0302020204030204" pitchFamily="34" charset="0"/>
                <a:cs typeface="Calibri Light" panose="020F0302020204030204" pitchFamily="34" charset="0"/>
              </a:rPr>
              <a:t>перевагу мають інтереси пацієнтів</a:t>
            </a:r>
            <a:r>
              <a:rPr lang="uk-UA" sz="1400" dirty="0">
                <a:latin typeface="Calibri Light" panose="020F0302020204030204" pitchFamily="34" charset="0"/>
                <a:cs typeface="Calibri Light" panose="020F0302020204030204" pitchFamily="34" charset="0"/>
              </a:rPr>
              <a:t>.</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Ми </a:t>
            </a:r>
            <a:r>
              <a:rPr lang="uk-UA" sz="1400" b="1" dirty="0">
                <a:latin typeface="Calibri Light" panose="020F0302020204030204" pitchFamily="34" charset="0"/>
                <a:cs typeface="Calibri Light" panose="020F0302020204030204" pitchFamily="34" charset="0"/>
              </a:rPr>
              <a:t>інформуємо пацієнтів</a:t>
            </a:r>
            <a:r>
              <a:rPr lang="uk-UA" sz="1400" dirty="0">
                <a:latin typeface="Calibri Light" panose="020F0302020204030204" pitchFamily="34" charset="0"/>
                <a:cs typeface="Calibri Light" panose="020F0302020204030204" pitchFamily="34" charset="0"/>
              </a:rPr>
              <a:t>, що медична допомога може частково надаватися студентами, які проходять виробничу практику, або лікарями-інтернами, під наглядом наших працівників. Пацієнт має отримати </a:t>
            </a:r>
            <a:r>
              <a:rPr lang="uk-UA" sz="1400" b="1" dirty="0">
                <a:latin typeface="Calibri Light" panose="020F0302020204030204" pitchFamily="34" charset="0"/>
                <a:cs typeface="Calibri Light" panose="020F0302020204030204" pitchFamily="34" charset="0"/>
              </a:rPr>
              <a:t>повну інформацію про особу та рівень підготовки або кваліфікацію особи перед наданням допомоги</a:t>
            </a:r>
            <a:r>
              <a:rPr lang="uk-UA" sz="1400" dirty="0">
                <a:latin typeface="Calibri Light" panose="020F0302020204030204" pitchFamily="34" charset="0"/>
                <a:cs typeface="Calibri Light" panose="020F0302020204030204" pitchFamily="34" charset="0"/>
              </a:rPr>
              <a:t>.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У разі залучення студентів або лікарів-інтернів до виконання процедур та хірургічних </a:t>
            </a:r>
            <a:r>
              <a:rPr lang="uk-UA" sz="1400" dirty="0" err="1">
                <a:latin typeface="Calibri Light" panose="020F0302020204030204" pitchFamily="34" charset="0"/>
                <a:cs typeface="Calibri Light" panose="020F0302020204030204" pitchFamily="34" charset="0"/>
              </a:rPr>
              <a:t>втручань</a:t>
            </a:r>
            <a:r>
              <a:rPr lang="uk-UA" sz="1400" dirty="0">
                <a:latin typeface="Calibri Light" panose="020F0302020204030204" pitchFamily="34" charset="0"/>
                <a:cs typeface="Calibri Light" panose="020F0302020204030204" pitchFamily="34" charset="0"/>
              </a:rPr>
              <a:t>, пацієнти повинні </a:t>
            </a:r>
            <a:r>
              <a:rPr lang="uk-UA" sz="1400" b="1" dirty="0">
                <a:latin typeface="Calibri Light" panose="020F0302020204030204" pitchFamily="34" charset="0"/>
                <a:cs typeface="Calibri Light" panose="020F0302020204030204" pitchFamily="34" charset="0"/>
              </a:rPr>
              <a:t>надати письмову поінформовану згоду на це</a:t>
            </a:r>
            <a:r>
              <a:rPr lang="uk-UA" sz="1400" dirty="0">
                <a:latin typeface="Calibri Light" panose="020F0302020204030204" pitchFamily="34" charset="0"/>
                <a:cs typeface="Calibri Light" panose="020F0302020204030204" pitchFamily="34" charset="0"/>
              </a:rPr>
              <a:t>. </a:t>
            </a:r>
            <a:r>
              <a:rPr lang="uk-UA" sz="1400" b="1" dirty="0">
                <a:latin typeface="Calibri Light" panose="020F0302020204030204" pitchFamily="34" charset="0"/>
                <a:cs typeface="Calibri Light" panose="020F0302020204030204" pitchFamily="34" charset="0"/>
              </a:rPr>
              <a:t>Відмова</a:t>
            </a:r>
            <a:r>
              <a:rPr lang="uk-UA" sz="1400" dirty="0">
                <a:latin typeface="Calibri Light" panose="020F0302020204030204" pitchFamily="34" charset="0"/>
                <a:cs typeface="Calibri Light" panose="020F0302020204030204" pitchFamily="34" charset="0"/>
              </a:rPr>
              <a:t> пацієнта залучати студентів або лікарів-інтернів </a:t>
            </a:r>
            <a:r>
              <a:rPr lang="uk-UA" sz="1400" b="1" dirty="0">
                <a:latin typeface="Calibri Light" panose="020F0302020204030204" pitchFamily="34" charset="0"/>
                <a:cs typeface="Calibri Light" panose="020F0302020204030204" pitchFamily="34" charset="0"/>
              </a:rPr>
              <a:t>не повинна впливати на обсяг або якість наданої допомоги</a:t>
            </a:r>
            <a:r>
              <a:rPr lang="uk-UA" sz="1400"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67742171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9" name="TextBox 8"/>
          <p:cNvSpPr txBox="1"/>
          <p:nvPr/>
        </p:nvSpPr>
        <p:spPr>
          <a:xfrm>
            <a:off x="260603" y="2667600"/>
            <a:ext cx="6343650" cy="6501342"/>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Працівникам Закладу </a:t>
            </a:r>
            <a:r>
              <a:rPr lang="uk-UA" sz="1400" b="1" dirty="0">
                <a:latin typeface="Calibri Light" panose="020F0302020204030204" pitchFamily="34" charset="0"/>
                <a:cs typeface="Calibri Light" panose="020F0302020204030204" pitchFamily="34" charset="0"/>
              </a:rPr>
              <a:t>заборонено одержувати </a:t>
            </a:r>
            <a:r>
              <a:rPr lang="uk-UA" sz="1400" dirty="0">
                <a:latin typeface="Calibri Light" panose="020F0302020204030204" pitchFamily="34" charset="0"/>
                <a:cs typeface="Calibri Light" panose="020F0302020204030204" pitchFamily="34" charset="0"/>
              </a:rPr>
              <a:t>від компаній та їхніх представників </a:t>
            </a:r>
            <a:r>
              <a:rPr lang="uk-UA" sz="1400" b="1" dirty="0">
                <a:latin typeface="Calibri Light" panose="020F0302020204030204" pitchFamily="34" charset="0"/>
                <a:cs typeface="Calibri Light" panose="020F0302020204030204" pitchFamily="34" charset="0"/>
              </a:rPr>
              <a:t>неправомірну вигоду, зразки лікарських засобів, медичних виробів </a:t>
            </a:r>
            <a:r>
              <a:rPr lang="uk-UA" sz="1400" dirty="0">
                <a:latin typeface="Calibri Light" panose="020F0302020204030204" pitchFamily="34" charset="0"/>
                <a:cs typeface="Calibri Light" panose="020F0302020204030204" pitchFamily="34" charset="0"/>
              </a:rPr>
              <a:t>(виробів медичного призначення), </a:t>
            </a:r>
            <a:r>
              <a:rPr lang="uk-UA" sz="1400" b="1" dirty="0">
                <a:latin typeface="Calibri Light" panose="020F0302020204030204" pitchFamily="34" charset="0"/>
                <a:cs typeface="Calibri Light" panose="020F0302020204030204" pitchFamily="34" charset="0"/>
              </a:rPr>
              <a:t>технічних та інших засобів реабілітації </a:t>
            </a:r>
            <a:r>
              <a:rPr lang="uk-UA" sz="1400" dirty="0">
                <a:latin typeface="Calibri Light" panose="020F0302020204030204" pitchFamily="34" charset="0"/>
                <a:cs typeface="Calibri Light" panose="020F0302020204030204" pitchFamily="34" charset="0"/>
              </a:rPr>
              <a:t>для використання в професійній діяльності.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Не допускається </a:t>
            </a:r>
            <a:r>
              <a:rPr lang="uk-UA" sz="1400" b="1" dirty="0">
                <a:latin typeface="Calibri Light" panose="020F0302020204030204" pitchFamily="34" charset="0"/>
                <a:cs typeface="Calibri Light" panose="020F0302020204030204" pitchFamily="34" charset="0"/>
              </a:rPr>
              <a:t>рекламування</a:t>
            </a:r>
            <a:r>
              <a:rPr lang="uk-UA" sz="1400" dirty="0">
                <a:latin typeface="Calibri Light" panose="020F0302020204030204" pitchFamily="34" charset="0"/>
                <a:cs typeface="Calibri Light" panose="020F0302020204030204" pitchFamily="34" charset="0"/>
              </a:rPr>
              <a:t> працівниками зазначеної </a:t>
            </a:r>
            <a:r>
              <a:rPr lang="uk-UA" sz="1400" b="1" dirty="0">
                <a:latin typeface="Calibri Light" panose="020F0302020204030204" pitchFamily="34" charset="0"/>
                <a:cs typeface="Calibri Light" panose="020F0302020204030204" pitchFamily="34" charset="0"/>
              </a:rPr>
              <a:t>продукції</a:t>
            </a:r>
            <a:r>
              <a:rPr lang="uk-UA" sz="1400" dirty="0">
                <a:latin typeface="Calibri Light" panose="020F0302020204030204" pitchFamily="34" charset="0"/>
                <a:cs typeface="Calibri Light" panose="020F0302020204030204" pitchFamily="34" charset="0"/>
              </a:rPr>
              <a:t>.</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Медичні працівники не можуть виписувати лікарські засоби на </a:t>
            </a:r>
            <a:r>
              <a:rPr lang="uk-UA" sz="1400" b="1" dirty="0">
                <a:latin typeface="Calibri Light" panose="020F0302020204030204" pitchFamily="34" charset="0"/>
                <a:cs typeface="Calibri Light" panose="020F0302020204030204" pitchFamily="34" charset="0"/>
              </a:rPr>
              <a:t>бланках, що містять інформацію рекламного характеру</a:t>
            </a:r>
            <a:r>
              <a:rPr lang="uk-UA" sz="1400" dirty="0">
                <a:latin typeface="Calibri Light" panose="020F0302020204030204" pitchFamily="34" charset="0"/>
                <a:cs typeface="Calibri Light" panose="020F0302020204030204" pitchFamily="34" charset="0"/>
              </a:rPr>
              <a:t>, та </a:t>
            </a:r>
            <a:r>
              <a:rPr lang="uk-UA" sz="1400" b="1" dirty="0">
                <a:latin typeface="Calibri Light" panose="020F0302020204030204" pitchFamily="34" charset="0"/>
                <a:cs typeface="Calibri Light" panose="020F0302020204030204" pitchFamily="34" charset="0"/>
              </a:rPr>
              <a:t>зазначати виробників </a:t>
            </a:r>
            <a:r>
              <a:rPr lang="uk-UA" sz="1400" dirty="0">
                <a:latin typeface="Calibri Light" panose="020F0302020204030204" pitchFamily="34" charset="0"/>
                <a:cs typeface="Calibri Light" panose="020F0302020204030204" pitchFamily="34" charset="0"/>
              </a:rPr>
              <a:t>лікарських засобів (торговельні марки).</a:t>
            </a:r>
          </a:p>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Участь</a:t>
            </a:r>
            <a:r>
              <a:rPr lang="uk-UA" sz="1400" dirty="0">
                <a:latin typeface="Calibri Light" panose="020F0302020204030204" pitchFamily="34" charset="0"/>
                <a:cs typeface="Calibri Light" panose="020F0302020204030204" pitchFamily="34" charset="0"/>
              </a:rPr>
              <a:t> працівника </a:t>
            </a:r>
            <a:r>
              <a:rPr lang="uk-UA" sz="1400" b="1" dirty="0">
                <a:latin typeface="Calibri Light" panose="020F0302020204030204" pitchFamily="34" charset="0"/>
                <a:cs typeface="Calibri Light" panose="020F0302020204030204" pitchFamily="34" charset="0"/>
              </a:rPr>
              <a:t>в поїздках, вартість яких оплачується компаніями</a:t>
            </a:r>
            <a:r>
              <a:rPr lang="uk-UA" sz="1400" dirty="0">
                <a:latin typeface="Calibri Light" panose="020F0302020204030204" pitchFamily="34" charset="0"/>
                <a:cs typeface="Calibri Light" panose="020F0302020204030204" pitchFamily="34" charset="0"/>
              </a:rPr>
              <a:t>, не допускається.</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Медичні працівники можуть на умовах договорів надавати компаніям </a:t>
            </a:r>
            <a:r>
              <a:rPr lang="uk-UA" sz="1400" b="1" dirty="0">
                <a:latin typeface="Calibri Light" panose="020F0302020204030204" pitchFamily="34" charset="0"/>
                <a:cs typeface="Calibri Light" panose="020F0302020204030204" pitchFamily="34" charset="0"/>
              </a:rPr>
              <a:t>послуги з виступу з доповіддю або проведення тренінгів</a:t>
            </a:r>
            <a:r>
              <a:rPr lang="uk-UA" sz="1400" dirty="0">
                <a:latin typeface="Calibri Light" panose="020F0302020204030204" pitchFamily="34" charset="0"/>
                <a:cs typeface="Calibri Light" panose="020F0302020204030204" pitchFamily="34" charset="0"/>
              </a:rPr>
              <a:t> за умови, якщо під час таких виступів/тренінгів </a:t>
            </a:r>
            <a:r>
              <a:rPr lang="uk-UA" sz="1400" b="1" dirty="0">
                <a:latin typeface="Calibri Light" panose="020F0302020204030204" pitchFamily="34" charset="0"/>
                <a:cs typeface="Calibri Light" panose="020F0302020204030204" pitchFamily="34" charset="0"/>
              </a:rPr>
              <a:t>не рекламуватимуться лікарські засоби, засоби реабілітації та медичні вироби</a:t>
            </a:r>
            <a:r>
              <a:rPr lang="uk-UA" sz="1400" dirty="0">
                <a:latin typeface="Calibri Light" panose="020F0302020204030204" pitchFamily="34" charset="0"/>
                <a:cs typeface="Calibri Light" panose="020F0302020204030204" pitchFamily="34" charset="0"/>
              </a:rPr>
              <a:t>.</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Компанії </a:t>
            </a:r>
            <a:r>
              <a:rPr lang="uk-UA" sz="1400" b="1" dirty="0">
                <a:latin typeface="Calibri Light" panose="020F0302020204030204" pitchFamily="34" charset="0"/>
                <a:cs typeface="Calibri Light" panose="020F0302020204030204" pitchFamily="34" charset="0"/>
              </a:rPr>
              <a:t>можуть надавати </a:t>
            </a:r>
            <a:r>
              <a:rPr lang="uk-UA" sz="1400" dirty="0">
                <a:latin typeface="Calibri Light" panose="020F0302020204030204" pitchFamily="34" charset="0"/>
                <a:cs typeface="Calibri Light" panose="020F0302020204030204" pitchFamily="34" charset="0"/>
              </a:rPr>
              <a:t>Закладу </a:t>
            </a:r>
            <a:r>
              <a:rPr lang="uk-UA" sz="1400" b="1" dirty="0">
                <a:latin typeface="Calibri Light" panose="020F0302020204030204" pitchFamily="34" charset="0"/>
                <a:cs typeface="Calibri Light" panose="020F0302020204030204" pitchFamily="34" charset="0"/>
              </a:rPr>
              <a:t>благодійну допомогу</a:t>
            </a:r>
            <a:r>
              <a:rPr lang="uk-UA" sz="1400" dirty="0">
                <a:latin typeface="Calibri Light" panose="020F0302020204030204" pitchFamily="34" charset="0"/>
                <a:cs typeface="Calibri Light" panose="020F0302020204030204" pitchFamily="34" charset="0"/>
              </a:rPr>
              <a:t>, що передається з дотриманням вимог законодавства. </a:t>
            </a:r>
            <a:r>
              <a:rPr lang="uk-UA" sz="1400" b="1" dirty="0">
                <a:latin typeface="Calibri Light" panose="020F0302020204030204" pitchFamily="34" charset="0"/>
                <a:cs typeface="Calibri Light" panose="020F0302020204030204" pitchFamily="34" charset="0"/>
              </a:rPr>
              <a:t>Умовою</a:t>
            </a:r>
            <a:r>
              <a:rPr lang="uk-UA" sz="1400" dirty="0">
                <a:latin typeface="Calibri Light" panose="020F0302020204030204" pitchFamily="34" charset="0"/>
                <a:cs typeface="Calibri Light" panose="020F0302020204030204" pitchFamily="34" charset="0"/>
              </a:rPr>
              <a:t> надання такої допомоги </a:t>
            </a:r>
            <a:r>
              <a:rPr lang="uk-UA" sz="1400" b="1" dirty="0">
                <a:latin typeface="Calibri Light" panose="020F0302020204030204" pitchFamily="34" charset="0"/>
                <a:cs typeface="Calibri Light" panose="020F0302020204030204" pitchFamily="34" charset="0"/>
              </a:rPr>
              <a:t>не може бути призначення працівниками </a:t>
            </a:r>
            <a:r>
              <a:rPr lang="uk-UA" sz="1400" dirty="0">
                <a:latin typeface="Calibri Light" panose="020F0302020204030204" pitchFamily="34" charset="0"/>
                <a:cs typeface="Calibri Light" panose="020F0302020204030204" pitchFamily="34" charset="0"/>
              </a:rPr>
              <a:t>Закладу або </a:t>
            </a:r>
            <a:r>
              <a:rPr lang="uk-UA" sz="1400" b="1" dirty="0">
                <a:latin typeface="Calibri Light" panose="020F0302020204030204" pitchFamily="34" charset="0"/>
                <a:cs typeface="Calibri Light" panose="020F0302020204030204" pitchFamily="34" charset="0"/>
              </a:rPr>
              <a:t>закупівля</a:t>
            </a:r>
            <a:r>
              <a:rPr lang="uk-UA" sz="1400" dirty="0">
                <a:latin typeface="Calibri Light" panose="020F0302020204030204" pitchFamily="34" charset="0"/>
                <a:cs typeface="Calibri Light" panose="020F0302020204030204" pitchFamily="34" charset="0"/>
              </a:rPr>
              <a:t> Закладом </a:t>
            </a:r>
            <a:r>
              <a:rPr lang="uk-UA" sz="1400" b="1" dirty="0">
                <a:latin typeface="Calibri Light" panose="020F0302020204030204" pitchFamily="34" charset="0"/>
                <a:cs typeface="Calibri Light" panose="020F0302020204030204" pitchFamily="34" charset="0"/>
              </a:rPr>
              <a:t>продукції компанії </a:t>
            </a:r>
            <a:r>
              <a:rPr lang="uk-UA" sz="1400" dirty="0">
                <a:latin typeface="Calibri Light" panose="020F0302020204030204" pitchFamily="34" charset="0"/>
                <a:cs typeface="Calibri Light" panose="020F0302020204030204" pitchFamily="34" charset="0"/>
              </a:rPr>
              <a:t>після використання продукції, наданої як благодійна допомога.</a:t>
            </a:r>
          </a:p>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Візити</a:t>
            </a:r>
            <a:r>
              <a:rPr lang="uk-UA" sz="1400" dirty="0">
                <a:latin typeface="Calibri Light" panose="020F0302020204030204" pitchFamily="34" charset="0"/>
                <a:cs typeface="Calibri Light" panose="020F0302020204030204" pitchFamily="34" charset="0"/>
              </a:rPr>
              <a:t> до Закладу представників компаній допускаються</a:t>
            </a:r>
            <a:r>
              <a:rPr lang="uk-UA" sz="1400" b="1" dirty="0">
                <a:latin typeface="Calibri Light" panose="020F0302020204030204" pitchFamily="34" charset="0"/>
                <a:cs typeface="Calibri Light" panose="020F0302020204030204" pitchFamily="34" charset="0"/>
              </a:rPr>
              <a:t> у час, що не перешкоджає наданню медичної допомоги пацієнтам </a:t>
            </a:r>
            <a:r>
              <a:rPr lang="uk-UA" sz="1400" dirty="0">
                <a:latin typeface="Calibri Light" panose="020F0302020204030204" pitchFamily="34" charset="0"/>
                <a:cs typeface="Calibri Light" panose="020F0302020204030204" pitchFamily="34" charset="0"/>
              </a:rPr>
              <a:t>(не під час прийому або іншого часу, відведеного для роботи з пацієнтами).</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7174" y="9150803"/>
            <a:ext cx="6347079" cy="246221"/>
          </a:xfrm>
          <a:prstGeom prst="rect">
            <a:avLst/>
          </a:prstGeom>
        </p:spPr>
        <p:txBody>
          <a:bodyPr vert="horz" wrap="square" lIns="0" tIns="0" rIns="0" bIns="0" rtlCol="0">
            <a:spAutoFit/>
          </a:bodyPr>
          <a:lstStyle/>
          <a:p>
            <a:r>
              <a:rPr lang="uk-UA" sz="800" i="1" dirty="0">
                <a:latin typeface="Calibri Light" panose="020F0302020204030204" pitchFamily="34" charset="0"/>
                <a:cs typeface="Calibri Light" panose="020F0302020204030204" pitchFamily="34" charset="0"/>
              </a:rPr>
              <a:t>*Суб’єкти господарювання, які здійснюють виробництво та/або реалізацію лікарських засобів, медичних виробів (виробів медичного призначення), технічних та інших засобів реабілітації, або їхні представники</a:t>
            </a:r>
          </a:p>
        </p:txBody>
      </p:sp>
      <p:sp>
        <p:nvSpPr>
          <p:cNvPr id="5" name="TextBox 4"/>
          <p:cNvSpPr txBox="1"/>
          <p:nvPr/>
        </p:nvSpPr>
        <p:spPr>
          <a:xfrm>
            <a:off x="819277" y="1522690"/>
            <a:ext cx="5219446" cy="779158"/>
          </a:xfrm>
          <a:prstGeom prst="rect">
            <a:avLst/>
          </a:prstGeom>
          <a:solidFill>
            <a:schemeClr val="bg1"/>
          </a:solidFill>
        </p:spPr>
        <p:txBody>
          <a:bodyPr vert="horz" wrap="square" lIns="72000" tIns="0" rIns="72000" bIns="0" rtlCol="0">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ВЗАЄМОДІЯ З ФАРМАЦЕВТИЧНИМИ КОМПАНІЯМИ, ВИРОБНИКАМИ ЗАСОБІВ РЕАБІЛІТАЦІЇ ТА МЕДИЧНИХ ВИРОБІВ (ДАЛІ – «КОМПАНІЇ»)*</a:t>
            </a:r>
          </a:p>
        </p:txBody>
      </p:sp>
    </p:spTree>
    <p:extLst>
      <p:ext uri="{BB962C8B-B14F-4D97-AF65-F5344CB8AC3E}">
        <p14:creationId xmlns:p14="http://schemas.microsoft.com/office/powerpoint/2010/main" val="15563978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9" name="TextBox 8"/>
          <p:cNvSpPr txBox="1"/>
          <p:nvPr/>
        </p:nvSpPr>
        <p:spPr>
          <a:xfrm>
            <a:off x="260603" y="2671762"/>
            <a:ext cx="6343650" cy="5823013"/>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cs typeface="Calibri Light" panose="020F0302020204030204" pitchFamily="34" charset="0"/>
              </a:rPr>
              <a:t>Уся </a:t>
            </a:r>
            <a:r>
              <a:rPr lang="uk-UA" sz="1400" b="1" dirty="0">
                <a:latin typeface="Calibri Light" panose="020F0302020204030204" pitchFamily="34" charset="0"/>
                <a:cs typeface="Calibri Light" panose="020F0302020204030204" pitchFamily="34" charset="0"/>
              </a:rPr>
              <a:t>медична інформація пацієнтів </a:t>
            </a:r>
            <a:r>
              <a:rPr lang="uk-UA" sz="1400" dirty="0">
                <a:latin typeface="Calibri Light" panose="020F0302020204030204" pitchFamily="34" charset="0"/>
                <a:cs typeface="Calibri Light" panose="020F0302020204030204" pitchFamily="34" charset="0"/>
              </a:rPr>
              <a:t>– інформація про стан здоров’я пацієнта, його діагноз, відомості, одержані під час медичного обстеження, зокрема відповідні документи, що стосуються здоров’я пацієнта, </a:t>
            </a:r>
            <a:r>
              <a:rPr lang="uk-UA" sz="1400" b="1" dirty="0">
                <a:latin typeface="Calibri Light" panose="020F0302020204030204" pitchFamily="34" charset="0"/>
                <a:cs typeface="Calibri Light" panose="020F0302020204030204" pitchFamily="34" charset="0"/>
              </a:rPr>
              <a:t>записується та фіксується в Реєстрі медичних записів, записів про направлення та рецептів в електронній системі </a:t>
            </a:r>
            <a:r>
              <a:rPr lang="uk-UA" sz="1400" dirty="0">
                <a:latin typeface="Calibri Light" panose="020F0302020204030204" pitchFamily="34" charset="0"/>
                <a:cs typeface="Calibri Light" panose="020F0302020204030204" pitchFamily="34" charset="0"/>
              </a:rPr>
              <a:t>охорони здоров’я достовірно і точно. </a:t>
            </a:r>
            <a:endParaRPr lang="en-US" sz="1400" dirty="0">
              <a:latin typeface="Calibri Light" panose="020F0302020204030204" pitchFamily="34" charset="0"/>
              <a:cs typeface="Calibri Light" panose="020F0302020204030204" pitchFamily="34" charset="0"/>
            </a:endParaRPr>
          </a:p>
          <a:p>
            <a:pPr algn="just">
              <a:spcAft>
                <a:spcPts val="600"/>
              </a:spcAft>
            </a:pPr>
            <a:r>
              <a:rPr lang="uk-UA" sz="1400" dirty="0">
                <a:latin typeface="Calibri Light" panose="020F0302020204030204" pitchFamily="34" charset="0"/>
                <a:cs typeface="Calibri Light" panose="020F0302020204030204" pitchFamily="34" charset="0"/>
              </a:rPr>
              <a:t>Працівникам </a:t>
            </a:r>
            <a:r>
              <a:rPr lang="uk-UA" sz="1400" b="1" dirty="0">
                <a:latin typeface="Calibri Light" panose="020F0302020204030204" pitchFamily="34" charset="0"/>
                <a:cs typeface="Calibri Light" panose="020F0302020204030204" pitchFamily="34" charset="0"/>
              </a:rPr>
              <a:t>заборонено вносити </a:t>
            </a:r>
            <a:r>
              <a:rPr lang="uk-UA" sz="1400" dirty="0">
                <a:latin typeface="Calibri Light" panose="020F0302020204030204" pitchFamily="34" charset="0"/>
                <a:cs typeface="Calibri Light" panose="020F0302020204030204" pitchFamily="34" charset="0"/>
              </a:rPr>
              <a:t>до записів </a:t>
            </a:r>
            <a:r>
              <a:rPr lang="uk-UA" sz="1400" b="1" dirty="0">
                <a:latin typeface="Calibri Light" panose="020F0302020204030204" pitchFamily="34" charset="0"/>
                <a:cs typeface="Calibri Light" panose="020F0302020204030204" pitchFamily="34" charset="0"/>
              </a:rPr>
              <a:t>інформацію, що не відповідає дійсності</a:t>
            </a:r>
            <a:r>
              <a:rPr lang="uk-UA"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algn="just">
              <a:spcAft>
                <a:spcPts val="600"/>
              </a:spcAft>
            </a:pPr>
            <a:r>
              <a:rPr lang="uk-UA" sz="1400" dirty="0">
                <a:latin typeface="Calibri Light" panose="020F0302020204030204" pitchFamily="34" charset="0"/>
                <a:cs typeface="Calibri Light" panose="020F0302020204030204" pitchFamily="34" charset="0"/>
              </a:rPr>
              <a:t>Доступ до медичної інформації пацієнта мають </a:t>
            </a:r>
            <a:r>
              <a:rPr lang="uk-UA" sz="1400" b="1" dirty="0">
                <a:latin typeface="Calibri Light" panose="020F0302020204030204" pitchFamily="34" charset="0"/>
                <a:cs typeface="Calibri Light" panose="020F0302020204030204" pitchFamily="34" charset="0"/>
              </a:rPr>
              <a:t>лише працівники, які надають медичну допомогу відповідному пацієнту</a:t>
            </a:r>
            <a:r>
              <a:rPr lang="uk-UA" sz="1400" dirty="0">
                <a:latin typeface="Calibri Light" panose="020F0302020204030204" pitchFamily="34" charset="0"/>
                <a:cs typeface="Calibri Light" panose="020F0302020204030204" pitchFamily="34" charset="0"/>
              </a:rPr>
              <a:t>. Інформація про пацієнта </a:t>
            </a:r>
            <a:r>
              <a:rPr lang="uk-UA" sz="1400" b="1" dirty="0">
                <a:latin typeface="Calibri Light" panose="020F0302020204030204" pitchFamily="34" charset="0"/>
                <a:cs typeface="Calibri Light" panose="020F0302020204030204" pitchFamily="34" charset="0"/>
              </a:rPr>
              <a:t>не може обговорюватися з іншими працівниками </a:t>
            </a:r>
            <a:r>
              <a:rPr lang="uk-UA" sz="1400" dirty="0">
                <a:latin typeface="Calibri Light" panose="020F0302020204030204" pitchFamily="34" charset="0"/>
                <a:cs typeface="Calibri Light" panose="020F0302020204030204" pitchFamily="34" charset="0"/>
              </a:rPr>
              <a:t>Закладу, не залученими до надання йому медичної допомоги.</a:t>
            </a:r>
            <a:endParaRPr lang="en-US" sz="1400" dirty="0">
              <a:latin typeface="Calibri Light" panose="020F0302020204030204" pitchFamily="34" charset="0"/>
              <a:cs typeface="Calibri Light" panose="020F0302020204030204" pitchFamily="34" charset="0"/>
            </a:endParaRPr>
          </a:p>
          <a:p>
            <a:pPr algn="just">
              <a:spcAft>
                <a:spcPts val="600"/>
              </a:spcAft>
            </a:pPr>
            <a:r>
              <a:rPr lang="uk-UA" sz="1400" b="1" dirty="0">
                <a:latin typeface="Calibri Light" panose="020F0302020204030204" pitchFamily="34" charset="0"/>
                <a:cs typeface="Calibri Light" panose="020F0302020204030204" pitchFamily="34" charset="0"/>
              </a:rPr>
              <a:t>Працівники Закладу зобов’язані: </a:t>
            </a:r>
            <a:endParaRPr lang="en-US" sz="1400" b="1"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забезпечувати </a:t>
            </a:r>
            <a:r>
              <a:rPr lang="uk-UA" sz="1400" b="1" dirty="0">
                <a:latin typeface="Calibri Light" panose="020F0302020204030204" pitchFamily="34" charset="0"/>
                <a:cs typeface="Calibri Light" panose="020F0302020204030204" pitchFamily="34" charset="0"/>
              </a:rPr>
              <a:t>конфіденційність інформації</a:t>
            </a:r>
            <a:r>
              <a:rPr lang="uk-UA" sz="1400" dirty="0">
                <a:latin typeface="Calibri Light" panose="020F0302020204030204" pitchFamily="34" charset="0"/>
                <a:cs typeface="Calibri Light" panose="020F0302020204030204" pitchFamily="34" charset="0"/>
              </a:rPr>
              <a:t>̈, отриманої̈ під час виконання професійних обов’язків, за винятком випадків, передбачених законодавством;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дотримуватися </a:t>
            </a:r>
            <a:r>
              <a:rPr lang="uk-UA" sz="1400" b="1" dirty="0">
                <a:latin typeface="Calibri Light" panose="020F0302020204030204" pitchFamily="34" charset="0"/>
                <a:cs typeface="Calibri Light" panose="020F0302020204030204" pitchFamily="34" charset="0"/>
              </a:rPr>
              <a:t>таємниці про стан здоров’я пацієнта, </a:t>
            </a:r>
            <a:r>
              <a:rPr lang="uk-UA" sz="1400" dirty="0">
                <a:latin typeface="Calibri Light" panose="020F0302020204030204" pitchFamily="34" charset="0"/>
                <a:cs typeface="Calibri Light" panose="020F0302020204030204" pitchFamily="34" charset="0"/>
              </a:rPr>
              <a:t>факт звернення по медичну допомогу, діагноз, а також про відомості, одержані під час його медичного обстеження; </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забезпечувати </a:t>
            </a:r>
            <a:r>
              <a:rPr lang="uk-UA" sz="1400" b="1" dirty="0">
                <a:latin typeface="Calibri Light" panose="020F0302020204030204" pitchFamily="34" charset="0"/>
                <a:cs typeface="Calibri Light" panose="020F0302020204030204" pitchFamily="34" charset="0"/>
              </a:rPr>
              <a:t>анонімність пацієнта </a:t>
            </a:r>
            <a:r>
              <a:rPr lang="uk-UA" sz="1400" dirty="0">
                <a:latin typeface="Calibri Light" panose="020F0302020204030204" pitchFamily="34" charset="0"/>
                <a:cs typeface="Calibri Light" panose="020F0302020204030204" pitchFamily="34" charset="0"/>
              </a:rPr>
              <a:t>у разі використання інформації, що становить лікарську таємницю, в навчальному процесі, науково-дослідній̆ роботі, зокрема у випадках її публікації у спеціальній̆ літературі;</a:t>
            </a:r>
            <a:endParaRPr lang="en-US" sz="1400" dirty="0">
              <a:latin typeface="Calibri Light" panose="020F0302020204030204" pitchFamily="34" charset="0"/>
              <a:cs typeface="Calibri Light" panose="020F0302020204030204" pitchFamily="34" charset="0"/>
            </a:endParaRPr>
          </a:p>
          <a:p>
            <a:pPr marL="180000" lvl="0" indent="-18000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надавати </a:t>
            </a:r>
            <a:r>
              <a:rPr lang="uk-UA" sz="1400" b="1" dirty="0">
                <a:latin typeface="Calibri Light" panose="020F0302020204030204" pitchFamily="34" charset="0"/>
                <a:cs typeface="Calibri Light" panose="020F0302020204030204" pitchFamily="34" charset="0"/>
              </a:rPr>
              <a:t>пацієнту доступ до записів </a:t>
            </a:r>
            <a:r>
              <a:rPr lang="uk-UA" sz="1400" dirty="0">
                <a:latin typeface="Calibri Light" panose="020F0302020204030204" pitchFamily="34" charset="0"/>
                <a:cs typeface="Calibri Light" panose="020F0302020204030204" pitchFamily="34" charset="0"/>
              </a:rPr>
              <a:t>про стан його здоров’я, діагноз, відомості, одержані під час його медичного обстеження, крім випадків, коли це може погіршити стан його здоров’я або погіршити стан здоров’я законних представників пацієнта, зашкодити процесу лікування.</a:t>
            </a:r>
            <a:endParaRPr lang="en-US" sz="1400" dirty="0">
              <a:latin typeface="Calibri Light" panose="020F0302020204030204" pitchFamily="34" charset="0"/>
              <a:cs typeface="Calibri Light" panose="020F0302020204030204" pitchFamily="34" charset="0"/>
            </a:endParaRPr>
          </a:p>
          <a:p>
            <a:pPr algn="just">
              <a:spcAft>
                <a:spcPts val="600"/>
              </a:spcAft>
              <a:buSzPct val="100000"/>
              <a:buFont typeface="Arial" panose="020B0604020202020204" pitchFamily="34" charset="0"/>
              <a:buNone/>
            </a:pPr>
            <a:endParaRPr lang="uk-UA" sz="1400" dirty="0">
              <a:solidFill>
                <a:srgbClr val="DA291C"/>
              </a:solidFill>
              <a:latin typeface="Calibri Light" panose="020F0302020204030204" pitchFamily="34" charset="0"/>
              <a:cs typeface="Calibri Light" panose="020F0302020204030204" pitchFamily="34" charset="0"/>
            </a:endParaRP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59000" y="1689405"/>
            <a:ext cx="2340000"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МЕДИЧНІ ЗАПИСИ</a:t>
            </a:r>
          </a:p>
        </p:txBody>
      </p:sp>
    </p:spTree>
    <p:extLst>
      <p:ext uri="{BB962C8B-B14F-4D97-AF65-F5344CB8AC3E}">
        <p14:creationId xmlns:p14="http://schemas.microsoft.com/office/powerpoint/2010/main" val="10697501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8" name="TextBox 7"/>
          <p:cNvSpPr txBox="1"/>
          <p:nvPr/>
        </p:nvSpPr>
        <p:spPr>
          <a:xfrm>
            <a:off x="260603" y="2667600"/>
            <a:ext cx="6343650" cy="896533"/>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Очікується, що </a:t>
            </a:r>
            <a:r>
              <a:rPr lang="uk-UA" sz="1400" b="1" dirty="0">
                <a:latin typeface="Calibri Light" panose="020F0302020204030204" pitchFamily="34" charset="0"/>
                <a:cs typeface="Calibri Light" panose="020F0302020204030204" pitchFamily="34" charset="0"/>
              </a:rPr>
              <a:t>працівники свідомо ставляться </a:t>
            </a:r>
            <a:r>
              <a:rPr lang="uk-UA" sz="1400" dirty="0">
                <a:latin typeface="Calibri Light" panose="020F0302020204030204" pitchFamily="34" charset="0"/>
                <a:cs typeface="Calibri Light" panose="020F0302020204030204" pitchFamily="34" charset="0"/>
              </a:rPr>
              <a:t>до передбачених законодавством вимог щодо </a:t>
            </a:r>
            <a:r>
              <a:rPr lang="uk-UA" sz="1400" b="1" dirty="0">
                <a:latin typeface="Calibri Light" panose="020F0302020204030204" pitchFamily="34" charset="0"/>
                <a:cs typeface="Calibri Light" panose="020F0302020204030204" pitchFamily="34" charset="0"/>
              </a:rPr>
              <a:t>виявлення дітей</a:t>
            </a:r>
            <a:r>
              <a:rPr lang="uk-UA" sz="1400" dirty="0">
                <a:latin typeface="Calibri Light" panose="020F0302020204030204" pitchFamily="34" charset="0"/>
                <a:cs typeface="Calibri Light" panose="020F0302020204030204" pitchFamily="34" charset="0"/>
              </a:rPr>
              <a:t>, які перебувають у </a:t>
            </a:r>
            <a:r>
              <a:rPr lang="uk-UA" sz="1400" b="1" dirty="0">
                <a:latin typeface="Calibri Light" panose="020F0302020204030204" pitchFamily="34" charset="0"/>
                <a:cs typeface="Calibri Light" panose="020F0302020204030204" pitchFamily="34" charset="0"/>
              </a:rPr>
              <a:t>складних життєвих обставинах</a:t>
            </a:r>
            <a:r>
              <a:rPr lang="uk-UA" sz="1400" dirty="0">
                <a:latin typeface="Calibri Light" panose="020F0302020204030204" pitchFamily="34" charset="0"/>
                <a:cs typeface="Calibri Light" panose="020F0302020204030204" pitchFamily="34" charset="0"/>
              </a:rPr>
              <a:t>, </a:t>
            </a:r>
            <a:r>
              <a:rPr lang="uk-UA" sz="1400" b="1" dirty="0">
                <a:latin typeface="Calibri Light" panose="020F0302020204030204" pitchFamily="34" charset="0"/>
                <a:cs typeface="Calibri Light" panose="020F0302020204030204" pitchFamily="34" charset="0"/>
              </a:rPr>
              <a:t>ушкоджень</a:t>
            </a:r>
            <a:r>
              <a:rPr lang="uk-UA" sz="1400" dirty="0">
                <a:latin typeface="Calibri Light" panose="020F0302020204030204" pitchFamily="34" charset="0"/>
                <a:cs typeface="Calibri Light" panose="020F0302020204030204" pitchFamily="34" charset="0"/>
              </a:rPr>
              <a:t>, що могли виникнути </a:t>
            </a:r>
            <a:r>
              <a:rPr lang="uk-UA" sz="1400" b="1" dirty="0">
                <a:latin typeface="Calibri Light" panose="020F0302020204030204" pitchFamily="34" charset="0"/>
                <a:cs typeface="Calibri Light" panose="020F0302020204030204" pitchFamily="34" charset="0"/>
              </a:rPr>
              <a:t>внаслідок вчинення насильства</a:t>
            </a:r>
            <a:r>
              <a:rPr lang="uk-UA" sz="1400" dirty="0">
                <a:latin typeface="Calibri Light" panose="020F0302020204030204" pitchFamily="34" charset="0"/>
                <a:cs typeface="Calibri Light" panose="020F0302020204030204" pitchFamily="34" charset="0"/>
              </a:rPr>
              <a:t>, та належного </a:t>
            </a:r>
            <a:r>
              <a:rPr lang="uk-UA" sz="1400" b="1" dirty="0">
                <a:latin typeface="Calibri Light" panose="020F0302020204030204" pitchFamily="34" charset="0"/>
                <a:cs typeface="Calibri Light" panose="020F0302020204030204" pitchFamily="34" charset="0"/>
              </a:rPr>
              <a:t>інформування </a:t>
            </a:r>
            <a:r>
              <a:rPr lang="uk-UA" sz="1400" dirty="0">
                <a:latin typeface="Calibri Light" panose="020F0302020204030204" pitchFamily="34" charset="0"/>
                <a:cs typeface="Calibri Light" panose="020F0302020204030204" pitchFamily="34" charset="0"/>
              </a:rPr>
              <a:t>про них </a:t>
            </a:r>
            <a:r>
              <a:rPr lang="uk-UA" sz="1400" b="1" dirty="0">
                <a:latin typeface="Calibri Light" panose="020F0302020204030204" pitchFamily="34" charset="0"/>
                <a:cs typeface="Calibri Light" panose="020F0302020204030204" pitchFamily="34" charset="0"/>
              </a:rPr>
              <a:t>уповноважених органів</a:t>
            </a:r>
            <a:r>
              <a:rPr lang="uk-UA" sz="1400" dirty="0">
                <a:latin typeface="Calibri Light" panose="020F0302020204030204" pitchFamily="34" charset="0"/>
                <a:cs typeface="Calibri Light" panose="020F0302020204030204" pitchFamily="34" charset="0"/>
              </a:rPr>
              <a:t>*.</a:t>
            </a:r>
            <a:endParaRPr lang="uk-UA" sz="1400" dirty="0">
              <a:solidFill>
                <a:srgbClr val="DA291C"/>
              </a:solidFill>
              <a:latin typeface="Calibri Light" panose="020F0302020204030204" pitchFamily="34" charset="0"/>
              <a:cs typeface="Calibri Light" panose="020F0302020204030204" pitchFamily="34" charset="0"/>
            </a:endParaRPr>
          </a:p>
        </p:txBody>
      </p:sp>
      <p:cxnSp>
        <p:nvCxnSpPr>
          <p:cNvPr id="13" name="Straight Connector 12"/>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6134" y="1689406"/>
            <a:ext cx="4385733" cy="432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РЕАГУВАННЯ НА ВИПАДКИ НАСИЛЬСТВА </a:t>
            </a:r>
            <a:br>
              <a:rPr lang="uk-UA" sz="1800" b="1" dirty="0">
                <a:latin typeface="Calibri Light" panose="020F0302020204030204" pitchFamily="34" charset="0"/>
                <a:cs typeface="Calibri Light" panose="020F0302020204030204" pitchFamily="34" charset="0"/>
              </a:rPr>
            </a:br>
            <a:r>
              <a:rPr lang="uk-UA" sz="1800" b="1" dirty="0">
                <a:latin typeface="Calibri Light" panose="020F0302020204030204" pitchFamily="34" charset="0"/>
                <a:cs typeface="Calibri Light" panose="020F0302020204030204" pitchFamily="34" charset="0"/>
              </a:rPr>
              <a:t>ТА ЖОРСТОКОГО ПОВОДЖЕННЯ</a:t>
            </a:r>
          </a:p>
        </p:txBody>
      </p:sp>
      <p:sp>
        <p:nvSpPr>
          <p:cNvPr id="15" name="TextBox 14"/>
          <p:cNvSpPr txBox="1"/>
          <p:nvPr/>
        </p:nvSpPr>
        <p:spPr>
          <a:xfrm>
            <a:off x="260603" y="5595030"/>
            <a:ext cx="6343650" cy="2152391"/>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Заходи, не пов’язані з виконанням професійних обов’язків </a:t>
            </a:r>
            <a:r>
              <a:rPr lang="uk-UA" sz="1400" dirty="0">
                <a:latin typeface="Calibri Light" panose="020F0302020204030204" pitchFamily="34" charset="0"/>
                <a:cs typeface="Calibri Light" panose="020F0302020204030204" pitchFamily="34" charset="0"/>
              </a:rPr>
              <a:t>у Закладі (наприклад, навчання, членство в громадській організації тощо), повинні виконуватися працівником у </a:t>
            </a:r>
            <a:r>
              <a:rPr lang="uk-UA" sz="1400" b="1" dirty="0">
                <a:latin typeface="Calibri Light" panose="020F0302020204030204" pitchFamily="34" charset="0"/>
                <a:cs typeface="Calibri Light" panose="020F0302020204030204" pitchFamily="34" charset="0"/>
              </a:rPr>
              <a:t>спосіб, який не заважає виконанню професійних обов’язків</a:t>
            </a:r>
            <a:r>
              <a:rPr lang="uk-UA" sz="1400" dirty="0">
                <a:latin typeface="Calibri Light" panose="020F0302020204030204" pitchFamily="34" charset="0"/>
                <a:cs typeface="Calibri Light" panose="020F0302020204030204" pitchFamily="34" charset="0"/>
              </a:rPr>
              <a:t>.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Поза межами виконання професійних обов’язків працівник </a:t>
            </a:r>
            <a:r>
              <a:rPr lang="uk-UA" sz="1400" b="1" dirty="0">
                <a:latin typeface="Calibri Light" panose="020F0302020204030204" pitchFamily="34" charset="0"/>
                <a:cs typeface="Calibri Light" panose="020F0302020204030204" pitchFamily="34" charset="0"/>
              </a:rPr>
              <a:t>діє таким чином, щоб не погіршити репутацію Закладу</a:t>
            </a:r>
            <a:r>
              <a:rPr lang="uk-UA" sz="1400" dirty="0">
                <a:latin typeface="Calibri Light" panose="020F0302020204030204" pitchFamily="34" charset="0"/>
                <a:cs typeface="Calibri Light" panose="020F0302020204030204" pitchFamily="34" charset="0"/>
              </a:rPr>
              <a:t> та </a:t>
            </a:r>
            <a:r>
              <a:rPr lang="uk-UA" sz="1400" b="1" dirty="0">
                <a:latin typeface="Calibri Light" panose="020F0302020204030204" pitchFamily="34" charset="0"/>
                <a:cs typeface="Calibri Light" panose="020F0302020204030204" pitchFamily="34" charset="0"/>
              </a:rPr>
              <a:t>довіру громадськості до професії </a:t>
            </a:r>
            <a:r>
              <a:rPr lang="uk-UA" sz="1400" dirty="0">
                <a:latin typeface="Calibri Light" panose="020F0302020204030204" pitchFamily="34" charset="0"/>
                <a:cs typeface="Calibri Light" panose="020F0302020204030204" pitchFamily="34" charset="0"/>
              </a:rPr>
              <a:t>медичного працівника загалом.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Працівник як приватна особа в повсякденному житті повинен </a:t>
            </a:r>
            <a:r>
              <a:rPr lang="uk-UA" sz="1400" b="1" dirty="0">
                <a:latin typeface="Calibri Light" panose="020F0302020204030204" pitchFamily="34" charset="0"/>
                <a:cs typeface="Calibri Light" panose="020F0302020204030204" pitchFamily="34" charset="0"/>
              </a:rPr>
              <a:t>ставитися до оточуючих з повагою</a:t>
            </a:r>
            <a:r>
              <a:rPr lang="uk-UA" sz="1400" dirty="0">
                <a:latin typeface="Calibri Light" panose="020F0302020204030204" pitchFamily="34" charset="0"/>
                <a:cs typeface="Calibri Light" panose="020F0302020204030204" pitchFamily="34" charset="0"/>
              </a:rPr>
              <a:t>, а також </a:t>
            </a:r>
            <a:r>
              <a:rPr lang="uk-UA" sz="1400" b="1" dirty="0">
                <a:latin typeface="Calibri Light" panose="020F0302020204030204" pitchFamily="34" charset="0"/>
                <a:cs typeface="Calibri Light" panose="020F0302020204030204" pitchFamily="34" charset="0"/>
              </a:rPr>
              <a:t>гідно поводитися в ситуаціях прямого протистояння чи провокацій</a:t>
            </a:r>
            <a:r>
              <a:rPr lang="uk-UA" sz="1400" dirty="0">
                <a:latin typeface="Calibri Light" panose="020F0302020204030204" pitchFamily="34" charset="0"/>
                <a:cs typeface="Calibri Light" panose="020F0302020204030204" pitchFamily="34" charset="0"/>
              </a:rPr>
              <a:t>, дотримуючись вимог чинного законодавства та положень Кодексу. </a:t>
            </a:r>
          </a:p>
        </p:txBody>
      </p:sp>
      <p:cxnSp>
        <p:nvCxnSpPr>
          <p:cNvPr id="16" name="Straight Connector 15"/>
          <p:cNvCxnSpPr/>
          <p:nvPr/>
        </p:nvCxnSpPr>
        <p:spPr>
          <a:xfrm>
            <a:off x="260603" y="4822729"/>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36134" y="4621143"/>
            <a:ext cx="438573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ПОВЕДІНКА ПОЗА ВИКОНАННЯМ ПРОФЕСІЙНИХ ОБОВ’ЯЗКІВ</a:t>
            </a:r>
          </a:p>
        </p:txBody>
      </p:sp>
      <p:sp>
        <p:nvSpPr>
          <p:cNvPr id="22" name="TextBox 21"/>
          <p:cNvSpPr txBox="1"/>
          <p:nvPr/>
        </p:nvSpPr>
        <p:spPr>
          <a:xfrm>
            <a:off x="257174" y="8923339"/>
            <a:ext cx="6347079" cy="492443"/>
          </a:xfrm>
          <a:prstGeom prst="rect">
            <a:avLst/>
          </a:prstGeom>
        </p:spPr>
        <p:txBody>
          <a:bodyPr vert="horz" wrap="square" lIns="0" tIns="0" rIns="0" bIns="0" rtlCol="0">
            <a:spAutoFit/>
          </a:bodyPr>
          <a:lstStyle/>
          <a:p>
            <a:r>
              <a:rPr lang="uk-UA" sz="800" i="1" dirty="0">
                <a:latin typeface="Calibri Light" panose="020F0302020204030204" pitchFamily="34" charset="0"/>
                <a:cs typeface="Calibri Light" panose="020F0302020204030204" pitchFamily="34" charset="0"/>
              </a:rPr>
              <a:t>*Порядок взаємодії суб’єктів, що здійснюють заходи у сфері запобігання та протидії домашньому насильству і насильству за ознакою статі, затверджений постановою Кабінету Міністрів України від 22 серпня 2018 року №658; Порядок забезпечення соціального захисту дітей, які перебувають у складних життєвих обставинах, у тому числі дітей, які постраждали від жорстокого поводження, затверджений постановою Кабінету Міністрів України від 1 червня 2020 року №585</a:t>
            </a:r>
          </a:p>
        </p:txBody>
      </p:sp>
    </p:spTree>
    <p:extLst>
      <p:ext uri="{BB962C8B-B14F-4D97-AF65-F5344CB8AC3E}">
        <p14:creationId xmlns:p14="http://schemas.microsoft.com/office/powerpoint/2010/main" val="21991447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8" name="TextBox 7"/>
          <p:cNvSpPr txBox="1"/>
          <p:nvPr/>
        </p:nvSpPr>
        <p:spPr>
          <a:xfrm>
            <a:off x="260603" y="2667600"/>
            <a:ext cx="6343650" cy="6628800"/>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cs typeface="Calibri Light" panose="020F0302020204030204" pitchFamily="34" charset="0"/>
              </a:rPr>
              <a:t>Уміння працівників Закладу </a:t>
            </a:r>
            <a:r>
              <a:rPr lang="uk-UA" sz="1400" b="1" dirty="0">
                <a:latin typeface="Calibri Light" panose="020F0302020204030204" pitchFamily="34" charset="0"/>
                <a:cs typeface="Calibri Light" panose="020F0302020204030204" pitchFamily="34" charset="0"/>
              </a:rPr>
              <a:t>чемно та </a:t>
            </a:r>
            <a:r>
              <a:rPr lang="uk-UA" sz="1400" b="1" dirty="0" err="1">
                <a:latin typeface="Calibri Light" panose="020F0302020204030204" pitchFamily="34" charset="0"/>
                <a:cs typeface="Calibri Light" panose="020F0302020204030204" pitchFamily="34" charset="0"/>
              </a:rPr>
              <a:t>професійно</a:t>
            </a:r>
            <a:r>
              <a:rPr lang="uk-UA" sz="1400" b="1" dirty="0">
                <a:latin typeface="Calibri Light" panose="020F0302020204030204" pitchFamily="34" charset="0"/>
                <a:cs typeface="Calibri Light" panose="020F0302020204030204" pitchFamily="34" charset="0"/>
              </a:rPr>
              <a:t> спілкуватися по телефону</a:t>
            </a:r>
            <a:r>
              <a:rPr lang="uk-UA" sz="1400" dirty="0">
                <a:latin typeface="Calibri Light" panose="020F0302020204030204" pitchFamily="34" charset="0"/>
                <a:cs typeface="Calibri Light" panose="020F0302020204030204" pitchFamily="34" charset="0"/>
              </a:rPr>
              <a:t> з пацієнтами, колегами і діловими партнерами сприяє створенню доброго враження про Заклад в цілому.</a:t>
            </a:r>
          </a:p>
          <a:p>
            <a:pPr algn="just">
              <a:spcAft>
                <a:spcPts val="600"/>
              </a:spcAft>
            </a:pPr>
            <a:r>
              <a:rPr lang="uk-UA" sz="1400" dirty="0">
                <a:latin typeface="Calibri Light" panose="020F0302020204030204" pitchFamily="34" charset="0"/>
                <a:cs typeface="Calibri Light" panose="020F0302020204030204" pitchFamily="34" charset="0"/>
              </a:rPr>
              <a:t>При спілкуванні по телефону з пацієнтами </a:t>
            </a:r>
            <a:r>
              <a:rPr lang="uk-UA" sz="1400" b="1" dirty="0">
                <a:latin typeface="Calibri Light" panose="020F0302020204030204" pitchFamily="34" charset="0"/>
                <a:cs typeface="Calibri Light" panose="020F0302020204030204" pitchFamily="34" charset="0"/>
              </a:rPr>
              <a:t>застосовуються </a:t>
            </a:r>
            <a:r>
              <a:rPr lang="uk-UA" sz="1400" b="1" dirty="0" err="1">
                <a:latin typeface="Calibri Light" panose="020F0302020204030204" pitchFamily="34" charset="0"/>
                <a:cs typeface="Calibri Light" panose="020F0302020204030204" pitchFamily="34" charset="0"/>
              </a:rPr>
              <a:t>скрипти</a:t>
            </a:r>
            <a:r>
              <a:rPr lang="uk-UA" sz="1400" b="1" dirty="0">
                <a:latin typeface="Calibri Light" panose="020F0302020204030204" pitchFamily="34" charset="0"/>
                <a:cs typeface="Calibri Light" panose="020F0302020204030204" pitchFamily="34" charset="0"/>
              </a:rPr>
              <a:t> (сценарії)</a:t>
            </a:r>
            <a:r>
              <a:rPr lang="uk-UA" sz="1400" dirty="0">
                <a:latin typeface="Calibri Light" panose="020F0302020204030204" pitchFamily="34" charset="0"/>
                <a:cs typeface="Calibri Light" panose="020F0302020204030204" pitchFamily="34" charset="0"/>
              </a:rPr>
              <a:t>,  які розробляються та впроваджуються в Закладі для медичних працівників. </a:t>
            </a:r>
          </a:p>
          <a:p>
            <a:pPr algn="just">
              <a:spcAft>
                <a:spcPts val="600"/>
              </a:spcAft>
            </a:pPr>
            <a:r>
              <a:rPr lang="uk-UA" sz="1400" dirty="0">
                <a:latin typeface="Calibri Light" panose="020F0302020204030204" pitchFamily="34" charset="0"/>
                <a:cs typeface="Calibri Light" panose="020F0302020204030204" pitchFamily="34" charset="0"/>
              </a:rPr>
              <a:t>В процесі телефонного спілкування працівникам рекомендується керуватися такими </a:t>
            </a:r>
            <a:r>
              <a:rPr lang="uk-UA" sz="1400" b="1" dirty="0">
                <a:latin typeface="Calibri Light" panose="020F0302020204030204" pitchFamily="34" charset="0"/>
                <a:cs typeface="Calibri Light" panose="020F0302020204030204" pitchFamily="34" charset="0"/>
              </a:rPr>
              <a:t>правилами ділового етикету:</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відповідати на дзвінок </a:t>
            </a:r>
            <a:r>
              <a:rPr lang="uk-UA" sz="1400" b="1" dirty="0">
                <a:latin typeface="Calibri Light" panose="020F0302020204030204" pitchFamily="34" charset="0"/>
                <a:cs typeface="Calibri Light" panose="020F0302020204030204" pitchFamily="34" charset="0"/>
              </a:rPr>
              <a:t>не пізніше 3-го звукового сигналу</a:t>
            </a:r>
            <a:r>
              <a:rPr lang="uk-UA" sz="1400" dirty="0">
                <a:latin typeface="Calibri Light" panose="020F0302020204030204" pitchFamily="34" charset="0"/>
                <a:cs typeface="Calibri Light" panose="020F0302020204030204" pitchFamily="34" charset="0"/>
              </a:rPr>
              <a:t>;</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при власному дзвінку чекати відповіді протягом відрізка часу, що за тривалістю </a:t>
            </a:r>
            <a:r>
              <a:rPr lang="uk-UA" sz="1400" b="1" dirty="0">
                <a:latin typeface="Calibri Light" panose="020F0302020204030204" pitchFamily="34" charset="0"/>
                <a:cs typeface="Calibri Light" panose="020F0302020204030204" pitchFamily="34" charset="0"/>
              </a:rPr>
              <a:t>не перевищує 4-х гудків</a:t>
            </a:r>
            <a:r>
              <a:rPr lang="uk-UA" sz="1400" dirty="0">
                <a:latin typeface="Calibri Light" panose="020F0302020204030204" pitchFamily="34" charset="0"/>
                <a:cs typeface="Calibri Light" panose="020F0302020204030204" pitchFamily="34" charset="0"/>
              </a:rPr>
              <a:t>;</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на початку розмови, в тому числі при відповіді на вхідний дзвінок, </a:t>
            </a:r>
            <a:r>
              <a:rPr lang="uk-UA" sz="1400" b="1" dirty="0">
                <a:latin typeface="Calibri Light" panose="020F0302020204030204" pitchFamily="34" charset="0"/>
                <a:cs typeface="Calibri Light" panose="020F0302020204030204" pitchFamily="34" charset="0"/>
              </a:rPr>
              <a:t>представлятися</a:t>
            </a:r>
            <a:r>
              <a:rPr lang="uk-UA" sz="1400" dirty="0">
                <a:latin typeface="Calibri Light" panose="020F0302020204030204" pitchFamily="34" charset="0"/>
                <a:cs typeface="Calibri Light" panose="020F0302020204030204" pitchFamily="34" charset="0"/>
              </a:rPr>
              <a:t> (назва Закладу, своє ім'я або ім'я та по батькові);</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на початку розмови цікавитися, </a:t>
            </a:r>
            <a:r>
              <a:rPr lang="uk-UA" sz="1400" b="1" dirty="0">
                <a:latin typeface="Calibri Light" panose="020F0302020204030204" pitchFamily="34" charset="0"/>
                <a:cs typeface="Calibri Light" panose="020F0302020204030204" pitchFamily="34" charset="0"/>
              </a:rPr>
              <a:t>чи зручно зараз розмовляти</a:t>
            </a:r>
            <a:r>
              <a:rPr lang="uk-UA" sz="1400" dirty="0">
                <a:latin typeface="Calibri Light" panose="020F0302020204030204" pitchFamily="34" charset="0"/>
                <a:cs typeface="Calibri Light" panose="020F0302020204030204" pitchFamily="34" charset="0"/>
              </a:rPr>
              <a:t>;</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не заставши на місці потрібну людину, цікавитися, </a:t>
            </a:r>
            <a:r>
              <a:rPr lang="uk-UA" sz="1400" b="1" dirty="0">
                <a:latin typeface="Calibri Light" panose="020F0302020204030204" pitchFamily="34" charset="0"/>
                <a:cs typeface="Calibri Light" panose="020F0302020204030204" pitchFamily="34" charset="0"/>
              </a:rPr>
              <a:t>коли зручніше передзвонити </a:t>
            </a:r>
            <a:r>
              <a:rPr lang="uk-UA" sz="1400" dirty="0">
                <a:latin typeface="Calibri Light" panose="020F0302020204030204" pitchFamily="34" charset="0"/>
                <a:cs typeface="Calibri Light" panose="020F0302020204030204" pitchFamily="34" charset="0"/>
              </a:rPr>
              <a:t>або залишати своє ім'я та номер телефону;</a:t>
            </a:r>
          </a:p>
          <a:p>
            <a:pPr marL="285750" lvl="0" indent="-285750" algn="just">
              <a:spcAft>
                <a:spcPts val="600"/>
              </a:spcAft>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при завершенні телефонної розмови </a:t>
            </a:r>
            <a:r>
              <a:rPr lang="uk-UA" sz="1400" dirty="0">
                <a:latin typeface="Calibri Light" panose="020F0302020204030204" pitchFamily="34" charset="0"/>
                <a:cs typeface="Calibri Light" panose="020F0302020204030204" pitchFamily="34" charset="0"/>
              </a:rPr>
              <a:t>необхідно дотримуватися правила: хто першим почав розмову (подзвонив), той і повинен  закінчити розмову;</a:t>
            </a:r>
          </a:p>
          <a:p>
            <a:pPr marL="285750" lvl="0" indent="-285750" algn="just">
              <a:spcAft>
                <a:spcPts val="600"/>
              </a:spcAft>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передаючи значний обсяг інформації, </a:t>
            </a:r>
            <a:r>
              <a:rPr lang="uk-UA" sz="1400" dirty="0">
                <a:latin typeface="Calibri Light" panose="020F0302020204030204" pitchFamily="34" charset="0"/>
                <a:cs typeface="Calibri Light" panose="020F0302020204030204" pitchFamily="34" charset="0"/>
              </a:rPr>
              <a:t>необхідно користуватися електронною поштою або факсом;</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при надходженні дзвінка колезі, який відсутній на робочому місці, </a:t>
            </a:r>
            <a:r>
              <a:rPr lang="uk-UA" sz="1400" b="1" dirty="0">
                <a:latin typeface="Calibri Light" panose="020F0302020204030204" pitchFamily="34" charset="0"/>
                <a:cs typeface="Calibri Light" panose="020F0302020204030204" pitchFamily="34" charset="0"/>
              </a:rPr>
              <a:t>необхідно прийняти для нього повідомлення</a:t>
            </a:r>
            <a:r>
              <a:rPr lang="uk-UA" sz="1400" dirty="0">
                <a:latin typeface="Calibri Light" panose="020F0302020204030204" pitchFamily="34" charset="0"/>
                <a:cs typeface="Calibri Light" panose="020F0302020204030204" pitchFamily="34" charset="0"/>
              </a:rPr>
              <a:t>;</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при обриві зв'язку </a:t>
            </a:r>
            <a:r>
              <a:rPr lang="uk-UA" sz="1400" b="1" dirty="0">
                <a:latin typeface="Calibri Light" panose="020F0302020204030204" pitchFamily="34" charset="0"/>
                <a:cs typeface="Calibri Light" panose="020F0302020204030204" pitchFamily="34" charset="0"/>
              </a:rPr>
              <a:t>передзвонювати слід тому, хто дзвонив</a:t>
            </a:r>
            <a:r>
              <a:rPr lang="uk-UA" sz="1400" dirty="0">
                <a:latin typeface="Calibri Light" panose="020F0302020204030204" pitchFamily="34" charset="0"/>
                <a:cs typeface="Calibri Light" panose="020F0302020204030204" pitchFamily="34" charset="0"/>
              </a:rPr>
              <a:t>;</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якщо той, хто дзвонив, </a:t>
            </a:r>
            <a:r>
              <a:rPr lang="uk-UA" sz="1400" b="1" dirty="0">
                <a:latin typeface="Calibri Light" panose="020F0302020204030204" pitchFamily="34" charset="0"/>
                <a:cs typeface="Calibri Light" panose="020F0302020204030204" pitchFamily="34" charset="0"/>
              </a:rPr>
              <a:t>набрав неправильний номер</a:t>
            </a:r>
            <a:r>
              <a:rPr lang="uk-UA" sz="1400" dirty="0">
                <a:latin typeface="Calibri Light" panose="020F0302020204030204" pitchFamily="34" charset="0"/>
                <a:cs typeface="Calibri Light" panose="020F0302020204030204" pitchFamily="34" charset="0"/>
              </a:rPr>
              <a:t>, необхідно ввічливо попросити його передзвонити;</a:t>
            </a:r>
          </a:p>
          <a:p>
            <a:pPr marL="285750" lvl="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по відношенню до людини, яка телефонує, слід проявляти </a:t>
            </a:r>
            <a:r>
              <a:rPr lang="uk-UA" sz="1400" b="1" dirty="0">
                <a:latin typeface="Calibri Light" panose="020F0302020204030204" pitchFamily="34" charset="0"/>
                <a:cs typeface="Calibri Light" panose="020F0302020204030204" pitchFamily="34" charset="0"/>
              </a:rPr>
              <a:t>доброзичливість, увагу, ввічливість, тактовність, готовність допомогти порадою і справою</a:t>
            </a:r>
            <a:r>
              <a:rPr lang="uk-UA" sz="1400" dirty="0">
                <a:latin typeface="Calibri Light" panose="020F0302020204030204" pitchFamily="34" charset="0"/>
                <a:cs typeface="Calibri Light" panose="020F0302020204030204" pitchFamily="34" charset="0"/>
              </a:rPr>
              <a:t>.</a:t>
            </a:r>
          </a:p>
        </p:txBody>
      </p:sp>
      <p:cxnSp>
        <p:nvCxnSpPr>
          <p:cNvPr id="13" name="Straight Connector 12"/>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6134" y="1689406"/>
            <a:ext cx="438573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СПІЛКУВАННЯ ПО ТЕЛЕФОНУ</a:t>
            </a:r>
          </a:p>
        </p:txBody>
      </p:sp>
    </p:spTree>
    <p:extLst>
      <p:ext uri="{BB962C8B-B14F-4D97-AF65-F5344CB8AC3E}">
        <p14:creationId xmlns:p14="http://schemas.microsoft.com/office/powerpoint/2010/main" val="35943513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771" b="8038"/>
          <a:stretch/>
        </p:blipFill>
        <p:spPr>
          <a:xfrm>
            <a:off x="0" y="6321286"/>
            <a:ext cx="6858000" cy="2692399"/>
          </a:xfrm>
          <a:prstGeom prst="rect">
            <a:avLst/>
          </a:prstGeom>
        </p:spPr>
      </p:pic>
      <p:sp>
        <p:nvSpPr>
          <p:cNvPr id="14" name="Rectangle 13"/>
          <p:cNvSpPr/>
          <p:nvPr/>
        </p:nvSpPr>
        <p:spPr bwMode="gray">
          <a:xfrm>
            <a:off x="0" y="6321287"/>
            <a:ext cx="6858000" cy="2692399"/>
          </a:xfrm>
          <a:prstGeom prst="rect">
            <a:avLst/>
          </a:prstGeom>
          <a:solidFill>
            <a:schemeClr val="bg1">
              <a:lumMod val="95000"/>
              <a:alpha val="3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8" name="TextBox 7"/>
          <p:cNvSpPr txBox="1"/>
          <p:nvPr/>
        </p:nvSpPr>
        <p:spPr>
          <a:xfrm>
            <a:off x="260603" y="2667600"/>
            <a:ext cx="6343650" cy="2480209"/>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cs typeface="Calibri Light" panose="020F0302020204030204" pitchFamily="34" charset="0"/>
              </a:rPr>
              <a:t>При спілкуванні по мобільному телефону:</a:t>
            </a:r>
            <a:r>
              <a:rPr lang="ru-RU" sz="1400" dirty="0">
                <a:latin typeface="Calibri Light" panose="020F0302020204030204" pitchFamily="34" charset="0"/>
                <a:cs typeface="Calibri Light" panose="020F0302020204030204" pitchFamily="34" charset="0"/>
              </a:rPr>
              <a:t>-	</a:t>
            </a:r>
          </a:p>
          <a:p>
            <a:pPr marL="28575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ведення розмов по мобільному телефону </a:t>
            </a:r>
            <a:r>
              <a:rPr lang="uk-UA" sz="1400" b="1" dirty="0">
                <a:latin typeface="Calibri Light" panose="020F0302020204030204" pitchFamily="34" charset="0"/>
                <a:cs typeface="Calibri Light" panose="020F0302020204030204" pitchFamily="34" charset="0"/>
              </a:rPr>
              <a:t>з особистих питань в робочий час не рекомендується</a:t>
            </a:r>
          </a:p>
          <a:p>
            <a:pPr marL="285750" indent="-285750" algn="just">
              <a:spcAft>
                <a:spcPts val="600"/>
              </a:spcAft>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ведення розмов по мобільному телефону в лікувальних/діагностичних кабінетах </a:t>
            </a:r>
            <a:r>
              <a:rPr lang="uk-UA" sz="1400" b="1" dirty="0">
                <a:latin typeface="Calibri Light" panose="020F0302020204030204" pitchFamily="34" charset="0"/>
                <a:cs typeface="Calibri Light" panose="020F0302020204030204" pitchFamily="34" charset="0"/>
              </a:rPr>
              <a:t>під час прийому пацієнта, в палатах заборонено</a:t>
            </a:r>
          </a:p>
          <a:p>
            <a:pPr marL="285750" indent="-285750" algn="just">
              <a:spcAft>
                <a:spcPts val="600"/>
              </a:spcAft>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під час ділових зустрічей </a:t>
            </a:r>
            <a:r>
              <a:rPr lang="uk-UA" sz="1400" dirty="0">
                <a:latin typeface="Calibri Light" panose="020F0302020204030204" pitchFamily="34" charset="0"/>
                <a:cs typeface="Calibri Light" panose="020F0302020204030204" pitchFamily="34" charset="0"/>
              </a:rPr>
              <a:t>і переговорів працівник Закладу </a:t>
            </a:r>
            <a:r>
              <a:rPr lang="uk-UA" sz="1400" b="1" dirty="0">
                <a:latin typeface="Calibri Light" panose="020F0302020204030204" pitchFamily="34" charset="0"/>
                <a:cs typeface="Calibri Light" panose="020F0302020204030204" pitchFamily="34" charset="0"/>
              </a:rPr>
              <a:t>повинен відключати звуковий сигнал мобільного телефону</a:t>
            </a:r>
            <a:r>
              <a:rPr lang="uk-UA" sz="1400" dirty="0">
                <a:latin typeface="Calibri Light" panose="020F0302020204030204" pitchFamily="34" charset="0"/>
                <a:cs typeface="Calibri Light" panose="020F0302020204030204" pitchFamily="34" charset="0"/>
              </a:rPr>
              <a:t>. У разі якщо співробітник Закладу очікує на важливий дзвінок під час ділової зустрічі, то заздалегідь попереджає про це співрозмовника, а при надходженні дзвінка намагається говорити коротко</a:t>
            </a:r>
          </a:p>
        </p:txBody>
      </p:sp>
      <p:cxnSp>
        <p:nvCxnSpPr>
          <p:cNvPr id="13" name="Straight Connector 12"/>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6134" y="1689406"/>
            <a:ext cx="4385733" cy="61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СПІЛКУВАННЯ ПО ТЕЛЕФОНУ</a:t>
            </a:r>
          </a:p>
          <a:p>
            <a:pPr lvl="0" algn="ctr">
              <a:buSzPct val="100000"/>
            </a:pPr>
            <a:r>
              <a:rPr lang="uk-UA" sz="1200" i="1" dirty="0">
                <a:solidFill>
                  <a:prstClr val="black"/>
                </a:solidFill>
                <a:latin typeface="Calibri Light" panose="020F0302020204030204" pitchFamily="34" charset="0"/>
                <a:cs typeface="Calibri Light" panose="020F0302020204030204" pitchFamily="34" charset="0"/>
              </a:rPr>
              <a:t>(продовження</a:t>
            </a:r>
            <a:r>
              <a:rPr lang="en-US" sz="1200" i="1" dirty="0">
                <a:solidFill>
                  <a:prstClr val="black"/>
                </a:solidFill>
                <a:latin typeface="Calibri Light" panose="020F0302020204030204" pitchFamily="34" charset="0"/>
                <a:cs typeface="Calibri Light" panose="020F0302020204030204" pitchFamily="34" charset="0"/>
              </a:rPr>
              <a:t>)</a:t>
            </a:r>
            <a:endParaRPr lang="uk-UA" sz="1200" i="1"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81105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8" name="TextBox 7"/>
          <p:cNvSpPr txBox="1"/>
          <p:nvPr/>
        </p:nvSpPr>
        <p:spPr>
          <a:xfrm>
            <a:off x="260603" y="2667600"/>
            <a:ext cx="6343650" cy="4068966"/>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cs typeface="Calibri Light" panose="020F0302020204030204" pitchFamily="34" charset="0"/>
              </a:rPr>
              <a:t>На </a:t>
            </a:r>
            <a:r>
              <a:rPr lang="uk-UA" sz="1400" b="1" dirty="0">
                <a:latin typeface="Calibri Light" panose="020F0302020204030204" pitchFamily="34" charset="0"/>
                <a:cs typeface="Calibri Light" panose="020F0302020204030204" pitchFamily="34" charset="0"/>
              </a:rPr>
              <a:t>сторінках Закладу </a:t>
            </a:r>
            <a:r>
              <a:rPr lang="uk-UA" sz="1400" dirty="0">
                <a:latin typeface="Calibri Light" panose="020F0302020204030204" pitchFamily="34" charset="0"/>
                <a:cs typeface="Calibri Light" panose="020F0302020204030204" pitchFamily="34" charset="0"/>
              </a:rPr>
              <a:t>в соціальних мережах публікується </a:t>
            </a:r>
            <a:r>
              <a:rPr lang="uk-UA" sz="1400" b="1" dirty="0">
                <a:latin typeface="Calibri Light" panose="020F0302020204030204" pitchFamily="34" charset="0"/>
                <a:cs typeface="Calibri Light" panose="020F0302020204030204" pitchFamily="34" charset="0"/>
              </a:rPr>
              <a:t>виключно інформація про роботу</a:t>
            </a:r>
            <a:r>
              <a:rPr lang="uk-UA" sz="1400" dirty="0">
                <a:latin typeface="Calibri Light" panose="020F0302020204030204" pitchFamily="34" charset="0"/>
                <a:cs typeface="Calibri Light" panose="020F0302020204030204" pitchFamily="34" charset="0"/>
              </a:rPr>
              <a:t> Закладу та </a:t>
            </a:r>
            <a:r>
              <a:rPr lang="uk-UA" sz="1400" b="1" dirty="0">
                <a:latin typeface="Calibri Light" panose="020F0302020204030204" pitchFamily="34" charset="0"/>
                <a:cs typeface="Calibri Light" panose="020F0302020204030204" pitchFamily="34" charset="0"/>
              </a:rPr>
              <a:t>матеріали</a:t>
            </a:r>
            <a:r>
              <a:rPr lang="uk-UA" sz="1400" dirty="0">
                <a:latin typeface="Calibri Light" panose="020F0302020204030204" pitchFamily="34" charset="0"/>
                <a:cs typeface="Calibri Light" panose="020F0302020204030204" pitchFamily="34" charset="0"/>
              </a:rPr>
              <a:t>, спрямовані на поширення серед населення </a:t>
            </a:r>
            <a:r>
              <a:rPr lang="uk-UA" sz="1400" b="1" dirty="0">
                <a:latin typeface="Calibri Light" panose="020F0302020204030204" pitchFamily="34" charset="0"/>
                <a:cs typeface="Calibri Light" panose="020F0302020204030204" pitchFamily="34" charset="0"/>
              </a:rPr>
              <a:t>здорового способу життя</a:t>
            </a:r>
            <a:r>
              <a:rPr lang="uk-UA" sz="1400" dirty="0">
                <a:latin typeface="Calibri Light" panose="020F0302020204030204" pitchFamily="34" charset="0"/>
                <a:cs typeface="Calibri Light" panose="020F0302020204030204" pitchFamily="34" charset="0"/>
              </a:rPr>
              <a:t> й відповідального ставлення до власного здоров’я.</a:t>
            </a:r>
            <a:endParaRPr lang="en-US" sz="1400" dirty="0">
              <a:latin typeface="Calibri Light" panose="020F0302020204030204" pitchFamily="34" charset="0"/>
              <a:cs typeface="Calibri Light" panose="020F0302020204030204" pitchFamily="34" charset="0"/>
            </a:endParaRPr>
          </a:p>
          <a:p>
            <a:pPr algn="just">
              <a:spcAft>
                <a:spcPts val="600"/>
              </a:spcAft>
            </a:pPr>
            <a:r>
              <a:rPr lang="uk-UA" sz="1400" dirty="0">
                <a:latin typeface="Calibri Light" panose="020F0302020204030204" pitchFamily="34" charset="0"/>
                <a:cs typeface="Calibri Light" panose="020F0302020204030204" pitchFamily="34" charset="0"/>
              </a:rPr>
              <a:t>Публікуючи інформацію в соціальних мережах </a:t>
            </a:r>
            <a:r>
              <a:rPr lang="uk-UA" sz="1400" b="1" dirty="0">
                <a:latin typeface="Calibri Light" panose="020F0302020204030204" pitchFamily="34" charset="0"/>
                <a:cs typeface="Calibri Light" panose="020F0302020204030204" pitchFamily="34" charset="0"/>
              </a:rPr>
              <a:t>на особистих сторінках</a:t>
            </a:r>
            <a:r>
              <a:rPr lang="uk-UA" sz="1400" dirty="0">
                <a:latin typeface="Calibri Light" panose="020F0302020204030204" pitchFamily="34" charset="0"/>
                <a:cs typeface="Calibri Light" panose="020F0302020204030204" pitchFamily="34" charset="0"/>
              </a:rPr>
              <a:t>, працівник дотримується </a:t>
            </a:r>
            <a:r>
              <a:rPr lang="uk-UA" sz="1400" b="1" dirty="0">
                <a:latin typeface="Calibri Light" panose="020F0302020204030204" pitchFamily="34" charset="0"/>
                <a:cs typeface="Calibri Light" panose="020F0302020204030204" pitchFamily="34" charset="0"/>
              </a:rPr>
              <a:t>принципів професійної етики</a:t>
            </a:r>
            <a:r>
              <a:rPr lang="uk-UA" sz="1400" dirty="0">
                <a:latin typeface="Calibri Light" panose="020F0302020204030204" pitchFamily="34" charset="0"/>
                <a:cs typeface="Calibri Light" panose="020F0302020204030204" pitchFamily="34" charset="0"/>
              </a:rPr>
              <a:t> та виступає </a:t>
            </a:r>
            <a:r>
              <a:rPr lang="uk-UA" sz="1400" b="1" dirty="0">
                <a:latin typeface="Calibri Light" panose="020F0302020204030204" pitchFamily="34" charset="0"/>
                <a:cs typeface="Calibri Light" panose="020F0302020204030204" pitchFamily="34" charset="0"/>
              </a:rPr>
              <a:t>від свого імені</a:t>
            </a:r>
            <a:r>
              <a:rPr lang="uk-UA" sz="1400" dirty="0">
                <a:latin typeface="Calibri Light" panose="020F0302020204030204" pitchFamily="34" charset="0"/>
                <a:cs typeface="Calibri Light" panose="020F0302020204030204" pitchFamily="34" charset="0"/>
              </a:rPr>
              <a:t>. Працівник </a:t>
            </a:r>
            <a:r>
              <a:rPr lang="uk-UA" sz="1400" b="1" dirty="0">
                <a:latin typeface="Calibri Light" panose="020F0302020204030204" pitchFamily="34" charset="0"/>
                <a:cs typeface="Calibri Light" panose="020F0302020204030204" pitchFamily="34" charset="0"/>
              </a:rPr>
              <a:t>не може публікувати, поширювати або коментувати </a:t>
            </a:r>
            <a:r>
              <a:rPr lang="uk-UA" sz="1400" dirty="0">
                <a:latin typeface="Calibri Light" panose="020F0302020204030204" pitchFamily="34" charset="0"/>
                <a:cs typeface="Calibri Light" panose="020F0302020204030204" pitchFamily="34" charset="0"/>
              </a:rPr>
              <a:t>в соціальних мережах </a:t>
            </a:r>
            <a:r>
              <a:rPr lang="uk-UA" sz="1400" b="1" dirty="0">
                <a:latin typeface="Calibri Light" panose="020F0302020204030204" pitchFamily="34" charset="0"/>
                <a:cs typeface="Calibri Light" panose="020F0302020204030204" pitchFamily="34" charset="0"/>
              </a:rPr>
              <a:t>інформацію</a:t>
            </a:r>
            <a:r>
              <a:rPr lang="uk-UA" sz="1400" dirty="0">
                <a:latin typeface="Calibri Light" panose="020F0302020204030204" pitchFamily="34" charset="0"/>
                <a:cs typeface="Calibri Light" panose="020F0302020204030204" pitchFamily="34" charset="0"/>
              </a:rPr>
              <a:t>, що може </a:t>
            </a:r>
            <a:r>
              <a:rPr lang="uk-UA" sz="1400" b="1" dirty="0">
                <a:latin typeface="Calibri Light" panose="020F0302020204030204" pitchFamily="34" charset="0"/>
                <a:cs typeface="Calibri Light" panose="020F0302020204030204" pitchFamily="34" charset="0"/>
              </a:rPr>
              <a:t>порушувати права пацієнтів, викликати сумніви щодо неупередженості працівника і негативно впливати на репутацію Закладу</a:t>
            </a:r>
            <a:r>
              <a:rPr lang="uk-UA" sz="1400" dirty="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a:p>
            <a:pPr algn="just">
              <a:spcAft>
                <a:spcPts val="600"/>
              </a:spcAft>
            </a:pPr>
            <a:r>
              <a:rPr lang="uk-UA" sz="1400" dirty="0">
                <a:latin typeface="Calibri Light" panose="020F0302020204030204" pitchFamily="34" charset="0"/>
                <a:cs typeface="Calibri Light" panose="020F0302020204030204" pitchFamily="34" charset="0"/>
              </a:rPr>
              <a:t>Якщо приватний профіль працівника в соціальній мережі ідентифікується як профіль працівника Закладу (наприклад, Заклад вказано як робоче місце), працівник повинен використовувати </a:t>
            </a:r>
            <a:r>
              <a:rPr lang="uk-UA" sz="1400" b="1" dirty="0">
                <a:latin typeface="Calibri Light" panose="020F0302020204030204" pitchFamily="34" charset="0"/>
                <a:cs typeface="Calibri Light" panose="020F0302020204030204" pitchFamily="34" charset="0"/>
              </a:rPr>
              <a:t>шанобливі засоби вираження своєї думки про його роботу, надавати перевірену інформацію про Заклад</a:t>
            </a:r>
            <a:r>
              <a:rPr lang="uk-UA" sz="1400" dirty="0">
                <a:latin typeface="Calibri Light" panose="020F0302020204030204" pitchFamily="34" charset="0"/>
                <a:cs typeface="Calibri Light" panose="020F0302020204030204" pitchFamily="34" charset="0"/>
              </a:rPr>
              <a:t>, щоб сприяти розумінню ролі та </a:t>
            </a:r>
            <a:r>
              <a:rPr lang="uk-UA" sz="1400" b="1" dirty="0">
                <a:latin typeface="Calibri Light" panose="020F0302020204030204" pitchFamily="34" charset="0"/>
                <a:cs typeface="Calibri Light" panose="020F0302020204030204" pitchFamily="34" charset="0"/>
              </a:rPr>
              <a:t>діяльності Закладу.</a:t>
            </a:r>
          </a:p>
          <a:p>
            <a:pPr algn="just">
              <a:spcAft>
                <a:spcPts val="600"/>
              </a:spcAft>
            </a:pPr>
            <a:r>
              <a:rPr lang="uk-UA" sz="1400" dirty="0">
                <a:latin typeface="Calibri Light" panose="020F0302020204030204" pitchFamily="34" charset="0"/>
                <a:cs typeface="Calibri Light" panose="020F0302020204030204" pitchFamily="34" charset="0"/>
              </a:rPr>
              <a:t>Заклад стежить за дотриманням </a:t>
            </a:r>
            <a:r>
              <a:rPr lang="uk-UA" sz="1400" b="1" dirty="0">
                <a:latin typeface="Calibri Light" panose="020F0302020204030204" pitchFamily="34" charset="0"/>
                <a:cs typeface="Calibri Light" panose="020F0302020204030204" pitchFamily="34" charset="0"/>
              </a:rPr>
              <a:t>високих стандартів у взаємодії із ЗМІ</a:t>
            </a:r>
            <a:r>
              <a:rPr lang="uk-UA" sz="1400" dirty="0">
                <a:latin typeface="Calibri Light" panose="020F0302020204030204" pitchFamily="34" charset="0"/>
                <a:cs typeface="Calibri Light" panose="020F0302020204030204" pitchFamily="34" charset="0"/>
              </a:rPr>
              <a:t>. Відомості, що стосуються діяльності Закладу, має право надавати ЗМІ </a:t>
            </a:r>
            <a:r>
              <a:rPr lang="uk-UA" sz="1400" b="1" dirty="0">
                <a:latin typeface="Calibri Light" panose="020F0302020204030204" pitchFamily="34" charset="0"/>
                <a:cs typeface="Calibri Light" panose="020F0302020204030204" pitchFamily="34" charset="0"/>
              </a:rPr>
              <a:t>тільки адміністрація Закладу або уповноважена керівництвом особа.</a:t>
            </a:r>
          </a:p>
          <a:p>
            <a:pPr algn="just">
              <a:spcAft>
                <a:spcPts val="600"/>
              </a:spcAft>
            </a:pPr>
            <a:r>
              <a:rPr lang="uk-UA" sz="1400" dirty="0">
                <a:latin typeface="Calibri Light" panose="020F0302020204030204" pitchFamily="34" charset="0"/>
                <a:cs typeface="Calibri Light" panose="020F0302020204030204" pitchFamily="34" charset="0"/>
              </a:rPr>
              <a:t>Будь-які контакти з представниками ЗМІ – інтерв'ю, публікації, участь в прес-конференціях, брифінгах для преси - співробітники Закладу здійснюють </a:t>
            </a:r>
            <a:r>
              <a:rPr lang="uk-UA" sz="1400" b="1" dirty="0">
                <a:latin typeface="Calibri Light" panose="020F0302020204030204" pitchFamily="34" charset="0"/>
                <a:cs typeface="Calibri Light" panose="020F0302020204030204" pitchFamily="34" charset="0"/>
              </a:rPr>
              <a:t>тільки за погодженням з адміністрацією Закладу</a:t>
            </a:r>
            <a:r>
              <a:rPr lang="uk-UA" sz="1400" dirty="0">
                <a:latin typeface="Calibri Light" panose="020F0302020204030204" pitchFamily="34" charset="0"/>
                <a:cs typeface="Calibri Light" panose="020F0302020204030204" pitchFamily="34" charset="0"/>
              </a:rPr>
              <a:t> в межах своєї компетенції та повноважень.</a:t>
            </a:r>
          </a:p>
          <a:p>
            <a:pPr algn="just">
              <a:spcAft>
                <a:spcPts val="600"/>
              </a:spcAft>
            </a:pPr>
            <a:endParaRPr lang="uk-UA" sz="1400" dirty="0">
              <a:latin typeface="Calibri Light" panose="020F0302020204030204" pitchFamily="34" charset="0"/>
              <a:cs typeface="Calibri Light" panose="020F0302020204030204" pitchFamily="34" charset="0"/>
            </a:endParaRPr>
          </a:p>
          <a:p>
            <a:pPr algn="just">
              <a:spcAft>
                <a:spcPts val="600"/>
              </a:spcAft>
            </a:pPr>
            <a:endParaRPr lang="en-US" sz="1400" dirty="0">
              <a:latin typeface="Calibri Light" panose="020F0302020204030204" pitchFamily="34" charset="0"/>
              <a:cs typeface="Calibri Light" panose="020F0302020204030204" pitchFamily="34" charset="0"/>
            </a:endParaRPr>
          </a:p>
        </p:txBody>
      </p:sp>
      <p:cxnSp>
        <p:nvCxnSpPr>
          <p:cNvPr id="13" name="Straight Connector 12"/>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6134" y="1689406"/>
            <a:ext cx="438573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СОЦІАЛЬНІ МЕРЕЖІ ТА ЗМІ</a:t>
            </a:r>
          </a:p>
        </p:txBody>
      </p:sp>
    </p:spTree>
    <p:extLst>
      <p:ext uri="{BB962C8B-B14F-4D97-AF65-F5344CB8AC3E}">
        <p14:creationId xmlns:p14="http://schemas.microsoft.com/office/powerpoint/2010/main" val="22989669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Вступне слово директора закладу </a:t>
            </a:r>
          </a:p>
        </p:txBody>
      </p:sp>
      <p:grpSp>
        <p:nvGrpSpPr>
          <p:cNvPr id="9" name="Group 8"/>
          <p:cNvGrpSpPr/>
          <p:nvPr/>
        </p:nvGrpSpPr>
        <p:grpSpPr>
          <a:xfrm>
            <a:off x="260603" y="1676400"/>
            <a:ext cx="1989138" cy="2310678"/>
            <a:chOff x="416141" y="1928813"/>
            <a:chExt cx="1989138" cy="2310678"/>
          </a:xfrm>
        </p:grpSpPr>
        <p:sp>
          <p:nvSpPr>
            <p:cNvPr id="4" name="Rectangle 3"/>
            <p:cNvSpPr/>
            <p:nvPr/>
          </p:nvSpPr>
          <p:spPr>
            <a:xfrm>
              <a:off x="416141" y="1928813"/>
              <a:ext cx="1989138" cy="23106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a:spLocks/>
            </p:cNvSpPr>
            <p:nvPr/>
          </p:nvSpPr>
          <p:spPr bwMode="auto">
            <a:xfrm>
              <a:off x="683342" y="2360042"/>
              <a:ext cx="1454731" cy="1254164"/>
            </a:xfrm>
            <a:custGeom>
              <a:avLst/>
              <a:gdLst>
                <a:gd name="T0" fmla="*/ 397 w 403"/>
                <a:gd name="T1" fmla="*/ 323 h 347"/>
                <a:gd name="T2" fmla="*/ 321 w 403"/>
                <a:gd name="T3" fmla="*/ 301 h 347"/>
                <a:gd name="T4" fmla="*/ 286 w 403"/>
                <a:gd name="T5" fmla="*/ 294 h 347"/>
                <a:gd name="T6" fmla="*/ 265 w 403"/>
                <a:gd name="T7" fmla="*/ 278 h 347"/>
                <a:gd name="T8" fmla="*/ 265 w 403"/>
                <a:gd name="T9" fmla="*/ 275 h 347"/>
                <a:gd name="T10" fmla="*/ 307 w 403"/>
                <a:gd name="T11" fmla="*/ 177 h 347"/>
                <a:gd name="T12" fmla="*/ 291 w 403"/>
                <a:gd name="T13" fmla="*/ 41 h 347"/>
                <a:gd name="T14" fmla="*/ 201 w 403"/>
                <a:gd name="T15" fmla="*/ 1 h 347"/>
                <a:gd name="T16" fmla="*/ 201 w 403"/>
                <a:gd name="T17" fmla="*/ 1 h 347"/>
                <a:gd name="T18" fmla="*/ 112 w 403"/>
                <a:gd name="T19" fmla="*/ 41 h 347"/>
                <a:gd name="T20" fmla="*/ 96 w 403"/>
                <a:gd name="T21" fmla="*/ 177 h 347"/>
                <a:gd name="T22" fmla="*/ 138 w 403"/>
                <a:gd name="T23" fmla="*/ 275 h 347"/>
                <a:gd name="T24" fmla="*/ 138 w 403"/>
                <a:gd name="T25" fmla="*/ 278 h 347"/>
                <a:gd name="T26" fmla="*/ 117 w 403"/>
                <a:gd name="T27" fmla="*/ 294 h 347"/>
                <a:gd name="T28" fmla="*/ 82 w 403"/>
                <a:gd name="T29" fmla="*/ 301 h 347"/>
                <a:gd name="T30" fmla="*/ 6 w 403"/>
                <a:gd name="T31" fmla="*/ 323 h 347"/>
                <a:gd name="T32" fmla="*/ 5 w 403"/>
                <a:gd name="T33" fmla="*/ 342 h 347"/>
                <a:gd name="T34" fmla="*/ 15 w 403"/>
                <a:gd name="T35" fmla="*/ 347 h 347"/>
                <a:gd name="T36" fmla="*/ 24 w 403"/>
                <a:gd name="T37" fmla="*/ 343 h 347"/>
                <a:gd name="T38" fmla="*/ 86 w 403"/>
                <a:gd name="T39" fmla="*/ 327 h 347"/>
                <a:gd name="T40" fmla="*/ 127 w 403"/>
                <a:gd name="T41" fmla="*/ 319 h 347"/>
                <a:gd name="T42" fmla="*/ 164 w 403"/>
                <a:gd name="T43" fmla="*/ 285 h 347"/>
                <a:gd name="T44" fmla="*/ 159 w 403"/>
                <a:gd name="T45" fmla="*/ 259 h 347"/>
                <a:gd name="T46" fmla="*/ 121 w 403"/>
                <a:gd name="T47" fmla="*/ 171 h 347"/>
                <a:gd name="T48" fmla="*/ 133 w 403"/>
                <a:gd name="T49" fmla="*/ 58 h 347"/>
                <a:gd name="T50" fmla="*/ 201 w 403"/>
                <a:gd name="T51" fmla="*/ 27 h 347"/>
                <a:gd name="T52" fmla="*/ 201 w 403"/>
                <a:gd name="T53" fmla="*/ 27 h 347"/>
                <a:gd name="T54" fmla="*/ 202 w 403"/>
                <a:gd name="T55" fmla="*/ 27 h 347"/>
                <a:gd name="T56" fmla="*/ 202 w 403"/>
                <a:gd name="T57" fmla="*/ 27 h 347"/>
                <a:gd name="T58" fmla="*/ 270 w 403"/>
                <a:gd name="T59" fmla="*/ 58 h 347"/>
                <a:gd name="T60" fmla="*/ 282 w 403"/>
                <a:gd name="T61" fmla="*/ 171 h 347"/>
                <a:gd name="T62" fmla="*/ 244 w 403"/>
                <a:gd name="T63" fmla="*/ 259 h 347"/>
                <a:gd name="T64" fmla="*/ 239 w 403"/>
                <a:gd name="T65" fmla="*/ 285 h 347"/>
                <a:gd name="T66" fmla="*/ 276 w 403"/>
                <a:gd name="T67" fmla="*/ 319 h 347"/>
                <a:gd name="T68" fmla="*/ 317 w 403"/>
                <a:gd name="T69" fmla="*/ 327 h 347"/>
                <a:gd name="T70" fmla="*/ 379 w 403"/>
                <a:gd name="T71" fmla="*/ 343 h 347"/>
                <a:gd name="T72" fmla="*/ 388 w 403"/>
                <a:gd name="T73" fmla="*/ 347 h 347"/>
                <a:gd name="T74" fmla="*/ 398 w 403"/>
                <a:gd name="T75" fmla="*/ 342 h 347"/>
                <a:gd name="T76" fmla="*/ 397 w 403"/>
                <a:gd name="T77" fmla="*/ 3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3" h="347">
                  <a:moveTo>
                    <a:pt x="397" y="323"/>
                  </a:moveTo>
                  <a:cubicBezTo>
                    <a:pt x="381" y="310"/>
                    <a:pt x="351" y="306"/>
                    <a:pt x="321" y="301"/>
                  </a:cubicBezTo>
                  <a:cubicBezTo>
                    <a:pt x="307" y="299"/>
                    <a:pt x="293" y="297"/>
                    <a:pt x="286" y="294"/>
                  </a:cubicBezTo>
                  <a:cubicBezTo>
                    <a:pt x="274" y="290"/>
                    <a:pt x="266" y="282"/>
                    <a:pt x="265" y="278"/>
                  </a:cubicBezTo>
                  <a:cubicBezTo>
                    <a:pt x="265" y="276"/>
                    <a:pt x="265" y="276"/>
                    <a:pt x="265" y="275"/>
                  </a:cubicBezTo>
                  <a:cubicBezTo>
                    <a:pt x="282" y="252"/>
                    <a:pt x="299" y="212"/>
                    <a:pt x="307" y="177"/>
                  </a:cubicBezTo>
                  <a:cubicBezTo>
                    <a:pt x="322" y="118"/>
                    <a:pt x="316" y="72"/>
                    <a:pt x="291" y="41"/>
                  </a:cubicBezTo>
                  <a:cubicBezTo>
                    <a:pt x="258" y="0"/>
                    <a:pt x="204" y="1"/>
                    <a:pt x="201" y="1"/>
                  </a:cubicBezTo>
                  <a:cubicBezTo>
                    <a:pt x="201" y="1"/>
                    <a:pt x="201" y="1"/>
                    <a:pt x="201" y="1"/>
                  </a:cubicBezTo>
                  <a:cubicBezTo>
                    <a:pt x="197" y="1"/>
                    <a:pt x="144" y="1"/>
                    <a:pt x="112" y="41"/>
                  </a:cubicBezTo>
                  <a:cubicBezTo>
                    <a:pt x="87" y="72"/>
                    <a:pt x="81" y="118"/>
                    <a:pt x="96" y="177"/>
                  </a:cubicBezTo>
                  <a:cubicBezTo>
                    <a:pt x="104" y="212"/>
                    <a:pt x="121" y="252"/>
                    <a:pt x="138" y="275"/>
                  </a:cubicBezTo>
                  <a:cubicBezTo>
                    <a:pt x="138" y="276"/>
                    <a:pt x="138" y="276"/>
                    <a:pt x="138" y="278"/>
                  </a:cubicBezTo>
                  <a:cubicBezTo>
                    <a:pt x="137" y="282"/>
                    <a:pt x="129" y="290"/>
                    <a:pt x="117" y="294"/>
                  </a:cubicBezTo>
                  <a:cubicBezTo>
                    <a:pt x="110" y="297"/>
                    <a:pt x="96" y="299"/>
                    <a:pt x="82" y="301"/>
                  </a:cubicBezTo>
                  <a:cubicBezTo>
                    <a:pt x="52" y="306"/>
                    <a:pt x="22" y="310"/>
                    <a:pt x="6" y="323"/>
                  </a:cubicBezTo>
                  <a:cubicBezTo>
                    <a:pt x="1" y="328"/>
                    <a:pt x="0" y="337"/>
                    <a:pt x="5" y="342"/>
                  </a:cubicBezTo>
                  <a:cubicBezTo>
                    <a:pt x="8" y="345"/>
                    <a:pt x="12" y="347"/>
                    <a:pt x="15" y="347"/>
                  </a:cubicBezTo>
                  <a:cubicBezTo>
                    <a:pt x="18" y="347"/>
                    <a:pt x="22" y="346"/>
                    <a:pt x="24" y="343"/>
                  </a:cubicBezTo>
                  <a:cubicBezTo>
                    <a:pt x="33" y="335"/>
                    <a:pt x="64" y="331"/>
                    <a:pt x="86" y="327"/>
                  </a:cubicBezTo>
                  <a:cubicBezTo>
                    <a:pt x="103" y="325"/>
                    <a:pt x="117" y="323"/>
                    <a:pt x="127" y="319"/>
                  </a:cubicBezTo>
                  <a:cubicBezTo>
                    <a:pt x="146" y="312"/>
                    <a:pt x="159" y="299"/>
                    <a:pt x="164" y="285"/>
                  </a:cubicBezTo>
                  <a:cubicBezTo>
                    <a:pt x="166" y="276"/>
                    <a:pt x="165" y="267"/>
                    <a:pt x="159" y="259"/>
                  </a:cubicBezTo>
                  <a:cubicBezTo>
                    <a:pt x="145" y="239"/>
                    <a:pt x="129" y="202"/>
                    <a:pt x="121" y="171"/>
                  </a:cubicBezTo>
                  <a:cubicBezTo>
                    <a:pt x="109" y="120"/>
                    <a:pt x="113" y="82"/>
                    <a:pt x="133" y="58"/>
                  </a:cubicBezTo>
                  <a:cubicBezTo>
                    <a:pt x="157" y="27"/>
                    <a:pt x="200" y="27"/>
                    <a:pt x="201" y="27"/>
                  </a:cubicBezTo>
                  <a:cubicBezTo>
                    <a:pt x="201" y="27"/>
                    <a:pt x="201" y="27"/>
                    <a:pt x="201" y="27"/>
                  </a:cubicBezTo>
                  <a:cubicBezTo>
                    <a:pt x="202" y="27"/>
                    <a:pt x="202" y="27"/>
                    <a:pt x="202" y="27"/>
                  </a:cubicBezTo>
                  <a:cubicBezTo>
                    <a:pt x="202" y="27"/>
                    <a:pt x="202" y="27"/>
                    <a:pt x="202" y="27"/>
                  </a:cubicBezTo>
                  <a:cubicBezTo>
                    <a:pt x="203" y="27"/>
                    <a:pt x="246" y="27"/>
                    <a:pt x="270" y="58"/>
                  </a:cubicBezTo>
                  <a:cubicBezTo>
                    <a:pt x="290" y="82"/>
                    <a:pt x="294" y="120"/>
                    <a:pt x="282" y="171"/>
                  </a:cubicBezTo>
                  <a:cubicBezTo>
                    <a:pt x="274" y="202"/>
                    <a:pt x="258" y="239"/>
                    <a:pt x="244" y="259"/>
                  </a:cubicBezTo>
                  <a:cubicBezTo>
                    <a:pt x="238" y="267"/>
                    <a:pt x="237" y="276"/>
                    <a:pt x="239" y="285"/>
                  </a:cubicBezTo>
                  <a:cubicBezTo>
                    <a:pt x="244" y="299"/>
                    <a:pt x="257" y="312"/>
                    <a:pt x="276" y="319"/>
                  </a:cubicBezTo>
                  <a:cubicBezTo>
                    <a:pt x="286" y="323"/>
                    <a:pt x="300" y="325"/>
                    <a:pt x="317" y="327"/>
                  </a:cubicBezTo>
                  <a:cubicBezTo>
                    <a:pt x="339" y="331"/>
                    <a:pt x="370" y="335"/>
                    <a:pt x="379" y="343"/>
                  </a:cubicBezTo>
                  <a:cubicBezTo>
                    <a:pt x="381" y="346"/>
                    <a:pt x="385" y="347"/>
                    <a:pt x="388" y="347"/>
                  </a:cubicBezTo>
                  <a:cubicBezTo>
                    <a:pt x="391" y="347"/>
                    <a:pt x="395" y="345"/>
                    <a:pt x="398" y="342"/>
                  </a:cubicBezTo>
                  <a:cubicBezTo>
                    <a:pt x="403" y="337"/>
                    <a:pt x="402" y="328"/>
                    <a:pt x="397" y="32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sp>
        <p:nvSpPr>
          <p:cNvPr id="10" name="TextBox 9"/>
          <p:cNvSpPr txBox="1"/>
          <p:nvPr/>
        </p:nvSpPr>
        <p:spPr>
          <a:xfrm>
            <a:off x="260603" y="3987078"/>
            <a:ext cx="1998410" cy="507831"/>
          </a:xfrm>
          <a:prstGeom prst="rect">
            <a:avLst/>
          </a:prstGeom>
        </p:spPr>
        <p:txBody>
          <a:bodyPr vert="horz" wrap="square" lIns="0" tIns="0" rIns="0" bIns="0" rtlCol="0">
            <a:spAutoFit/>
          </a:bodyPr>
          <a:lstStyle/>
          <a:p>
            <a:pPr algn="ctr">
              <a:spcAft>
                <a:spcPts val="600"/>
              </a:spcAft>
              <a:buSzPct val="100000"/>
              <a:buFont typeface="Arial" panose="020B0604020202020204" pitchFamily="34" charset="0"/>
              <a:buNone/>
            </a:pPr>
            <a:r>
              <a:rPr lang="en-US" sz="1400" dirty="0">
                <a:solidFill>
                  <a:srgbClr val="DA291C"/>
                </a:solidFill>
                <a:latin typeface="Calibri Light" panose="020F0302020204030204" pitchFamily="34" charset="0"/>
                <a:cs typeface="Calibri Light" panose="020F0302020204030204" pitchFamily="34" charset="0"/>
              </a:rPr>
              <a:t>[</a:t>
            </a:r>
            <a:r>
              <a:rPr lang="uk-UA" sz="1400" dirty="0">
                <a:solidFill>
                  <a:srgbClr val="DA291C"/>
                </a:solidFill>
                <a:latin typeface="Calibri Light" panose="020F0302020204030204" pitchFamily="34" charset="0"/>
                <a:cs typeface="Calibri Light" panose="020F0302020204030204" pitchFamily="34" charset="0"/>
              </a:rPr>
              <a:t>ПІБ</a:t>
            </a:r>
            <a:r>
              <a:rPr lang="en-US" sz="1400" dirty="0">
                <a:solidFill>
                  <a:srgbClr val="DA291C"/>
                </a:solidFill>
                <a:latin typeface="Calibri Light" panose="020F0302020204030204" pitchFamily="34" charset="0"/>
                <a:cs typeface="Calibri Light" panose="020F0302020204030204" pitchFamily="34" charset="0"/>
              </a:rPr>
              <a:t>]</a:t>
            </a:r>
            <a:endParaRPr lang="uk-UA" sz="1400" dirty="0">
              <a:solidFill>
                <a:srgbClr val="DA291C"/>
              </a:solidFill>
              <a:latin typeface="Calibri Light" panose="020F0302020204030204" pitchFamily="34" charset="0"/>
              <a:cs typeface="Calibri Light" panose="020F0302020204030204" pitchFamily="34" charset="0"/>
            </a:endParaRPr>
          </a:p>
          <a:p>
            <a:pPr algn="ctr">
              <a:spcAft>
                <a:spcPts val="600"/>
              </a:spcAft>
              <a:buSzPct val="100000"/>
            </a:pPr>
            <a:r>
              <a:rPr lang="en-US" sz="1400" dirty="0">
                <a:solidFill>
                  <a:srgbClr val="DA291C"/>
                </a:solidFill>
                <a:latin typeface="Calibri Light" panose="020F0302020204030204" pitchFamily="34" charset="0"/>
                <a:cs typeface="Calibri Light" panose="020F0302020204030204" pitchFamily="34" charset="0"/>
              </a:rPr>
              <a:t>[</a:t>
            </a:r>
            <a:r>
              <a:rPr lang="uk-UA" sz="1400" dirty="0">
                <a:solidFill>
                  <a:srgbClr val="DA291C"/>
                </a:solidFill>
                <a:latin typeface="Calibri Light" panose="020F0302020204030204" pitchFamily="34" charset="0"/>
                <a:cs typeface="Calibri Light" panose="020F0302020204030204" pitchFamily="34" charset="0"/>
              </a:rPr>
              <a:t>Посада</a:t>
            </a:r>
            <a:r>
              <a:rPr lang="en-US" sz="1400" dirty="0">
                <a:solidFill>
                  <a:srgbClr val="DA291C"/>
                </a:solidFill>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p:txBody>
      </p:sp>
      <p:sp>
        <p:nvSpPr>
          <p:cNvPr id="12" name="TextBox 11"/>
          <p:cNvSpPr txBox="1"/>
          <p:nvPr/>
        </p:nvSpPr>
        <p:spPr>
          <a:xfrm>
            <a:off x="2428875" y="1689406"/>
            <a:ext cx="4175378" cy="3263594"/>
          </a:xfrm>
          <a:prstGeom prst="rect">
            <a:avLst/>
          </a:prstGeom>
        </p:spPr>
        <p:txBody>
          <a:bodyPr vert="horz" wrap="square" lIns="0" tIns="0" rIns="0" bIns="0" rtlCol="0">
            <a:noAutofit/>
          </a:bodyPr>
          <a:lstStyle/>
          <a:p>
            <a:pPr algn="ctr">
              <a:spcAft>
                <a:spcPts val="600"/>
              </a:spcAft>
              <a:buSzPct val="100000"/>
              <a:buFont typeface="Arial" panose="020B0604020202020204" pitchFamily="34" charset="0"/>
              <a:buNone/>
            </a:pPr>
            <a:r>
              <a:rPr lang="en-US" sz="1400" dirty="0">
                <a:solidFill>
                  <a:srgbClr val="DA291C"/>
                </a:solidFill>
                <a:latin typeface="Calibri Light" panose="020F0302020204030204" pitchFamily="34" charset="0"/>
                <a:cs typeface="Calibri Light" panose="020F0302020204030204" pitchFamily="34" charset="0"/>
              </a:rPr>
              <a:t>[</a:t>
            </a:r>
            <a:r>
              <a:rPr lang="uk-UA" sz="1400" dirty="0">
                <a:solidFill>
                  <a:srgbClr val="DA291C"/>
                </a:solidFill>
                <a:latin typeface="Calibri Light" panose="020F0302020204030204" pitchFamily="34" charset="0"/>
                <a:cs typeface="Calibri Light" panose="020F0302020204030204" pitchFamily="34" charset="0"/>
              </a:rPr>
              <a:t>Текст</a:t>
            </a:r>
            <a:r>
              <a:rPr lang="en-US" sz="1400" dirty="0">
                <a:solidFill>
                  <a:srgbClr val="DA291C"/>
                </a:solidFill>
                <a:latin typeface="Calibri Light" panose="020F0302020204030204" pitchFamily="34" charset="0"/>
                <a:cs typeface="Calibri Light" panose="020F0302020204030204" pitchFamily="34" charset="0"/>
              </a:rPr>
              <a:t>]</a:t>
            </a:r>
            <a:endParaRPr lang="uk-UA" sz="1400" dirty="0">
              <a:solidFill>
                <a:srgbClr val="DA291C"/>
              </a:solidFill>
              <a:latin typeface="Calibri Light" panose="020F0302020204030204" pitchFamily="34" charset="0"/>
              <a:cs typeface="Calibri Light" panose="020F0302020204030204" pitchFamily="34" charset="0"/>
            </a:endParaRPr>
          </a:p>
        </p:txBody>
      </p:sp>
      <p:sp>
        <p:nvSpPr>
          <p:cNvPr id="13" name="TextBox 12"/>
          <p:cNvSpPr txBox="1"/>
          <p:nvPr/>
        </p:nvSpPr>
        <p:spPr>
          <a:xfrm>
            <a:off x="260603" y="4966006"/>
            <a:ext cx="6343650" cy="4198632"/>
          </a:xfrm>
          <a:prstGeom prst="rect">
            <a:avLst/>
          </a:prstGeom>
        </p:spPr>
        <p:txBody>
          <a:bodyPr vert="horz" wrap="square" lIns="0" tIns="0" rIns="0" bIns="0" rtlCol="0">
            <a:noAutofit/>
          </a:bodyPr>
          <a:lstStyle/>
          <a:p>
            <a:pPr algn="ctr">
              <a:spcAft>
                <a:spcPts val="600"/>
              </a:spcAft>
              <a:buSzPct val="100000"/>
              <a:buFont typeface="Arial" panose="020B0604020202020204" pitchFamily="34" charset="0"/>
              <a:buNone/>
            </a:pPr>
            <a:r>
              <a:rPr lang="en-US" sz="1400" dirty="0">
                <a:solidFill>
                  <a:srgbClr val="DA291C"/>
                </a:solidFill>
                <a:latin typeface="Calibri Light" panose="020F0302020204030204" pitchFamily="34" charset="0"/>
                <a:cs typeface="Calibri Light" panose="020F0302020204030204" pitchFamily="34" charset="0"/>
              </a:rPr>
              <a:t>[</a:t>
            </a:r>
            <a:r>
              <a:rPr lang="uk-UA" sz="1400" dirty="0">
                <a:solidFill>
                  <a:srgbClr val="DA291C"/>
                </a:solidFill>
                <a:latin typeface="Calibri Light" panose="020F0302020204030204" pitchFamily="34" charset="0"/>
                <a:cs typeface="Calibri Light" panose="020F0302020204030204" pitchFamily="34" charset="0"/>
              </a:rPr>
              <a:t>Текст</a:t>
            </a:r>
            <a:r>
              <a:rPr lang="en-US" sz="1400" dirty="0">
                <a:solidFill>
                  <a:srgbClr val="DA291C"/>
                </a:solidFill>
                <a:latin typeface="Calibri Light" panose="020F0302020204030204" pitchFamily="34" charset="0"/>
                <a:cs typeface="Calibri Light" panose="020F0302020204030204" pitchFamily="34" charset="0"/>
              </a:rPr>
              <a:t>]</a:t>
            </a:r>
            <a:endParaRPr lang="uk-UA" sz="1400" dirty="0">
              <a:solidFill>
                <a:srgbClr val="DA291C"/>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437628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8" name="TextBox 7"/>
          <p:cNvSpPr txBox="1"/>
          <p:nvPr/>
        </p:nvSpPr>
        <p:spPr>
          <a:xfrm>
            <a:off x="260603" y="2141110"/>
            <a:ext cx="6343650" cy="754144"/>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cs typeface="Calibri Light" panose="020F0302020204030204" pitchFamily="34" charset="0"/>
              </a:rPr>
              <a:t>Зовнішній вигляд працівника є однією зі складових іміджу Закладу й повинен сприяти створенню ділової атмосфери. У Закладі загальноприйнятим в адміністративних приміщеннях є </a:t>
            </a:r>
            <a:r>
              <a:rPr lang="uk-UA" sz="1400" b="1" dirty="0">
                <a:latin typeface="Calibri Light" panose="020F0302020204030204" pitchFamily="34" charset="0"/>
                <a:cs typeface="Calibri Light" panose="020F0302020204030204" pitchFamily="34" charset="0"/>
              </a:rPr>
              <a:t>діловий стиль в одязі.</a:t>
            </a:r>
            <a:endParaRPr lang="en-US" sz="1400" b="1" dirty="0">
              <a:latin typeface="Calibri Light" panose="020F0302020204030204" pitchFamily="34" charset="0"/>
              <a:cs typeface="Calibri Light" panose="020F0302020204030204" pitchFamily="34" charset="0"/>
            </a:endParaRPr>
          </a:p>
        </p:txBody>
      </p:sp>
      <p:cxnSp>
        <p:nvCxnSpPr>
          <p:cNvPr id="13" name="Straight Connector 12"/>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6134" y="1689406"/>
            <a:ext cx="438573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ЗОВНІШНІЙ ВИГЛЯД ПРАЦІВНИКА</a:t>
            </a:r>
          </a:p>
        </p:txBody>
      </p:sp>
      <p:sp>
        <p:nvSpPr>
          <p:cNvPr id="6" name="Rectangle 5"/>
          <p:cNvSpPr/>
          <p:nvPr/>
        </p:nvSpPr>
        <p:spPr bwMode="gray">
          <a:xfrm>
            <a:off x="257175" y="4346899"/>
            <a:ext cx="2171700" cy="1260000"/>
          </a:xfrm>
          <a:prstGeom prst="rect">
            <a:avLst/>
          </a:prstGeom>
          <a:solidFill>
            <a:schemeClr val="bg1">
              <a:lumMod val="85000"/>
              <a:alpha val="5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Працівникам Закладу </a:t>
            </a:r>
            <a:r>
              <a:rPr lang="uk-UA" sz="1400" b="1" dirty="0">
                <a:latin typeface="Calibri Light" panose="020F0302020204030204" pitchFamily="34" charset="0"/>
                <a:cs typeface="Calibri Light" panose="020F0302020204030204" pitchFamily="34" charset="0"/>
              </a:rPr>
              <a:t>рекомендується</a:t>
            </a:r>
            <a:endParaRPr lang="uk-UA" sz="1400" dirty="0">
              <a:latin typeface="Calibri Light" panose="020F0302020204030204" pitchFamily="34" charset="0"/>
              <a:cs typeface="Calibri Light" panose="020F0302020204030204" pitchFamily="34" charset="0"/>
            </a:endParaRPr>
          </a:p>
        </p:txBody>
      </p:sp>
      <p:sp>
        <p:nvSpPr>
          <p:cNvPr id="7" name="TextBox 6"/>
          <p:cNvSpPr txBox="1"/>
          <p:nvPr/>
        </p:nvSpPr>
        <p:spPr>
          <a:xfrm>
            <a:off x="2879730" y="4346899"/>
            <a:ext cx="3725333" cy="1260000"/>
          </a:xfrm>
          <a:prstGeom prst="rect">
            <a:avLst/>
          </a:prstGeom>
        </p:spPr>
        <p:txBody>
          <a:bodyPr vert="horz" wrap="square" lIns="0" tIns="0" rIns="0" bIns="0" rtlCol="0" anchor="ctr">
            <a:noAutofit/>
          </a:bodyPr>
          <a:lstStyle/>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На робочому місці не носити спортивний, пляжний  одяг</a:t>
            </a: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Не носити шорти, міні-спідниці, штани та спідниці зі шкіри</a:t>
            </a: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Не носити  одяг, що відкриває спину, живіт, одяг з глибоким декольте</a:t>
            </a:r>
          </a:p>
        </p:txBody>
      </p:sp>
      <p:sp>
        <p:nvSpPr>
          <p:cNvPr id="9" name="Rectangle 8"/>
          <p:cNvSpPr/>
          <p:nvPr/>
        </p:nvSpPr>
        <p:spPr bwMode="gray">
          <a:xfrm>
            <a:off x="257175" y="5753716"/>
            <a:ext cx="2171700" cy="1260000"/>
          </a:xfrm>
          <a:prstGeom prst="rect">
            <a:avLst/>
          </a:prstGeom>
          <a:solidFill>
            <a:schemeClr val="bg1">
              <a:lumMod val="85000"/>
              <a:alpha val="5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Працівникам Закладу </a:t>
            </a:r>
            <a:r>
              <a:rPr lang="uk-UA" sz="1400" b="1" dirty="0">
                <a:latin typeface="Calibri Light" panose="020F0302020204030204" pitchFamily="34" charset="0"/>
                <a:cs typeface="Calibri Light" panose="020F0302020204030204" pitchFamily="34" charset="0"/>
              </a:rPr>
              <a:t>забороняється </a:t>
            </a:r>
            <a:r>
              <a:rPr lang="uk-UA" sz="1400" dirty="0">
                <a:latin typeface="Calibri Light" panose="020F0302020204030204" pitchFamily="34" charset="0"/>
                <a:cs typeface="Calibri Light" panose="020F0302020204030204" pitchFamily="34" charset="0"/>
              </a:rPr>
              <a:t>в зовнішньому вигляді</a:t>
            </a:r>
          </a:p>
        </p:txBody>
      </p:sp>
      <p:sp>
        <p:nvSpPr>
          <p:cNvPr id="10" name="TextBox 9"/>
          <p:cNvSpPr txBox="1"/>
          <p:nvPr/>
        </p:nvSpPr>
        <p:spPr>
          <a:xfrm>
            <a:off x="2879730" y="5753716"/>
            <a:ext cx="3725333" cy="1260000"/>
          </a:xfrm>
          <a:prstGeom prst="rect">
            <a:avLst/>
          </a:prstGeom>
        </p:spPr>
        <p:txBody>
          <a:bodyPr vert="horz" wrap="square" lIns="0" tIns="0" rIns="0" bIns="0" rtlCol="0" anchor="ctr">
            <a:noAutofit/>
          </a:bodyPr>
          <a:lstStyle/>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Відкрита демонстрація </a:t>
            </a:r>
            <a:r>
              <a:rPr lang="uk-UA" sz="1400" dirty="0" err="1">
                <a:latin typeface="Calibri Light" panose="020F0302020204030204" pitchFamily="34" charset="0"/>
                <a:cs typeface="Calibri Light" panose="020F0302020204030204" pitchFamily="34" charset="0"/>
              </a:rPr>
              <a:t>пірсингу</a:t>
            </a:r>
            <a:r>
              <a:rPr lang="uk-UA" sz="1400" dirty="0">
                <a:latin typeface="Calibri Light" panose="020F0302020204030204" pitchFamily="34" charset="0"/>
                <a:cs typeface="Calibri Light" panose="020F0302020204030204" pitchFamily="34" charset="0"/>
              </a:rPr>
              <a:t> на частинах тіла</a:t>
            </a: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Брудний, неохайний одяг та взуття</a:t>
            </a:r>
          </a:p>
        </p:txBody>
      </p:sp>
      <p:cxnSp>
        <p:nvCxnSpPr>
          <p:cNvPr id="11" name="Straight Connector 10"/>
          <p:cNvCxnSpPr/>
          <p:nvPr/>
        </p:nvCxnSpPr>
        <p:spPr>
          <a:xfrm>
            <a:off x="257175" y="5681559"/>
            <a:ext cx="63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hevron 13"/>
          <p:cNvSpPr/>
          <p:nvPr/>
        </p:nvSpPr>
        <p:spPr bwMode="gray">
          <a:xfrm>
            <a:off x="2570479" y="6018864"/>
            <a:ext cx="165633" cy="729705"/>
          </a:xfrm>
          <a:prstGeom prst="chevron">
            <a:avLst>
              <a:gd name="adj" fmla="val 54300"/>
            </a:avLst>
          </a:prstGeom>
          <a:solidFill>
            <a:schemeClr val="bg1">
              <a:lumMod val="95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15" name="Chevron 14"/>
          <p:cNvSpPr/>
          <p:nvPr/>
        </p:nvSpPr>
        <p:spPr bwMode="gray">
          <a:xfrm>
            <a:off x="2570479" y="4612047"/>
            <a:ext cx="165633" cy="729705"/>
          </a:xfrm>
          <a:prstGeom prst="chevron">
            <a:avLst>
              <a:gd name="adj" fmla="val 54300"/>
            </a:avLst>
          </a:prstGeom>
          <a:solidFill>
            <a:schemeClr val="bg1">
              <a:lumMod val="95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16" name="Rectangle 15"/>
          <p:cNvSpPr/>
          <p:nvPr/>
        </p:nvSpPr>
        <p:spPr bwMode="gray">
          <a:xfrm>
            <a:off x="257172" y="2945086"/>
            <a:ext cx="2171700" cy="1260000"/>
          </a:xfrm>
          <a:prstGeom prst="rect">
            <a:avLst/>
          </a:prstGeom>
          <a:solidFill>
            <a:srgbClr val="B7D6FF">
              <a:alpha val="50000"/>
            </a:srgb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Принципи</a:t>
            </a:r>
            <a:r>
              <a:rPr lang="uk-UA" sz="1400" dirty="0">
                <a:latin typeface="Calibri Light" panose="020F0302020204030204" pitchFamily="34" charset="0"/>
                <a:cs typeface="Calibri Light" panose="020F0302020204030204" pitchFamily="34" charset="0"/>
              </a:rPr>
              <a:t>, які є основою ділового стилю у зовнішньому вигляді працівників</a:t>
            </a:r>
          </a:p>
        </p:txBody>
      </p:sp>
      <p:sp>
        <p:nvSpPr>
          <p:cNvPr id="17" name="TextBox 16"/>
          <p:cNvSpPr txBox="1"/>
          <p:nvPr/>
        </p:nvSpPr>
        <p:spPr>
          <a:xfrm>
            <a:off x="2879727" y="2945086"/>
            <a:ext cx="3725333" cy="1260000"/>
          </a:xfrm>
          <a:prstGeom prst="rect">
            <a:avLst/>
          </a:prstGeom>
        </p:spPr>
        <p:txBody>
          <a:bodyPr vert="horz" wrap="square" lIns="0" tIns="0" rIns="0" bIns="0" rtlCol="0" anchor="ctr">
            <a:noAutofit/>
          </a:bodyPr>
          <a:lstStyle/>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Стриманість, та елегантність</a:t>
            </a: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Почуття міри, смак і доцільність</a:t>
            </a:r>
          </a:p>
          <a:p>
            <a:pPr marL="171450" indent="-17145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Чистота, охайність</a:t>
            </a:r>
          </a:p>
        </p:txBody>
      </p:sp>
      <p:cxnSp>
        <p:nvCxnSpPr>
          <p:cNvPr id="18" name="Straight Connector 17"/>
          <p:cNvCxnSpPr/>
          <p:nvPr/>
        </p:nvCxnSpPr>
        <p:spPr>
          <a:xfrm>
            <a:off x="257172" y="4277243"/>
            <a:ext cx="633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hevron 18"/>
          <p:cNvSpPr/>
          <p:nvPr/>
        </p:nvSpPr>
        <p:spPr bwMode="gray">
          <a:xfrm>
            <a:off x="2570476" y="3210234"/>
            <a:ext cx="165633" cy="729705"/>
          </a:xfrm>
          <a:prstGeom prst="chevron">
            <a:avLst>
              <a:gd name="adj" fmla="val 54300"/>
            </a:avLst>
          </a:prstGeom>
          <a:solidFill>
            <a:schemeClr val="bg1">
              <a:lumMod val="95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20" name="TextBox 19"/>
          <p:cNvSpPr txBox="1"/>
          <p:nvPr/>
        </p:nvSpPr>
        <p:spPr>
          <a:xfrm>
            <a:off x="260603" y="7145931"/>
            <a:ext cx="6343650" cy="2020142"/>
          </a:xfrm>
          <a:prstGeom prst="rect">
            <a:avLst/>
          </a:prstGeom>
        </p:spPr>
        <p:txBody>
          <a:bodyPr vert="horz" wrap="square" lIns="0" tIns="0" rIns="0" bIns="0" rtlCol="0">
            <a:noAutofit/>
          </a:bodyPr>
          <a:lstStyle>
            <a:defPPr>
              <a:defRPr lang="en-US"/>
            </a:defPPr>
            <a:lvl1pPr algn="just">
              <a:spcAft>
                <a:spcPts val="600"/>
              </a:spcAft>
              <a:defRPr sz="1400">
                <a:latin typeface="Calibri Light" panose="020F0302020204030204" pitchFamily="34" charset="0"/>
                <a:cs typeface="Calibri Light" panose="020F0302020204030204" pitchFamily="34" charset="0"/>
              </a:defRPr>
            </a:lvl1pPr>
          </a:lstStyle>
          <a:p>
            <a:r>
              <a:rPr lang="uk-UA" b="1" dirty="0"/>
              <a:t>У дні від'їзду в службове відрядження і/або повернення з відрядження </a:t>
            </a:r>
            <a:r>
              <a:rPr lang="uk-UA" dirty="0"/>
              <a:t>при знаходженні працівників Закладу на робочому місці допускаються відхилення від рекомендацій щодо зовнішнього вигляду.</a:t>
            </a:r>
          </a:p>
          <a:p>
            <a:r>
              <a:rPr lang="uk-UA" dirty="0"/>
              <a:t>Працівники, яким згідно з нормами </a:t>
            </a:r>
            <a:r>
              <a:rPr lang="uk-UA" b="1" dirty="0"/>
              <a:t>передбачена видача спецодягу</a:t>
            </a:r>
            <a:r>
              <a:rPr lang="uk-UA" dirty="0"/>
              <a:t>, зобов'язані протягом робочого часу носити спецодяг у місцях виконання робіт.</a:t>
            </a:r>
          </a:p>
          <a:p>
            <a:r>
              <a:rPr lang="uk-UA" dirty="0"/>
              <a:t>Працівники  основних професій і працівники допоміжних служб зобов'язані носити </a:t>
            </a:r>
            <a:r>
              <a:rPr lang="uk-UA" b="1" dirty="0"/>
              <a:t>спецодяг протягом робочого часу</a:t>
            </a:r>
            <a:r>
              <a:rPr lang="uk-UA" dirty="0"/>
              <a:t>, доповнюючи або зменшуючи його комплект залежно від пори року і температури зовнішнього середовища. При використанні спецодягу необхідно стежити за його  </a:t>
            </a:r>
            <a:r>
              <a:rPr lang="uk-UA" b="1" dirty="0"/>
              <a:t>чистотою і акуратним виглядом.</a:t>
            </a:r>
          </a:p>
          <a:p>
            <a:endParaRPr lang="en-US" dirty="0"/>
          </a:p>
        </p:txBody>
      </p:sp>
    </p:spTree>
    <p:extLst>
      <p:ext uri="{BB962C8B-B14F-4D97-AF65-F5344CB8AC3E}">
        <p14:creationId xmlns:p14="http://schemas.microsoft.com/office/powerpoint/2010/main" val="86791490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258690" y="3529119"/>
            <a:ext cx="6336000" cy="1152000"/>
          </a:xfrm>
          <a:prstGeom prst="rect">
            <a:avLst/>
          </a:prstGeom>
          <a:noFill/>
          <a:ln w="19050">
            <a:solidFill>
              <a:srgbClr val="002F6C"/>
            </a:solidFill>
          </a:ln>
        </p:spPr>
        <p:txBody>
          <a:bodyPr vert="horz" lIns="108000" tIns="180000" rIns="108000" bIns="72000" rtlCol="0" anchor="t">
            <a:noAutofit/>
          </a:bodyPr>
          <a:lstStyle/>
          <a:p>
            <a:pPr algn="ctr">
              <a:spcAft>
                <a:spcPts val="600"/>
              </a:spcAft>
              <a:buSzPct val="100000"/>
            </a:pPr>
            <a:r>
              <a:rPr lang="uk-UA" sz="1400" b="1" dirty="0">
                <a:latin typeface="Calibri Light" panose="020F0302020204030204" pitchFamily="34" charset="0"/>
                <a:cs typeface="Calibri Light" panose="020F0302020204030204" pitchFamily="34" charset="0"/>
              </a:rPr>
              <a:t>Спілкування з працівником</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Передусім, варто поспілкуватися з працівником, який допустив порушення Кодексу. У приватній розмові спокійно наголосити на неприпустимості такої поведінки. </a:t>
            </a:r>
          </a:p>
        </p:txBody>
      </p:sp>
      <p:sp>
        <p:nvSpPr>
          <p:cNvPr id="25" name="Rectangle 24"/>
          <p:cNvSpPr/>
          <p:nvPr/>
        </p:nvSpPr>
        <p:spPr bwMode="gray">
          <a:xfrm>
            <a:off x="258690" y="5150059"/>
            <a:ext cx="6336000" cy="4014579"/>
          </a:xfrm>
          <a:prstGeom prst="rect">
            <a:avLst/>
          </a:prstGeom>
          <a:noFill/>
          <a:ln w="19050">
            <a:solidFill>
              <a:srgbClr val="002F6C"/>
            </a:solidFill>
          </a:ln>
        </p:spPr>
        <p:txBody>
          <a:bodyPr vert="horz" lIns="108000" tIns="180000" rIns="108000" bIns="72000" rtlCol="0" anchor="t">
            <a:noAutofit/>
          </a:bodyPr>
          <a:lstStyle/>
          <a:p>
            <a:pPr algn="ctr">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Звернення до керівника працівника</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Якщо </a:t>
            </a:r>
            <a:r>
              <a:rPr lang="uk-UA" sz="1400" b="1" dirty="0">
                <a:latin typeface="Calibri Light" panose="020F0302020204030204" pitchFamily="34" charset="0"/>
                <a:cs typeface="Calibri Light" panose="020F0302020204030204" pitchFamily="34" charset="0"/>
              </a:rPr>
              <a:t>спілкування</a:t>
            </a:r>
            <a:r>
              <a:rPr lang="uk-UA" sz="1400" dirty="0">
                <a:latin typeface="Calibri Light" panose="020F0302020204030204" pitchFamily="34" charset="0"/>
                <a:cs typeface="Calibri Light" panose="020F0302020204030204" pitchFamily="34" charset="0"/>
              </a:rPr>
              <a:t> з працівником, який допустив порушення Кодексу, </a:t>
            </a:r>
            <a:r>
              <a:rPr lang="uk-UA" sz="1400" b="1" dirty="0">
                <a:latin typeface="Calibri Light" panose="020F0302020204030204" pitchFamily="34" charset="0"/>
                <a:cs typeface="Calibri Light" panose="020F0302020204030204" pitchFamily="34" charset="0"/>
              </a:rPr>
              <a:t>виглядає недоречним або поведінка працівника не змінюється</a:t>
            </a:r>
            <a:r>
              <a:rPr lang="uk-UA" sz="1400" dirty="0">
                <a:latin typeface="Calibri Light" panose="020F0302020204030204" pitchFamily="34" charset="0"/>
                <a:cs typeface="Calibri Light" panose="020F0302020204030204" pitchFamily="34" charset="0"/>
              </a:rPr>
              <a:t> та вимагає реагування Ради з питань професійної етики, доцільним є звернення до безпосереднього керівника такого працівника, головної медичної сестри, медичного директора або керівника Закладу. Звернення (службова записка) має бути викладене в письмовій формі та </a:t>
            </a:r>
            <a:r>
              <a:rPr lang="uk-UA" sz="1400" b="1" dirty="0">
                <a:latin typeface="Calibri Light" panose="020F0302020204030204" pitchFamily="34" charset="0"/>
                <a:cs typeface="Calibri Light" panose="020F0302020204030204" pitchFamily="34" charset="0"/>
              </a:rPr>
              <a:t>містити інформацію про </a:t>
            </a:r>
            <a:r>
              <a:rPr lang="uk-UA" sz="1400" dirty="0">
                <a:latin typeface="Calibri Light" panose="020F0302020204030204" pitchFamily="34" charset="0"/>
                <a:cs typeface="Calibri Light" panose="020F0302020204030204" pitchFamily="34" charset="0"/>
              </a:rPr>
              <a:t>відповідного працівника, дату та час вчинення ним дій, що порушують вимоги Кодексу, обставини, що передували цьому, опис безпосередніх дій працівника та ім’я особи, яка повідомляє про порушення.</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Пацієнту, який через свій фізичний або психоемоційний стан не може самостійно скласти звернення, надає допомогу працівник Закладу.</a:t>
            </a:r>
          </a:p>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Звернення</a:t>
            </a:r>
            <a:r>
              <a:rPr lang="uk-UA" sz="1400" dirty="0">
                <a:latin typeface="Calibri Light" panose="020F0302020204030204" pitchFamily="34" charset="0"/>
                <a:cs typeface="Calibri Light" panose="020F0302020204030204" pitchFamily="34" charset="0"/>
              </a:rPr>
              <a:t> (службова записка) </a:t>
            </a:r>
            <a:r>
              <a:rPr lang="uk-UA" sz="1400" b="1" dirty="0">
                <a:latin typeface="Calibri Light" panose="020F0302020204030204" pitchFamily="34" charset="0"/>
                <a:cs typeface="Calibri Light" panose="020F0302020204030204" pitchFamily="34" charset="0"/>
              </a:rPr>
              <a:t>передається</a:t>
            </a:r>
            <a:r>
              <a:rPr lang="uk-UA" sz="1400" dirty="0">
                <a:latin typeface="Calibri Light" panose="020F0302020204030204" pitchFamily="34" charset="0"/>
                <a:cs typeface="Calibri Light" panose="020F0302020204030204" pitchFamily="34" charset="0"/>
              </a:rPr>
              <a:t> безпосереднім керівником працівника, головною медичною сестрою, медичним директором або керівником Закладу </a:t>
            </a:r>
            <a:r>
              <a:rPr lang="uk-UA" sz="1400" b="1" dirty="0">
                <a:latin typeface="Calibri Light" panose="020F0302020204030204" pitchFamily="34" charset="0"/>
                <a:cs typeface="Calibri Light" panose="020F0302020204030204" pitchFamily="34" charset="0"/>
              </a:rPr>
              <a:t>Раді з питань професійної етики </a:t>
            </a:r>
            <a:r>
              <a:rPr lang="uk-UA" sz="1400" dirty="0">
                <a:latin typeface="Calibri Light" panose="020F0302020204030204" pitchFamily="34" charset="0"/>
                <a:cs typeface="Calibri Light" panose="020F0302020204030204" pitchFamily="34" charset="0"/>
              </a:rPr>
              <a:t>для розгляду та вжиття відповідних заходів реагування.</a:t>
            </a:r>
          </a:p>
        </p:txBody>
      </p:sp>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5" name="TextBox 4"/>
          <p:cNvSpPr txBox="1"/>
          <p:nvPr/>
        </p:nvSpPr>
        <p:spPr>
          <a:xfrm>
            <a:off x="260603" y="1689405"/>
            <a:ext cx="6343650" cy="779158"/>
          </a:xfrm>
          <a:prstGeom prst="rect">
            <a:avLst/>
          </a:prstGeom>
        </p:spPr>
        <p:txBody>
          <a:bodyPr vert="horz" wrap="square" lIns="0" tIns="0" rIns="0" bIns="0" rtlCol="0">
            <a:noAutofit/>
          </a:bodyPr>
          <a:lstStyle/>
          <a:p>
            <a:pPr algn="ctr">
              <a:buSzPct val="100000"/>
              <a:buFont typeface="Arial" panose="020B0604020202020204" pitchFamily="34" charset="0"/>
              <a:buNone/>
            </a:pPr>
            <a:endParaRPr lang="uk-UA" sz="1800" b="1" dirty="0">
              <a:latin typeface="Calibri Light" panose="020F0302020204030204" pitchFamily="34" charset="0"/>
              <a:cs typeface="Calibri Light" panose="020F0302020204030204" pitchFamily="34" charset="0"/>
            </a:endParaRPr>
          </a:p>
        </p:txBody>
      </p:sp>
      <p:sp>
        <p:nvSpPr>
          <p:cNvPr id="9" name="TextBox 8"/>
          <p:cNvSpPr txBox="1"/>
          <p:nvPr/>
        </p:nvSpPr>
        <p:spPr>
          <a:xfrm>
            <a:off x="260603" y="2460093"/>
            <a:ext cx="6343650" cy="731837"/>
          </a:xfrm>
          <a:prstGeom prst="rect">
            <a:avLst/>
          </a:prstGeom>
        </p:spPr>
        <p:txBody>
          <a:bodyPr vert="horz" wrap="square" lIns="0" tIns="0" rIns="0" bIns="0" rtlCol="0">
            <a:noAutofit/>
          </a:bodyPr>
          <a:lstStyle/>
          <a:p>
            <a:pPr algn="just">
              <a:spcAft>
                <a:spcPts val="600"/>
              </a:spcAft>
            </a:pPr>
            <a:r>
              <a:rPr lang="uk-UA" sz="1400" dirty="0">
                <a:latin typeface="Calibri Light" panose="020F0302020204030204" pitchFamily="34" charset="0"/>
                <a:ea typeface="Times New Roman" panose="02020603050405020304" pitchFamily="18" charset="0"/>
                <a:cs typeface="Calibri Light" panose="020F0302020204030204" pitchFamily="34" charset="0"/>
              </a:rPr>
              <a:t>Якщо пацієнт, працівник або інша особа має підстави вважати, що поведінка працівника Закладу не відповідає цьому Кодексу, він/вона може повідомити в один із способів, описаних нижче. </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1000" y="1689406"/>
            <a:ext cx="5076000"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ru-RU" sz="1800" b="1" dirty="0">
                <a:latin typeface="Calibri Light" panose="020F0302020204030204" pitchFamily="34" charset="0"/>
                <a:cs typeface="Calibri Light" panose="020F0302020204030204" pitchFamily="34" charset="0"/>
              </a:rPr>
              <a:t>ПОВІДОМЛЕННЯ ПРО ПОРУШЕННЯ КОДЕКСУ</a:t>
            </a:r>
            <a:endParaRPr lang="uk-UA" sz="1800" b="1" dirty="0">
              <a:latin typeface="Calibri Light" panose="020F0302020204030204" pitchFamily="34" charset="0"/>
              <a:cs typeface="Calibri Light" panose="020F0302020204030204" pitchFamily="34" charset="0"/>
            </a:endParaRPr>
          </a:p>
        </p:txBody>
      </p:sp>
      <p:sp>
        <p:nvSpPr>
          <p:cNvPr id="4" name="TextBox 3"/>
          <p:cNvSpPr txBox="1"/>
          <p:nvPr/>
        </p:nvSpPr>
        <p:spPr>
          <a:xfrm>
            <a:off x="2731169" y="3273393"/>
            <a:ext cx="1395663" cy="430887"/>
          </a:xfrm>
          <a:prstGeom prst="rect">
            <a:avLst/>
          </a:prstGeom>
          <a:solidFill>
            <a:schemeClr val="bg1"/>
          </a:solidFill>
        </p:spPr>
        <p:txBody>
          <a:bodyPr vert="horz" wrap="square" lIns="0" tIns="0" rIns="0" bIns="0" rtlCol="0">
            <a:spAutoFit/>
          </a:bodyPr>
          <a:lstStyle/>
          <a:p>
            <a:pPr algn="ctr"/>
            <a:r>
              <a:rPr lang="uk-UA" sz="2800" b="1" dirty="0">
                <a:solidFill>
                  <a:srgbClr val="002F6C"/>
                </a:solidFill>
                <a:latin typeface="Calibri Light" panose="020F0302020204030204" pitchFamily="34" charset="0"/>
                <a:cs typeface="Calibri Light" panose="020F0302020204030204" pitchFamily="34" charset="0"/>
              </a:rPr>
              <a:t>01</a:t>
            </a:r>
            <a:endParaRPr lang="en-US" sz="2800" b="1" dirty="0" err="1">
              <a:solidFill>
                <a:srgbClr val="002F6C"/>
              </a:solidFill>
              <a:latin typeface="Calibri Light" panose="020F0302020204030204" pitchFamily="34" charset="0"/>
              <a:cs typeface="Calibri Light" panose="020F0302020204030204" pitchFamily="34" charset="0"/>
            </a:endParaRPr>
          </a:p>
        </p:txBody>
      </p:sp>
      <p:sp>
        <p:nvSpPr>
          <p:cNvPr id="13" name="TextBox 12"/>
          <p:cNvSpPr txBox="1"/>
          <p:nvPr/>
        </p:nvSpPr>
        <p:spPr>
          <a:xfrm>
            <a:off x="2731169" y="4924990"/>
            <a:ext cx="1395663" cy="430887"/>
          </a:xfrm>
          <a:prstGeom prst="rect">
            <a:avLst/>
          </a:prstGeom>
          <a:solidFill>
            <a:schemeClr val="bg1"/>
          </a:solidFill>
        </p:spPr>
        <p:txBody>
          <a:bodyPr vert="horz" wrap="square" lIns="0" tIns="0" rIns="0" bIns="0" rtlCol="0">
            <a:spAutoFit/>
          </a:bodyPr>
          <a:lstStyle/>
          <a:p>
            <a:pPr algn="ctr"/>
            <a:r>
              <a:rPr lang="uk-UA" sz="2800" b="1" dirty="0">
                <a:solidFill>
                  <a:srgbClr val="002F6C"/>
                </a:solidFill>
                <a:latin typeface="Calibri Light" panose="020F0302020204030204" pitchFamily="34" charset="0"/>
                <a:cs typeface="Calibri Light" panose="020F0302020204030204" pitchFamily="34" charset="0"/>
              </a:rPr>
              <a:t>02</a:t>
            </a:r>
            <a:endParaRPr lang="en-US" sz="2800" b="1" dirty="0" err="1">
              <a:solidFill>
                <a:srgbClr val="002F6C"/>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1238327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5" name="TextBox 4"/>
          <p:cNvSpPr txBox="1"/>
          <p:nvPr/>
        </p:nvSpPr>
        <p:spPr>
          <a:xfrm>
            <a:off x="260603" y="1689405"/>
            <a:ext cx="6343650" cy="779158"/>
          </a:xfrm>
          <a:prstGeom prst="rect">
            <a:avLst/>
          </a:prstGeom>
        </p:spPr>
        <p:txBody>
          <a:bodyPr vert="horz" wrap="square" lIns="0" tIns="0" rIns="0" bIns="0" rtlCol="0">
            <a:noAutofit/>
          </a:bodyPr>
          <a:lstStyle/>
          <a:p>
            <a:pPr algn="ctr">
              <a:buSzPct val="100000"/>
              <a:buFont typeface="Arial" panose="020B0604020202020204" pitchFamily="34" charset="0"/>
              <a:buNone/>
            </a:pPr>
            <a:endParaRPr lang="uk-UA" sz="1800" b="1" dirty="0">
              <a:latin typeface="Calibri Light" panose="020F0302020204030204" pitchFamily="34" charset="0"/>
              <a:cs typeface="Calibri Light" panose="020F0302020204030204" pitchFamily="34" charset="0"/>
            </a:endParaRP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1000" y="1689406"/>
            <a:ext cx="5076000" cy="612000"/>
          </a:xfrm>
          <a:prstGeom prst="rect">
            <a:avLst/>
          </a:prstGeom>
          <a:solidFill>
            <a:schemeClr val="bg1"/>
          </a:solidFill>
        </p:spPr>
        <p:txBody>
          <a:bodyPr vert="horz" wrap="square" lIns="0" tIns="0" rIns="0" bIns="0" rtlCol="0" anchor="ctr">
            <a:noAutofit/>
          </a:bodyPr>
          <a:lstStyle/>
          <a:p>
            <a:pPr lvl="0" algn="ctr">
              <a:buSzPct val="100000"/>
            </a:pPr>
            <a:r>
              <a:rPr lang="ru-RU" sz="1800" b="1" dirty="0">
                <a:latin typeface="Calibri Light" panose="020F0302020204030204" pitchFamily="34" charset="0"/>
                <a:cs typeface="Calibri Light" panose="020F0302020204030204" pitchFamily="34" charset="0"/>
              </a:rPr>
              <a:t>ПОВІДОМЛЕННЯ ПРО ПОРУШЕННЯ КОДЕКСУ ЕТИКИ</a:t>
            </a:r>
            <a:endParaRPr lang="uk-UA" sz="1800" b="1" dirty="0">
              <a:solidFill>
                <a:prstClr val="black"/>
              </a:solidFill>
              <a:latin typeface="Calibri Light" panose="020F0302020204030204" pitchFamily="34" charset="0"/>
              <a:cs typeface="Calibri Light" panose="020F0302020204030204" pitchFamily="34" charset="0"/>
            </a:endParaRPr>
          </a:p>
          <a:p>
            <a:pPr lvl="0" algn="ctr">
              <a:buSzPct val="100000"/>
            </a:pPr>
            <a:r>
              <a:rPr lang="uk-UA" sz="1200" i="1" dirty="0">
                <a:solidFill>
                  <a:prstClr val="black"/>
                </a:solidFill>
                <a:latin typeface="Calibri Light" panose="020F0302020204030204" pitchFamily="34" charset="0"/>
                <a:cs typeface="Calibri Light" panose="020F0302020204030204" pitchFamily="34" charset="0"/>
              </a:rPr>
              <a:t>(продовження</a:t>
            </a:r>
            <a:r>
              <a:rPr lang="en-US" sz="1200" i="1" dirty="0">
                <a:solidFill>
                  <a:prstClr val="black"/>
                </a:solidFill>
                <a:latin typeface="Calibri Light" panose="020F0302020204030204" pitchFamily="34" charset="0"/>
                <a:cs typeface="Calibri Light" panose="020F0302020204030204" pitchFamily="34" charset="0"/>
              </a:rPr>
              <a:t>)</a:t>
            </a:r>
            <a:endParaRPr lang="uk-UA" sz="1200" i="1" dirty="0">
              <a:solidFill>
                <a:prstClr val="black"/>
              </a:solidFill>
              <a:latin typeface="Calibri Light" panose="020F0302020204030204" pitchFamily="34" charset="0"/>
              <a:cs typeface="Calibri Light" panose="020F0302020204030204" pitchFamily="34" charset="0"/>
            </a:endParaRPr>
          </a:p>
        </p:txBody>
      </p:sp>
      <p:sp>
        <p:nvSpPr>
          <p:cNvPr id="9" name="Rectangle 8"/>
          <p:cNvSpPr/>
          <p:nvPr/>
        </p:nvSpPr>
        <p:spPr bwMode="gray">
          <a:xfrm>
            <a:off x="258690" y="2689961"/>
            <a:ext cx="6336000" cy="4688739"/>
          </a:xfrm>
          <a:prstGeom prst="rect">
            <a:avLst/>
          </a:prstGeom>
          <a:noFill/>
          <a:ln w="19050">
            <a:solidFill>
              <a:srgbClr val="002F6C"/>
            </a:solidFill>
          </a:ln>
        </p:spPr>
        <p:txBody>
          <a:bodyPr vert="horz" lIns="108000" tIns="180000" rIns="108000" bIns="72000" rtlCol="0" anchor="t">
            <a:noAutofit/>
          </a:bodyPr>
          <a:lstStyle/>
          <a:p>
            <a:pPr algn="ctr">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Анонімне звернення</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Повідомлення про порушення працівником Закладу вимог Кодексу може бути направлене з будь-якої електронної адреси на електронну адресу Ради з питань професійної етики ([електронна адреса]) або залишене в скриньці для анонімних звернень, розміщеній у [приміщення, де знаходиться скринька].</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Анонімне повідомлення </a:t>
            </a:r>
            <a:r>
              <a:rPr lang="uk-UA" sz="1400" b="1" dirty="0">
                <a:latin typeface="Calibri Light" panose="020F0302020204030204" pitchFamily="34" charset="0"/>
                <a:cs typeface="Calibri Light" panose="020F0302020204030204" pitchFamily="34" charset="0"/>
              </a:rPr>
              <a:t>повинне містити інформацію </a:t>
            </a:r>
            <a:r>
              <a:rPr lang="uk-UA" sz="1400" dirty="0">
                <a:latin typeface="Calibri Light" panose="020F0302020204030204" pitchFamily="34" charset="0"/>
                <a:cs typeface="Calibri Light" panose="020F0302020204030204" pitchFamily="34" charset="0"/>
              </a:rPr>
              <a:t>про відповідного працівника, дату та час вчинення ним дій, що порушують вимоги Кодексу, обставини, що передували цьому, опис безпосередніх дій працівника.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Особам, які повідомляють про порушення Кодексу працівниками Закладу, гарантується </a:t>
            </a:r>
            <a:r>
              <a:rPr lang="uk-UA" sz="1400" b="1" dirty="0">
                <a:latin typeface="Calibri Light" panose="020F0302020204030204" pitchFamily="34" charset="0"/>
                <a:cs typeface="Calibri Light" panose="020F0302020204030204" pitchFamily="34" charset="0"/>
              </a:rPr>
              <a:t>конфіденційність</a:t>
            </a:r>
            <a:r>
              <a:rPr lang="uk-UA" sz="1400" dirty="0">
                <a:latin typeface="Calibri Light" panose="020F0302020204030204" pitchFamily="34" charset="0"/>
                <a:cs typeface="Calibri Light" panose="020F0302020204030204" pitchFamily="34" charset="0"/>
              </a:rPr>
              <a:t> їхніх повідомлень.</a:t>
            </a:r>
          </a:p>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Працівника, який повідомив про порушення </a:t>
            </a:r>
            <a:r>
              <a:rPr lang="uk-UA" sz="1400" dirty="0">
                <a:latin typeface="Calibri Light" panose="020F0302020204030204" pitchFamily="34" charset="0"/>
                <a:cs typeface="Calibri Light" panose="020F0302020204030204" pitchFamily="34" charset="0"/>
              </a:rPr>
              <a:t>колегою Кодексу, не може бути звільнено чи примушено до звільнення, притягнуто до дисциплінарної відповідальності чи піддано з боку керівництва іншим негативним заходам впливу (переведення, атестація, зміна умов праці, відмова в призначенні на вищу посаду, скорочення заробітної плати тощо) або загрозі таких заходів впливу у зв’язку з повідомленням ним про порушення Кодексу.</a:t>
            </a:r>
          </a:p>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Не допускається </a:t>
            </a:r>
            <a:r>
              <a:rPr lang="uk-UA" sz="1400" dirty="0">
                <a:latin typeface="Calibri Light" panose="020F0302020204030204" pitchFamily="34" charset="0"/>
                <a:cs typeface="Calibri Light" panose="020F0302020204030204" pitchFamily="34" charset="0"/>
              </a:rPr>
              <a:t>припинення надання медичної допомоги або погіршення ставлення до пацієнта, який повідомив про порушення працівником Закладу вимог Кодексу.</a:t>
            </a:r>
          </a:p>
        </p:txBody>
      </p:sp>
      <p:sp>
        <p:nvSpPr>
          <p:cNvPr id="13" name="TextBox 12"/>
          <p:cNvSpPr txBox="1"/>
          <p:nvPr/>
        </p:nvSpPr>
        <p:spPr>
          <a:xfrm>
            <a:off x="2731169" y="2464892"/>
            <a:ext cx="1395663" cy="430887"/>
          </a:xfrm>
          <a:prstGeom prst="rect">
            <a:avLst/>
          </a:prstGeom>
          <a:solidFill>
            <a:schemeClr val="bg1"/>
          </a:solidFill>
        </p:spPr>
        <p:txBody>
          <a:bodyPr vert="horz" wrap="square" lIns="0" tIns="0" rIns="0" bIns="0" rtlCol="0">
            <a:spAutoFit/>
          </a:bodyPr>
          <a:lstStyle/>
          <a:p>
            <a:pPr algn="ctr"/>
            <a:r>
              <a:rPr lang="uk-UA" sz="2800" b="1" dirty="0">
                <a:solidFill>
                  <a:srgbClr val="002F6C"/>
                </a:solidFill>
                <a:latin typeface="Calibri Light" panose="020F0302020204030204" pitchFamily="34" charset="0"/>
                <a:cs typeface="Calibri Light" panose="020F0302020204030204" pitchFamily="34" charset="0"/>
              </a:rPr>
              <a:t>03</a:t>
            </a:r>
            <a:endParaRPr lang="en-US" sz="2800" b="1" dirty="0" err="1">
              <a:solidFill>
                <a:srgbClr val="002F6C"/>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110301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Положення щодо професійної етики</a:t>
            </a:r>
          </a:p>
        </p:txBody>
      </p:sp>
      <p:sp>
        <p:nvSpPr>
          <p:cNvPr id="5" name="TextBox 4"/>
          <p:cNvSpPr txBox="1"/>
          <p:nvPr/>
        </p:nvSpPr>
        <p:spPr>
          <a:xfrm>
            <a:off x="260603" y="1689405"/>
            <a:ext cx="6343650" cy="779158"/>
          </a:xfrm>
          <a:prstGeom prst="rect">
            <a:avLst/>
          </a:prstGeom>
        </p:spPr>
        <p:txBody>
          <a:bodyPr vert="horz" wrap="square" lIns="0" tIns="0" rIns="0" bIns="0" rtlCol="0">
            <a:noAutofit/>
          </a:bodyPr>
          <a:lstStyle/>
          <a:p>
            <a:pPr algn="ctr">
              <a:buSzPct val="100000"/>
              <a:buFont typeface="Arial" panose="020B0604020202020204" pitchFamily="34" charset="0"/>
              <a:buNone/>
            </a:pPr>
            <a:endParaRPr lang="uk-UA" sz="1800" b="1" dirty="0">
              <a:latin typeface="Calibri Light" panose="020F0302020204030204" pitchFamily="34" charset="0"/>
              <a:cs typeface="Calibri Light" panose="020F0302020204030204" pitchFamily="34" charset="0"/>
            </a:endParaRPr>
          </a:p>
        </p:txBody>
      </p:sp>
      <p:sp>
        <p:nvSpPr>
          <p:cNvPr id="9" name="TextBox 8"/>
          <p:cNvSpPr txBox="1"/>
          <p:nvPr/>
        </p:nvSpPr>
        <p:spPr>
          <a:xfrm>
            <a:off x="260603" y="2460093"/>
            <a:ext cx="6343650" cy="4872040"/>
          </a:xfrm>
          <a:prstGeom prst="rect">
            <a:avLst/>
          </a:prstGeom>
        </p:spPr>
        <p:txBody>
          <a:bodyPr vert="horz" wrap="square" lIns="0" tIns="0" rIns="0" bIns="0" rtlCol="0">
            <a:noAutofit/>
          </a:bodyPr>
          <a:lstStyle/>
          <a:p>
            <a:pPr algn="just">
              <a:spcAft>
                <a:spcPts val="600"/>
              </a:spcAft>
            </a:pPr>
            <a:r>
              <a:rPr lang="uk-UA" sz="1400" b="1" dirty="0">
                <a:latin typeface="Calibri Light" panose="020F0302020204030204" pitchFamily="34" charset="0"/>
                <a:ea typeface="Times New Roman" panose="02020603050405020304" pitchFamily="18" charset="0"/>
                <a:cs typeface="Calibri Light" panose="020F0302020204030204" pitchFamily="34" charset="0"/>
              </a:rPr>
              <a:t>Положення щодо обов’язковості дотримання Кодексу мають бути включені до </a:t>
            </a:r>
            <a:r>
              <a:rPr lang="uk-UA" sz="1400" dirty="0">
                <a:latin typeface="Calibri Light" panose="020F0302020204030204" pitchFamily="34" charset="0"/>
                <a:ea typeface="Times New Roman" panose="02020603050405020304" pitchFamily="18" charset="0"/>
                <a:cs typeface="Calibri Light" panose="020F0302020204030204" pitchFamily="34" charset="0"/>
              </a:rPr>
              <a:t>правил внутрішнього трудового розпорядку Закладу, положень про структурні підрозділи, всіх трудових договорів, а також можуть включатися до договорів, які укладаються Закладом.</a:t>
            </a:r>
          </a:p>
          <a:p>
            <a:pPr algn="just">
              <a:spcAft>
                <a:spcPts val="600"/>
              </a:spcAft>
            </a:pPr>
            <a:r>
              <a:rPr lang="uk-UA" sz="1400" b="1" dirty="0">
                <a:latin typeface="Calibri Light" panose="020F0302020204030204" pitchFamily="34" charset="0"/>
                <a:ea typeface="Times New Roman" panose="02020603050405020304" pitchFamily="18" charset="0"/>
                <a:cs typeface="Calibri Light" panose="020F0302020204030204" pitchFamily="34" charset="0"/>
              </a:rPr>
              <a:t>Посадові інструкції </a:t>
            </a:r>
            <a:r>
              <a:rPr lang="uk-UA" sz="1400" dirty="0">
                <a:latin typeface="Calibri Light" panose="020F0302020204030204" pitchFamily="34" charset="0"/>
                <a:ea typeface="Times New Roman" panose="02020603050405020304" pitchFamily="18" charset="0"/>
                <a:cs typeface="Calibri Light" panose="020F0302020204030204" pitchFamily="34" charset="0"/>
              </a:rPr>
              <a:t>працівників містять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показники оцінки роботи </a:t>
            </a:r>
            <a:r>
              <a:rPr lang="uk-UA" sz="1400" dirty="0">
                <a:latin typeface="Calibri Light" panose="020F0302020204030204" pitchFamily="34" charset="0"/>
                <a:ea typeface="Times New Roman" panose="02020603050405020304" pitchFamily="18" charset="0"/>
                <a:cs typeface="Calibri Light" panose="020F0302020204030204" pitchFamily="34" charset="0"/>
              </a:rPr>
              <a:t>працівника та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межі його особистої відповідальності</a:t>
            </a:r>
            <a:r>
              <a:rPr lang="uk-UA" sz="1400" dirty="0">
                <a:latin typeface="Calibri Light" panose="020F0302020204030204" pitchFamily="34" charset="0"/>
                <a:ea typeface="Times New Roman" panose="02020603050405020304" pitchFamily="18" charset="0"/>
                <a:cs typeface="Calibri Light" panose="020F0302020204030204" pitchFamily="34" charset="0"/>
              </a:rPr>
              <a:t> за результати діяльності й виконання робіт. У них зазначається, що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працівник несе відповідальність </a:t>
            </a:r>
            <a:r>
              <a:rPr lang="uk-UA" sz="1400" dirty="0">
                <a:latin typeface="Calibri Light" panose="020F0302020204030204" pitchFamily="34" charset="0"/>
                <a:ea typeface="Times New Roman" panose="02020603050405020304" pitchFamily="18" charset="0"/>
                <a:cs typeface="Calibri Light" panose="020F0302020204030204" pitchFamily="34" charset="0"/>
              </a:rPr>
              <a:t>за невиконання або неналежне виконання посадових завдань та обов</a:t>
            </a:r>
            <a:r>
              <a:rPr lang="uk-UA" sz="1400" dirty="0">
                <a:latin typeface="Calibri Light" panose="020F0302020204030204" pitchFamily="34" charset="0"/>
                <a:cs typeface="Calibri Light" panose="020F0302020204030204" pitchFamily="34" charset="0"/>
              </a:rPr>
              <a:t>’</a:t>
            </a:r>
            <a:r>
              <a:rPr lang="uk-UA" sz="1400" dirty="0">
                <a:latin typeface="Calibri Light" panose="020F0302020204030204" pitchFamily="34" charset="0"/>
                <a:ea typeface="Times New Roman" panose="02020603050405020304" pitchFamily="18" charset="0"/>
                <a:cs typeface="Calibri Light" panose="020F0302020204030204" pitchFamily="34" charset="0"/>
              </a:rPr>
              <a:t>язків, порушення правил внутрішнього трудового розпорядку, правил з охорони праці та Кодексу.</a:t>
            </a:r>
          </a:p>
          <a:p>
            <a:pPr algn="just">
              <a:spcAft>
                <a:spcPts val="600"/>
              </a:spcAft>
            </a:pPr>
            <a:r>
              <a:rPr lang="uk-UA" sz="1400" dirty="0">
                <a:latin typeface="Calibri Light" panose="020F0302020204030204" pitchFamily="34" charset="0"/>
                <a:ea typeface="Times New Roman" panose="02020603050405020304" pitchFamily="18" charset="0"/>
                <a:cs typeface="Calibri Light" panose="020F0302020204030204" pitchFamily="34" charset="0"/>
              </a:rPr>
              <a:t>Відповідність поведінки працівника Кодексу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оцінюється Радою з питань професійної етики</a:t>
            </a:r>
            <a:r>
              <a:rPr lang="uk-UA" sz="1400" dirty="0">
                <a:latin typeface="Calibri Light" panose="020F0302020204030204" pitchFamily="34" charset="0"/>
                <a:ea typeface="Times New Roman" panose="02020603050405020304" pitchFamily="18" charset="0"/>
                <a:cs typeface="Calibri Light" panose="020F0302020204030204" pitchFamily="34" charset="0"/>
              </a:rPr>
              <a:t>.</a:t>
            </a:r>
          </a:p>
          <a:p>
            <a:pPr algn="just">
              <a:spcAft>
                <a:spcPts val="600"/>
              </a:spcAft>
            </a:pPr>
            <a:r>
              <a:rPr lang="uk-UA" sz="1400" dirty="0">
                <a:latin typeface="Calibri Light" panose="020F0302020204030204" pitchFamily="34" charset="0"/>
                <a:ea typeface="Times New Roman" panose="02020603050405020304" pitchFamily="18" charset="0"/>
                <a:cs typeface="Calibri Light" panose="020F0302020204030204" pitchFamily="34" charset="0"/>
              </a:rPr>
              <a:t>У разі, якщо працівник припустився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публічного порушення вимог Кодексу </a:t>
            </a:r>
            <a:r>
              <a:rPr lang="uk-UA" sz="1400" dirty="0">
                <a:latin typeface="Calibri Light" panose="020F0302020204030204" pitchFamily="34" charset="0"/>
                <a:ea typeface="Times New Roman" panose="02020603050405020304" pitchFamily="18" charset="0"/>
                <a:cs typeface="Calibri Light" panose="020F0302020204030204" pitchFamily="34" charset="0"/>
              </a:rPr>
              <a:t>або про таке порушення стало відомо широкому загалу, Рада з питань професійної етики приймає рішення щодо висловлення публічних вибачень від імені Закладу, публікації інформації про порушення працівником положень Кодексу на сайті Закладу тощо.</a:t>
            </a:r>
          </a:p>
          <a:p>
            <a:pPr algn="just">
              <a:spcAft>
                <a:spcPts val="600"/>
              </a:spcAft>
            </a:pPr>
            <a:r>
              <a:rPr lang="uk-UA" sz="1400" dirty="0">
                <a:latin typeface="Calibri Light" panose="020F0302020204030204" pitchFamily="34" charset="0"/>
                <a:ea typeface="Times New Roman" panose="02020603050405020304" pitchFamily="18" charset="0"/>
                <a:cs typeface="Calibri Light" panose="020F0302020204030204" pitchFamily="34" charset="0"/>
              </a:rPr>
              <a:t>До працівника, який припустився порушення положень Кодексу, можуть застосовуватися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заходи дисциплінарного впливу </a:t>
            </a:r>
            <a:r>
              <a:rPr lang="uk-UA" sz="1400" dirty="0">
                <a:latin typeface="Calibri Light" panose="020F0302020204030204" pitchFamily="34" charset="0"/>
                <a:ea typeface="Times New Roman" panose="02020603050405020304" pitchFamily="18" charset="0"/>
                <a:cs typeface="Calibri Light" panose="020F0302020204030204" pitchFamily="34" charset="0"/>
              </a:rPr>
              <a:t>(догана, звільнення).</a:t>
            </a:r>
          </a:p>
          <a:p>
            <a:pPr algn="just">
              <a:spcAft>
                <a:spcPts val="600"/>
              </a:spcAft>
            </a:pPr>
            <a:r>
              <a:rPr lang="uk-UA" sz="1400" dirty="0">
                <a:latin typeface="Calibri Light" panose="020F0302020204030204" pitchFamily="34" charset="0"/>
                <a:ea typeface="Times New Roman" panose="02020603050405020304" pitchFamily="18" charset="0"/>
                <a:cs typeface="Calibri Light" panose="020F0302020204030204" pitchFamily="34" charset="0"/>
              </a:rPr>
              <a:t>Випадки порушення працівником Кодексу беруться до уваги під час </a:t>
            </a:r>
            <a:r>
              <a:rPr lang="uk-UA" sz="1400" b="1" dirty="0">
                <a:latin typeface="Calibri Light" panose="020F0302020204030204" pitchFamily="34" charset="0"/>
                <a:ea typeface="Times New Roman" panose="02020603050405020304" pitchFamily="18" charset="0"/>
                <a:cs typeface="Calibri Light" panose="020F0302020204030204" pitchFamily="34" charset="0"/>
              </a:rPr>
              <a:t>прийняття рішень щодо кар’єрного розвитку</a:t>
            </a:r>
            <a:r>
              <a:rPr lang="uk-UA" sz="1400" dirty="0">
                <a:latin typeface="Calibri Light" panose="020F0302020204030204" pitchFamily="34" charset="0"/>
                <a:ea typeface="Times New Roman" panose="02020603050405020304" pitchFamily="18" charset="0"/>
                <a:cs typeface="Calibri Light" panose="020F0302020204030204" pitchFamily="34" charset="0"/>
              </a:rPr>
              <a:t> такого працівника.</a:t>
            </a:r>
          </a:p>
        </p:txBody>
      </p:sp>
      <p:cxnSp>
        <p:nvCxnSpPr>
          <p:cNvPr id="6" name="Straight Connector 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36134" y="1689406"/>
            <a:ext cx="4385733" cy="432000"/>
          </a:xfrm>
          <a:prstGeom prst="rect">
            <a:avLst/>
          </a:prstGeom>
          <a:solidFill>
            <a:schemeClr val="bg1"/>
          </a:solidFill>
        </p:spPr>
        <p:txBody>
          <a:bodyPr vert="horz" wrap="square" lIns="0" tIns="0" rIns="0" bIns="0" rtlCol="0" anchor="ctr">
            <a:noAutofit/>
          </a:bodyPr>
          <a:lstStyle/>
          <a:p>
            <a:pPr algn="ctr">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НАСЛІДКИ НЕДОТРИМАННЯ ПРИНЦИПІВ ПРОФЕСІЙНОЇ ЕТИКИ</a:t>
            </a:r>
          </a:p>
        </p:txBody>
      </p:sp>
    </p:spTree>
    <p:extLst>
      <p:ext uri="{BB962C8B-B14F-4D97-AF65-F5344CB8AC3E}">
        <p14:creationId xmlns:p14="http://schemas.microsoft.com/office/powerpoint/2010/main" val="18855154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8150" y="3398221"/>
            <a:ext cx="5253649" cy="981746"/>
          </a:xfrm>
        </p:spPr>
        <p:txBody>
          <a:bodyPr/>
          <a:lstStyle/>
          <a:p>
            <a:r>
              <a:rPr lang="uk-UA" sz="3200" b="1" dirty="0">
                <a:solidFill>
                  <a:schemeClr val="tx1"/>
                </a:solidFill>
              </a:rPr>
              <a:t>Додатки</a:t>
            </a:r>
            <a:endParaRPr lang="en-GB" sz="3200" b="1" dirty="0">
              <a:solidFill>
                <a:schemeClr val="tx1"/>
              </a:solidFill>
            </a:endParaRPr>
          </a:p>
        </p:txBody>
      </p:sp>
      <p:cxnSp>
        <p:nvCxnSpPr>
          <p:cNvPr id="3" name="Straight Connector 2"/>
          <p:cNvCxnSpPr/>
          <p:nvPr/>
        </p:nvCxnSpPr>
        <p:spPr>
          <a:xfrm>
            <a:off x="258150" y="4415308"/>
            <a:ext cx="5253649" cy="0"/>
          </a:xfrm>
          <a:prstGeom prst="line">
            <a:avLst/>
          </a:prstGeom>
          <a:ln w="38100">
            <a:solidFill>
              <a:srgbClr val="002F6C"/>
            </a:solidFill>
          </a:ln>
        </p:spPr>
        <p:style>
          <a:lnRef idx="1">
            <a:schemeClr val="accent1"/>
          </a:lnRef>
          <a:fillRef idx="0">
            <a:schemeClr val="accent1"/>
          </a:fillRef>
          <a:effectRef idx="0">
            <a:schemeClr val="accent1"/>
          </a:effectRef>
          <a:fontRef idx="minor">
            <a:schemeClr val="tx1"/>
          </a:fontRef>
        </p:style>
      </p:cxnSp>
      <p:sp>
        <p:nvSpPr>
          <p:cNvPr id="8" name="Subtitle 4"/>
          <p:cNvSpPr txBox="1">
            <a:spLocks/>
          </p:cNvSpPr>
          <p:nvPr/>
        </p:nvSpPr>
        <p:spPr bwMode="gray">
          <a:xfrm>
            <a:off x="258150" y="4434557"/>
            <a:ext cx="5253649" cy="2247900"/>
          </a:xfrm>
          <a:prstGeom prst="rect">
            <a:avLst/>
          </a:prstGeom>
        </p:spPr>
        <p:txBody>
          <a:bodyPr vert="horz" lIns="180000" tIns="72000" rIns="0" bIns="0" rtlCol="0" anchor="t">
            <a:noAutofit/>
          </a:bodyPr>
          <a:lstStyle>
            <a:lvl1pPr marL="0" indent="0" algn="l" defTabSz="685801" rtl="0" eaLnBrk="1" latinLnBrk="0" hangingPunct="1">
              <a:spcBef>
                <a:spcPts val="0"/>
              </a:spcBef>
              <a:spcAft>
                <a:spcPts val="338"/>
              </a:spcAft>
              <a:buSzPct val="100000"/>
              <a:buFont typeface="Arial" panose="020B0604020202020204" pitchFamily="34" charset="0"/>
              <a:buNone/>
              <a:defRPr lang="en-US" sz="1688" b="0" kern="1200" dirty="0" smtClean="0">
                <a:solidFill>
                  <a:schemeClr val="accent1"/>
                </a:solidFill>
                <a:latin typeface="Calibri Light" panose="020F0302020204030204" pitchFamily="34" charset="0"/>
                <a:ea typeface="+mn-ea"/>
                <a:cs typeface="Calibri Light" panose="020F0302020204030204" pitchFamily="34" charset="0"/>
              </a:defRPr>
            </a:lvl1pPr>
            <a:lvl2pPr marL="0" indent="0" algn="l" defTabSz="685801" rtl="0" eaLnBrk="1" latinLnBrk="0" hangingPunct="1">
              <a:spcBef>
                <a:spcPts val="0"/>
              </a:spcBef>
              <a:spcAft>
                <a:spcPts val="338"/>
              </a:spcAft>
              <a:buClrTx/>
              <a:buSzPct val="100000"/>
              <a:buFont typeface="Arial"/>
              <a:buNone/>
              <a:defRPr lang="en-US" sz="1688" b="0" kern="1200" dirty="0" smtClean="0">
                <a:solidFill>
                  <a:schemeClr val="tx1"/>
                </a:solidFill>
                <a:latin typeface="Calibri Light" panose="020F0302020204030204" pitchFamily="34" charset="0"/>
                <a:ea typeface="+mn-ea"/>
                <a:cs typeface="Calibri Light" panose="020F0302020204030204" pitchFamily="34" charset="0"/>
              </a:defRPr>
            </a:lvl2pPr>
            <a:lvl3pPr marL="101253" indent="-101253" algn="l" defTabSz="685801" rtl="0" eaLnBrk="1" latinLnBrk="0" hangingPunct="1">
              <a:spcBef>
                <a:spcPts val="0"/>
              </a:spcBef>
              <a:spcAft>
                <a:spcPts val="338"/>
              </a:spcAft>
              <a:buClrTx/>
              <a:buSzPct val="100000"/>
              <a:buFont typeface="Arial" panose="020B0604020202020204" pitchFamily="34" charset="0"/>
              <a:buChar char="•"/>
              <a:defRPr lang="en-US" sz="731" kern="1200" dirty="0" smtClean="0">
                <a:solidFill>
                  <a:schemeClr val="tx1"/>
                </a:solidFill>
                <a:latin typeface="+mj-lt"/>
                <a:ea typeface="+mn-ea"/>
                <a:cs typeface="Calibri Light" panose="020F0302020204030204" pitchFamily="34" charset="0"/>
              </a:defRPr>
            </a:lvl3pPr>
            <a:lvl4pPr marL="202505" indent="-101253" algn="l" defTabSz="685801" rtl="0" eaLnBrk="1" latinLnBrk="0" hangingPunct="1">
              <a:spcBef>
                <a:spcPts val="0"/>
              </a:spcBef>
              <a:spcAft>
                <a:spcPts val="338"/>
              </a:spcAft>
              <a:buClrTx/>
              <a:buSzPct val="100000"/>
              <a:buFont typeface="Verdana" panose="020B0604030504040204" pitchFamily="34" charset="0"/>
              <a:buChar char="−"/>
              <a:defRPr lang="en-US" sz="731" kern="1200" baseline="0" dirty="0" smtClean="0">
                <a:solidFill>
                  <a:schemeClr val="tx1"/>
                </a:solidFill>
                <a:latin typeface="+mj-lt"/>
                <a:ea typeface="+mn-ea"/>
                <a:cs typeface="Calibri Light" panose="020F0302020204030204" pitchFamily="34" charset="0"/>
              </a:defRPr>
            </a:lvl4pPr>
            <a:lvl5pPr marL="303758" indent="-101253" algn="l" defTabSz="598885" rtl="0" eaLnBrk="1" latinLnBrk="0" hangingPunct="1">
              <a:spcBef>
                <a:spcPts val="0"/>
              </a:spcBef>
              <a:spcAft>
                <a:spcPts val="338"/>
              </a:spcAft>
              <a:buClrTx/>
              <a:buSzPct val="100000"/>
              <a:buFont typeface="Arial" panose="020B0604020202020204" pitchFamily="34" charset="0"/>
              <a:buChar char="•"/>
              <a:tabLst/>
              <a:defRPr lang="en-US" sz="731" kern="1200" baseline="0" dirty="0" smtClean="0">
                <a:solidFill>
                  <a:schemeClr val="tx1"/>
                </a:solidFill>
                <a:latin typeface="+mj-lt"/>
                <a:ea typeface="+mn-ea"/>
                <a:cs typeface="Calibri Light" panose="020F0302020204030204" pitchFamily="34" charset="0"/>
              </a:defRPr>
            </a:lvl5pPr>
            <a:lvl6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599" indent="-132300" algn="l" defTabSz="685801"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lvl="1">
              <a:spcAft>
                <a:spcPts val="600"/>
              </a:spcAft>
            </a:pPr>
            <a:r>
              <a:rPr lang="uk-UA" sz="1800" i="1" dirty="0"/>
              <a:t>Пов'язані документи</a:t>
            </a:r>
          </a:p>
        </p:txBody>
      </p:sp>
    </p:spTree>
    <p:custDataLst>
      <p:custData r:id="rId1"/>
      <p:custData r:id="rId2"/>
      <p:tags r:id="rId3"/>
    </p:custDataLst>
    <p:extLst>
      <p:ext uri="{BB962C8B-B14F-4D97-AF65-F5344CB8AC3E}">
        <p14:creationId xmlns:p14="http://schemas.microsoft.com/office/powerpoint/2010/main" val="259106469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Додатки</a:t>
            </a:r>
          </a:p>
        </p:txBody>
      </p:sp>
      <p:sp>
        <p:nvSpPr>
          <p:cNvPr id="8" name="TextBox 7"/>
          <p:cNvSpPr txBox="1"/>
          <p:nvPr/>
        </p:nvSpPr>
        <p:spPr>
          <a:xfrm>
            <a:off x="260603" y="2455863"/>
            <a:ext cx="6343650" cy="5561981"/>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Усі працівники Закладу </a:t>
            </a:r>
            <a:r>
              <a:rPr lang="uk-UA" sz="1400" b="1" dirty="0">
                <a:latin typeface="Calibri Light" panose="020F0302020204030204" pitchFamily="34" charset="0"/>
                <a:cs typeface="Calibri Light" panose="020F0302020204030204" pitchFamily="34" charset="0"/>
              </a:rPr>
              <a:t>повинні дотримуватися положень законодавства та інших документів</a:t>
            </a:r>
            <a:r>
              <a:rPr lang="uk-UA" sz="1400" dirty="0">
                <a:latin typeface="Calibri Light" panose="020F0302020204030204" pitchFamily="34" charset="0"/>
                <a:cs typeface="Calibri Light" panose="020F0302020204030204" pitchFamily="34" charset="0"/>
              </a:rPr>
              <a:t>, що встановлюють вимоги до їхньої професійної діяльності та відповідних обмежень, спрямованих на недопущення випадків неетичних чи корупційних дій і конфлікту інтересів. Кодекс не змінює положень цих документів та </a:t>
            </a:r>
            <a:r>
              <a:rPr lang="uk-UA" sz="1400" b="1" dirty="0">
                <a:latin typeface="Calibri Light" panose="020F0302020204030204" pitchFamily="34" charset="0"/>
                <a:cs typeface="Calibri Light" panose="020F0302020204030204" pitchFamily="34" charset="0"/>
              </a:rPr>
              <a:t>слугує їхнім доповненням</a:t>
            </a:r>
            <a:r>
              <a:rPr lang="uk-UA" sz="1400" dirty="0">
                <a:latin typeface="Calibri Light" panose="020F0302020204030204" pitchFamily="34" charset="0"/>
                <a:cs typeface="Calibri Light" panose="020F0302020204030204" pitchFamily="34" charset="0"/>
              </a:rPr>
              <a:t>, що конкретизує та роз’яснює їхній зміст.</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До таких документів, зокрема, 	належать:</a:t>
            </a:r>
          </a:p>
          <a:p>
            <a:pPr marL="180000" indent="-180000" algn="just">
              <a:buSzPct val="100000"/>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Основи законодавства України про охорону здоров’я</a:t>
            </a:r>
            <a:r>
              <a:rPr lang="uk-UA" sz="1400" dirty="0">
                <a:latin typeface="Calibri Light" panose="020F0302020204030204" pitchFamily="34" charset="0"/>
                <a:cs typeface="Calibri Light" panose="020F0302020204030204" pitchFamily="34" charset="0"/>
              </a:rPr>
              <a:t>, якими, зокрема, встановлюються обов’язок медичних, фармацевтичних працівників та фахівців з реабілітації дотримуватися вимог професійної етики і деонтології, зберігати лікарську таємницю, а також обмежень під час здійснення ними професійної діяльності; </a:t>
            </a:r>
          </a:p>
          <a:p>
            <a:pPr marL="180000" indent="-180000" algn="just">
              <a:buSzPct val="10000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Закон України </a:t>
            </a:r>
            <a:r>
              <a:rPr lang="uk-UA" sz="1400" b="1" dirty="0">
                <a:latin typeface="Calibri Light" panose="020F0302020204030204" pitchFamily="34" charset="0"/>
                <a:cs typeface="Calibri Light" panose="020F0302020204030204" pitchFamily="34" charset="0"/>
              </a:rPr>
              <a:t>«Про запобігання корупції»</a:t>
            </a:r>
            <a:r>
              <a:rPr lang="uk-UA" sz="1400" dirty="0">
                <a:latin typeface="Calibri Light" panose="020F0302020204030204" pitchFamily="34" charset="0"/>
                <a:cs typeface="Calibri Light" panose="020F0302020204030204" pitchFamily="34" charset="0"/>
              </a:rPr>
              <a:t>, відповідно до якого юридичні особи забезпечують розробку та вжиття заходів, які є необхідними й обґрунтованими для запобігання і протидії корупції в </a:t>
            </a:r>
            <a:r>
              <a:rPr lang="uk-UA" sz="1400" dirty="0" err="1">
                <a:latin typeface="Calibri Light" panose="020F0302020204030204" pitchFamily="34" charset="0"/>
                <a:cs typeface="Calibri Light" panose="020F0302020204030204" pitchFamily="34" charset="0"/>
              </a:rPr>
              <a:t>їхніи</a:t>
            </a:r>
            <a:r>
              <a:rPr lang="uk-UA" sz="1400" dirty="0">
                <a:latin typeface="Calibri Light" panose="020F0302020204030204" pitchFamily="34" charset="0"/>
                <a:cs typeface="Calibri Light" panose="020F0302020204030204" pitchFamily="34" charset="0"/>
              </a:rPr>
              <a:t>̆ діяльності;</a:t>
            </a:r>
          </a:p>
          <a:p>
            <a:pPr marL="180000" indent="-180000" algn="just">
              <a:buSzPct val="10000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Закон України </a:t>
            </a:r>
            <a:r>
              <a:rPr lang="uk-UA" sz="1400" b="1" dirty="0">
                <a:latin typeface="Calibri Light" panose="020F0302020204030204" pitchFamily="34" charset="0"/>
                <a:cs typeface="Calibri Light" panose="020F0302020204030204" pitchFamily="34" charset="0"/>
              </a:rPr>
              <a:t>«Про засади запобігання та протидії дискримінації в Україні»</a:t>
            </a:r>
            <a:r>
              <a:rPr lang="uk-UA" sz="1400" dirty="0">
                <a:latin typeface="Calibri Light" panose="020F0302020204030204" pitchFamily="34" charset="0"/>
                <a:cs typeface="Calibri Light" panose="020F0302020204030204" pitchFamily="34" charset="0"/>
              </a:rPr>
              <a:t>, що застосовується, зокрема, до трудових відносин та сфери охорони здоров’я;</a:t>
            </a:r>
          </a:p>
          <a:p>
            <a:pPr marL="180000" indent="-180000" algn="just">
              <a:buSzPct val="100000"/>
              <a:buFont typeface="Arial" panose="020B0604020202020204" pitchFamily="34" charset="0"/>
              <a:buChar char="•"/>
            </a:pPr>
            <a:r>
              <a:rPr lang="uk-UA" sz="1400" dirty="0">
                <a:latin typeface="Calibri Light" panose="020F0302020204030204" pitchFamily="34" charset="0"/>
                <a:cs typeface="Calibri Light" panose="020F0302020204030204" pitchFamily="34" charset="0"/>
              </a:rPr>
              <a:t>Закон України </a:t>
            </a:r>
            <a:r>
              <a:rPr lang="uk-UA" sz="1400" b="1" dirty="0">
                <a:latin typeface="Calibri Light" panose="020F0302020204030204" pitchFamily="34" charset="0"/>
                <a:cs typeface="Calibri Light" panose="020F0302020204030204" pitchFamily="34" charset="0"/>
              </a:rPr>
              <a:t>«Про забезпечення рівних прав та можливостей жінок і чоловіків»</a:t>
            </a:r>
            <a:r>
              <a:rPr lang="uk-UA" sz="1400" dirty="0">
                <a:latin typeface="Calibri Light" panose="020F0302020204030204" pitchFamily="34" charset="0"/>
                <a:cs typeface="Calibri Light" panose="020F0302020204030204" pitchFamily="34" charset="0"/>
              </a:rPr>
              <a:t>;</a:t>
            </a:r>
          </a:p>
          <a:p>
            <a:pPr marL="180000" indent="-180000" algn="just">
              <a:buSzPct val="100000"/>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Клятва лікаря</a:t>
            </a:r>
            <a:r>
              <a:rPr lang="uk-UA" sz="1400" dirty="0">
                <a:latin typeface="Calibri Light" panose="020F0302020204030204" pitchFamily="34" charset="0"/>
                <a:cs typeface="Calibri Light" panose="020F0302020204030204" pitchFamily="34" charset="0"/>
              </a:rPr>
              <a:t>, затверджена Указом Президента України від 15 червня 1992 №</a:t>
            </a:r>
            <a:r>
              <a:rPr lang="en-US" sz="1400" dirty="0">
                <a:latin typeface="Calibri Light" panose="020F0302020204030204" pitchFamily="34" charset="0"/>
                <a:cs typeface="Calibri Light" panose="020F0302020204030204" pitchFamily="34" charset="0"/>
              </a:rPr>
              <a:t>349</a:t>
            </a:r>
            <a:r>
              <a:rPr lang="uk-UA" sz="1400" dirty="0">
                <a:latin typeface="Calibri Light" panose="020F0302020204030204" pitchFamily="34" charset="0"/>
                <a:cs typeface="Calibri Light" panose="020F0302020204030204" pitchFamily="34" charset="0"/>
              </a:rPr>
              <a:t>;</a:t>
            </a:r>
          </a:p>
          <a:p>
            <a:pPr marL="180000" indent="-180000" algn="just">
              <a:buSzPct val="100000"/>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Етичний̆ кодекс лікаря України</a:t>
            </a:r>
            <a:r>
              <a:rPr lang="uk-UA" sz="1400" dirty="0">
                <a:latin typeface="Calibri Light" panose="020F0302020204030204" pitchFamily="34" charset="0"/>
                <a:cs typeface="Calibri Light" panose="020F0302020204030204" pitchFamily="34" charset="0"/>
              </a:rPr>
              <a:t>, прийнятий 27 вересня 2009 року Всеукраїнським з'їздом лікарських організацій̆ та </a:t>
            </a:r>
            <a:r>
              <a:rPr lang="en-US" sz="1400" dirty="0">
                <a:latin typeface="Calibri Light" panose="020F0302020204030204" pitchFamily="34" charset="0"/>
                <a:cs typeface="Calibri Light" panose="020F0302020204030204" pitchFamily="34" charset="0"/>
              </a:rPr>
              <a:t>X </a:t>
            </a:r>
            <a:r>
              <a:rPr lang="uk-UA" sz="1400" dirty="0">
                <a:latin typeface="Calibri Light" panose="020F0302020204030204" pitchFamily="34" charset="0"/>
                <a:cs typeface="Calibri Light" panose="020F0302020204030204" pitchFamily="34" charset="0"/>
              </a:rPr>
              <a:t>з'їздом Всеукраїнського лікарського товариства, що доповнює механізм правового регулювання взаємовідносин лікарів та пацієнтів нормами медичної етики і деонтології та враховує положення Міжнародного кодексу лікарської етики;</a:t>
            </a:r>
          </a:p>
          <a:p>
            <a:pPr marL="180000" indent="-180000" algn="just">
              <a:buSzPct val="100000"/>
              <a:buFont typeface="Arial" panose="020B0604020202020204" pitchFamily="34" charset="0"/>
              <a:buChar char="•"/>
            </a:pPr>
            <a:r>
              <a:rPr lang="uk-UA" sz="1400" b="1" dirty="0">
                <a:latin typeface="Calibri Light" panose="020F0302020204030204" pitchFamily="34" charset="0"/>
                <a:cs typeface="Calibri Light" panose="020F0302020204030204" pitchFamily="34" charset="0"/>
              </a:rPr>
              <a:t>Етичний кодекс медичної сестри</a:t>
            </a:r>
            <a:r>
              <a:rPr lang="uk-UA" sz="1400" dirty="0">
                <a:latin typeface="Calibri Light" panose="020F0302020204030204" pitchFamily="34" charset="0"/>
                <a:cs typeface="Calibri Light" panose="020F0302020204030204" pitchFamily="34" charset="0"/>
              </a:rPr>
              <a:t>, прийнятий у 1999 році з'їздом медичних сестер України.</a:t>
            </a:r>
          </a:p>
        </p:txBody>
      </p:sp>
      <p:cxnSp>
        <p:nvCxnSpPr>
          <p:cNvPr id="5" name="Straight Connector 4"/>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97000" y="1689406"/>
            <a:ext cx="2664000" cy="432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ПОВ</a:t>
            </a:r>
            <a:r>
              <a:rPr lang="uk-UA" sz="1800" dirty="0">
                <a:latin typeface="Calibri Light" panose="020F0302020204030204" pitchFamily="34" charset="0"/>
                <a:cs typeface="Calibri Light" panose="020F0302020204030204" pitchFamily="34" charset="0"/>
              </a:rPr>
              <a:t>’</a:t>
            </a:r>
            <a:r>
              <a:rPr lang="uk-UA" sz="1800" b="1" dirty="0">
                <a:latin typeface="Calibri Light" panose="020F0302020204030204" pitchFamily="34" charset="0"/>
                <a:cs typeface="Calibri Light" panose="020F0302020204030204" pitchFamily="34" charset="0"/>
              </a:rPr>
              <a:t>ЯЗАНІ ДОКУМЕНТИ</a:t>
            </a:r>
          </a:p>
        </p:txBody>
      </p:sp>
      <p:sp>
        <p:nvSpPr>
          <p:cNvPr id="3" name="Rectangle 2"/>
          <p:cNvSpPr/>
          <p:nvPr/>
        </p:nvSpPr>
        <p:spPr bwMode="gray">
          <a:xfrm>
            <a:off x="-815741" y="8352301"/>
            <a:ext cx="8489482" cy="812337"/>
          </a:xfrm>
          <a:prstGeom prst="rect">
            <a:avLst/>
          </a:prstGeom>
          <a:solidFill>
            <a:schemeClr val="bg1">
              <a:lumMod val="95000"/>
            </a:schemeClr>
          </a:solidFill>
          <a:ln>
            <a:solidFill>
              <a:schemeClr val="bg2"/>
            </a:solidFill>
          </a:ln>
        </p:spPr>
        <p:txBody>
          <a:bodyPr vert="horz" lIns="1080000" tIns="36000" rIns="1080000" bIns="36000" rtlCol="0" anchor="ctr">
            <a:noAutofit/>
          </a:bodyPr>
          <a:lstStyle/>
          <a:p>
            <a:pPr algn="just">
              <a:spcAft>
                <a:spcPts val="600"/>
              </a:spcAft>
              <a:buSzPct val="100000"/>
              <a:buFont typeface="Arial" panose="020B0604020202020204" pitchFamily="34" charset="0"/>
              <a:buNone/>
            </a:pPr>
            <a:r>
              <a:rPr lang="uk-UA" sz="1200" i="1" dirty="0">
                <a:latin typeface="Calibri Light" panose="020F0302020204030204" pitchFamily="34" charset="0"/>
                <a:cs typeface="Calibri Light" panose="020F0302020204030204" pitchFamily="34" charset="0"/>
              </a:rPr>
              <a:t>У разі виникнення запитань щодо застосування тих чи інших правил і положень до ваших посадових обов’язків, будь ласка, зверніться за роз’ясненнями до вашого безпосереднього керівника, керівника структурного підрозділу, представника відділу кадрів або Ради з питань професійної етики.</a:t>
            </a:r>
          </a:p>
        </p:txBody>
      </p:sp>
    </p:spTree>
    <p:extLst>
      <p:ext uri="{BB962C8B-B14F-4D97-AF65-F5344CB8AC3E}">
        <p14:creationId xmlns:p14="http://schemas.microsoft.com/office/powerpoint/2010/main" val="393848018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78789" y="7861547"/>
            <a:ext cx="5253649" cy="1303091"/>
          </a:xfrm>
        </p:spPr>
        <p:txBody>
          <a:bodyPr/>
          <a:lstStyle/>
          <a:p>
            <a:r>
              <a:rPr lang="uk-UA" sz="1600" b="1" dirty="0">
                <a:solidFill>
                  <a:schemeClr val="tx1"/>
                </a:solidFill>
              </a:rPr>
              <a:t>Кодекс етики</a:t>
            </a:r>
            <a:endParaRPr lang="en-GB" sz="1600" b="1" dirty="0">
              <a:solidFill>
                <a:schemeClr val="tx1"/>
              </a:solidFill>
            </a:endParaRPr>
          </a:p>
          <a:p>
            <a:pPr lvl="1"/>
            <a:r>
              <a:rPr lang="en-US" sz="1100" dirty="0">
                <a:solidFill>
                  <a:srgbClr val="DA291C"/>
                </a:solidFill>
              </a:rPr>
              <a:t>[</a:t>
            </a:r>
            <a:r>
              <a:rPr lang="uk-UA" sz="1100" dirty="0">
                <a:solidFill>
                  <a:srgbClr val="DA291C"/>
                </a:solidFill>
              </a:rPr>
              <a:t>Назва закладу охорони здоров'я</a:t>
            </a:r>
            <a:r>
              <a:rPr lang="en-US" sz="1100" dirty="0">
                <a:solidFill>
                  <a:srgbClr val="DA291C"/>
                </a:solidFill>
              </a:rPr>
              <a:t>]</a:t>
            </a:r>
          </a:p>
          <a:p>
            <a:pPr lvl="1"/>
            <a:r>
              <a:rPr lang="en-US" sz="1100" dirty="0">
                <a:solidFill>
                  <a:srgbClr val="DA291C"/>
                </a:solidFill>
              </a:rPr>
              <a:t>[</a:t>
            </a:r>
            <a:r>
              <a:rPr lang="uk-UA" sz="1100" dirty="0">
                <a:solidFill>
                  <a:srgbClr val="DA291C"/>
                </a:solidFill>
              </a:rPr>
              <a:t>Рік затвердження</a:t>
            </a:r>
            <a:r>
              <a:rPr lang="en-US" sz="1100" dirty="0">
                <a:solidFill>
                  <a:srgbClr val="DA291C"/>
                </a:solidFill>
              </a:rPr>
              <a:t>]</a:t>
            </a:r>
            <a:endParaRPr lang="en-GB" sz="1100" dirty="0">
              <a:solidFill>
                <a:srgbClr val="DA291C"/>
              </a:solidFill>
            </a:endParaRPr>
          </a:p>
        </p:txBody>
      </p:sp>
    </p:spTree>
    <p:custDataLst>
      <p:custData r:id="rId1"/>
      <p:custData r:id="rId2"/>
      <p:tags r:id="rId3"/>
    </p:custDataLst>
    <p:extLst>
      <p:ext uri="{BB962C8B-B14F-4D97-AF65-F5344CB8AC3E}">
        <p14:creationId xmlns:p14="http://schemas.microsoft.com/office/powerpoint/2010/main" val="10848391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8150" y="3452813"/>
            <a:ext cx="5253649" cy="981746"/>
          </a:xfrm>
        </p:spPr>
        <p:txBody>
          <a:bodyPr/>
          <a:lstStyle/>
          <a:p>
            <a:r>
              <a:rPr lang="uk-UA" sz="3200" b="1" dirty="0">
                <a:solidFill>
                  <a:schemeClr val="tx1"/>
                </a:solidFill>
              </a:rPr>
              <a:t>Загальні положення</a:t>
            </a:r>
            <a:endParaRPr lang="en-GB" sz="3200" b="1" dirty="0">
              <a:solidFill>
                <a:schemeClr val="tx1"/>
              </a:solidFill>
            </a:endParaRPr>
          </a:p>
        </p:txBody>
      </p:sp>
      <p:cxnSp>
        <p:nvCxnSpPr>
          <p:cNvPr id="3" name="Straight Connector 2"/>
          <p:cNvCxnSpPr/>
          <p:nvPr/>
        </p:nvCxnSpPr>
        <p:spPr>
          <a:xfrm>
            <a:off x="258150" y="4415308"/>
            <a:ext cx="5253649" cy="0"/>
          </a:xfrm>
          <a:prstGeom prst="line">
            <a:avLst/>
          </a:prstGeom>
          <a:ln w="38100">
            <a:solidFill>
              <a:srgbClr val="002F6C"/>
            </a:solidFill>
          </a:ln>
        </p:spPr>
        <p:style>
          <a:lnRef idx="1">
            <a:schemeClr val="accent1"/>
          </a:lnRef>
          <a:fillRef idx="0">
            <a:schemeClr val="accent1"/>
          </a:fillRef>
          <a:effectRef idx="0">
            <a:schemeClr val="accent1"/>
          </a:effectRef>
          <a:fontRef idx="minor">
            <a:schemeClr val="tx1"/>
          </a:fontRef>
        </p:style>
      </p:cxnSp>
      <p:sp>
        <p:nvSpPr>
          <p:cNvPr id="8" name="Subtitle 4"/>
          <p:cNvSpPr txBox="1">
            <a:spLocks/>
          </p:cNvSpPr>
          <p:nvPr/>
        </p:nvSpPr>
        <p:spPr bwMode="gray">
          <a:xfrm>
            <a:off x="258150" y="4434557"/>
            <a:ext cx="5253649" cy="2247900"/>
          </a:xfrm>
          <a:prstGeom prst="rect">
            <a:avLst/>
          </a:prstGeom>
        </p:spPr>
        <p:txBody>
          <a:bodyPr vert="horz" lIns="180000" tIns="72000" rIns="0" bIns="0" rtlCol="0" anchor="t">
            <a:noAutofit/>
          </a:bodyPr>
          <a:lstStyle>
            <a:lvl1pPr marL="0" indent="0" algn="l" defTabSz="685801" rtl="0" eaLnBrk="1" latinLnBrk="0" hangingPunct="1">
              <a:spcBef>
                <a:spcPts val="0"/>
              </a:spcBef>
              <a:spcAft>
                <a:spcPts val="338"/>
              </a:spcAft>
              <a:buSzPct val="100000"/>
              <a:buFont typeface="Arial" panose="020B0604020202020204" pitchFamily="34" charset="0"/>
              <a:buNone/>
              <a:defRPr lang="en-US" sz="1688" b="0" kern="1200" dirty="0" smtClean="0">
                <a:solidFill>
                  <a:schemeClr val="accent1"/>
                </a:solidFill>
                <a:latin typeface="Calibri Light" panose="020F0302020204030204" pitchFamily="34" charset="0"/>
                <a:ea typeface="+mn-ea"/>
                <a:cs typeface="Calibri Light" panose="020F0302020204030204" pitchFamily="34" charset="0"/>
              </a:defRPr>
            </a:lvl1pPr>
            <a:lvl2pPr marL="0" indent="0" algn="l" defTabSz="685801" rtl="0" eaLnBrk="1" latinLnBrk="0" hangingPunct="1">
              <a:spcBef>
                <a:spcPts val="0"/>
              </a:spcBef>
              <a:spcAft>
                <a:spcPts val="338"/>
              </a:spcAft>
              <a:buClrTx/>
              <a:buSzPct val="100000"/>
              <a:buFont typeface="Arial"/>
              <a:buNone/>
              <a:defRPr lang="en-US" sz="1688" b="0" kern="1200" dirty="0" smtClean="0">
                <a:solidFill>
                  <a:schemeClr val="tx1"/>
                </a:solidFill>
                <a:latin typeface="Calibri Light" panose="020F0302020204030204" pitchFamily="34" charset="0"/>
                <a:ea typeface="+mn-ea"/>
                <a:cs typeface="Calibri Light" panose="020F0302020204030204" pitchFamily="34" charset="0"/>
              </a:defRPr>
            </a:lvl2pPr>
            <a:lvl3pPr marL="101253" indent="-101253" algn="l" defTabSz="685801" rtl="0" eaLnBrk="1" latinLnBrk="0" hangingPunct="1">
              <a:spcBef>
                <a:spcPts val="0"/>
              </a:spcBef>
              <a:spcAft>
                <a:spcPts val="338"/>
              </a:spcAft>
              <a:buClrTx/>
              <a:buSzPct val="100000"/>
              <a:buFont typeface="Arial" panose="020B0604020202020204" pitchFamily="34" charset="0"/>
              <a:buChar char="•"/>
              <a:defRPr lang="en-US" sz="731" kern="1200" dirty="0" smtClean="0">
                <a:solidFill>
                  <a:schemeClr val="tx1"/>
                </a:solidFill>
                <a:latin typeface="+mj-lt"/>
                <a:ea typeface="+mn-ea"/>
                <a:cs typeface="Calibri Light" panose="020F0302020204030204" pitchFamily="34" charset="0"/>
              </a:defRPr>
            </a:lvl3pPr>
            <a:lvl4pPr marL="202505" indent="-101253" algn="l" defTabSz="685801" rtl="0" eaLnBrk="1" latinLnBrk="0" hangingPunct="1">
              <a:spcBef>
                <a:spcPts val="0"/>
              </a:spcBef>
              <a:spcAft>
                <a:spcPts val="338"/>
              </a:spcAft>
              <a:buClrTx/>
              <a:buSzPct val="100000"/>
              <a:buFont typeface="Verdana" panose="020B0604030504040204" pitchFamily="34" charset="0"/>
              <a:buChar char="−"/>
              <a:defRPr lang="en-US" sz="731" kern="1200" baseline="0" dirty="0" smtClean="0">
                <a:solidFill>
                  <a:schemeClr val="tx1"/>
                </a:solidFill>
                <a:latin typeface="+mj-lt"/>
                <a:ea typeface="+mn-ea"/>
                <a:cs typeface="Calibri Light" panose="020F0302020204030204" pitchFamily="34" charset="0"/>
              </a:defRPr>
            </a:lvl4pPr>
            <a:lvl5pPr marL="303758" indent="-101253" algn="l" defTabSz="598885" rtl="0" eaLnBrk="1" latinLnBrk="0" hangingPunct="1">
              <a:spcBef>
                <a:spcPts val="0"/>
              </a:spcBef>
              <a:spcAft>
                <a:spcPts val="338"/>
              </a:spcAft>
              <a:buClrTx/>
              <a:buSzPct val="100000"/>
              <a:buFont typeface="Arial" panose="020B0604020202020204" pitchFamily="34" charset="0"/>
              <a:buChar char="•"/>
              <a:tabLst/>
              <a:defRPr lang="en-US" sz="731" kern="1200" baseline="0" dirty="0" smtClean="0">
                <a:solidFill>
                  <a:schemeClr val="tx1"/>
                </a:solidFill>
                <a:latin typeface="+mj-lt"/>
                <a:ea typeface="+mn-ea"/>
                <a:cs typeface="Calibri Light" panose="020F0302020204030204" pitchFamily="34" charset="0"/>
              </a:defRPr>
            </a:lvl5pPr>
            <a:lvl6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599" indent="-132300" algn="l" defTabSz="685801"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lvl="1">
              <a:spcAft>
                <a:spcPts val="600"/>
              </a:spcAft>
            </a:pPr>
            <a:r>
              <a:rPr lang="uk-UA" sz="1800" i="1" dirty="0"/>
              <a:t>Мета документа</a:t>
            </a:r>
          </a:p>
          <a:p>
            <a:pPr lvl="1">
              <a:spcAft>
                <a:spcPts val="600"/>
              </a:spcAft>
            </a:pPr>
            <a:r>
              <a:rPr lang="uk-UA" sz="1800" i="1" dirty="0"/>
              <a:t>Місія, </a:t>
            </a:r>
            <a:r>
              <a:rPr lang="uk-UA" sz="1800" i="1" dirty="0" err="1"/>
              <a:t>візія</a:t>
            </a:r>
            <a:r>
              <a:rPr lang="uk-UA" sz="1800" i="1" dirty="0"/>
              <a:t>, цінності закладу</a:t>
            </a:r>
          </a:p>
          <a:p>
            <a:pPr lvl="1">
              <a:spcAft>
                <a:spcPts val="600"/>
              </a:spcAft>
            </a:pPr>
            <a:r>
              <a:rPr lang="uk-UA" sz="1800" i="1" dirty="0"/>
              <a:t>Принципи документа</a:t>
            </a:r>
          </a:p>
          <a:p>
            <a:pPr lvl="1">
              <a:spcAft>
                <a:spcPts val="600"/>
              </a:spcAft>
            </a:pPr>
            <a:r>
              <a:rPr lang="uk-UA" sz="1800" i="1" dirty="0"/>
              <a:t>Для кого цей документ</a:t>
            </a:r>
          </a:p>
          <a:p>
            <a:pPr lvl="1">
              <a:spcAft>
                <a:spcPts val="600"/>
              </a:spcAft>
            </a:pPr>
            <a:r>
              <a:rPr lang="uk-UA" sz="1800" i="1" dirty="0"/>
              <a:t>Чому цей документ є обов'язковим</a:t>
            </a:r>
          </a:p>
          <a:p>
            <a:pPr lvl="1">
              <a:spcAft>
                <a:spcPts val="600"/>
              </a:spcAft>
            </a:pPr>
            <a:r>
              <a:rPr lang="uk-UA" sz="1800" i="1" dirty="0"/>
              <a:t>Хто контролює дотримання цього документа</a:t>
            </a:r>
          </a:p>
        </p:txBody>
      </p:sp>
    </p:spTree>
    <p:custDataLst>
      <p:custData r:id="rId1"/>
      <p:custData r:id="rId2"/>
      <p:tags r:id="rId3"/>
    </p:custDataLst>
    <p:extLst>
      <p:ext uri="{BB962C8B-B14F-4D97-AF65-F5344CB8AC3E}">
        <p14:creationId xmlns:p14="http://schemas.microsoft.com/office/powerpoint/2010/main" val="35190223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89" t="5126" r="3669" b="1395"/>
          <a:stretch/>
        </p:blipFill>
        <p:spPr>
          <a:xfrm>
            <a:off x="0" y="4953000"/>
            <a:ext cx="6858000" cy="4211637"/>
          </a:xfrm>
          <a:prstGeom prst="rect">
            <a:avLst/>
          </a:prstGeom>
        </p:spPr>
      </p:pic>
      <p:sp>
        <p:nvSpPr>
          <p:cNvPr id="2" name="Title 1"/>
          <p:cNvSpPr>
            <a:spLocks noGrp="1"/>
          </p:cNvSpPr>
          <p:nvPr>
            <p:ph type="title"/>
          </p:nvPr>
        </p:nvSpPr>
        <p:spPr/>
        <p:txBody>
          <a:bodyPr/>
          <a:lstStyle/>
          <a:p>
            <a:r>
              <a:rPr lang="uk-UA" sz="2800" b="1" dirty="0">
                <a:latin typeface="Calibri Light" panose="020F0302020204030204" pitchFamily="34" charset="0"/>
              </a:rPr>
              <a:t>Загальні положення</a:t>
            </a:r>
          </a:p>
        </p:txBody>
      </p:sp>
      <p:sp>
        <p:nvSpPr>
          <p:cNvPr id="12" name="TextBox 11"/>
          <p:cNvSpPr txBox="1"/>
          <p:nvPr/>
        </p:nvSpPr>
        <p:spPr>
          <a:xfrm>
            <a:off x="2095355" y="1689406"/>
            <a:ext cx="2667290" cy="430339"/>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МЕТА ДОКУМЕНТА</a:t>
            </a:r>
          </a:p>
        </p:txBody>
      </p:sp>
      <p:sp>
        <p:nvSpPr>
          <p:cNvPr id="16" name="Rectangle 15"/>
          <p:cNvSpPr/>
          <p:nvPr/>
        </p:nvSpPr>
        <p:spPr bwMode="gray">
          <a:xfrm>
            <a:off x="0" y="4952999"/>
            <a:ext cx="6858000" cy="4211637"/>
          </a:xfrm>
          <a:prstGeom prst="rect">
            <a:avLst/>
          </a:prstGeom>
          <a:solidFill>
            <a:schemeClr val="bg1">
              <a:lumMod val="95000"/>
              <a:alpha val="30000"/>
            </a:schemeClr>
          </a:solidFill>
        </p:spPr>
        <p:txBody>
          <a:bodyPr vert="horz" lIns="36000" tIns="36000" rIns="36000" bIns="36000" rtlCol="0" anchor="ctr">
            <a:noAutofit/>
          </a:bodyPr>
          <a:lstStyle/>
          <a:p>
            <a:pPr algn="ctr">
              <a:spcAft>
                <a:spcPts val="600"/>
              </a:spcAft>
              <a:buSzPct val="100000"/>
              <a:buFont typeface="Arial" panose="020B0604020202020204" pitchFamily="34" charset="0"/>
              <a:buNone/>
            </a:pPr>
            <a:endParaRPr lang="en-US" sz="1300" dirty="0" err="1">
              <a:latin typeface="+mj-lt"/>
              <a:cs typeface="Calibri Light" panose="020F0302020204030204" pitchFamily="34" charset="0"/>
            </a:endParaRPr>
          </a:p>
        </p:txBody>
      </p:sp>
      <p:sp>
        <p:nvSpPr>
          <p:cNvPr id="17" name="TextBox 16"/>
          <p:cNvSpPr txBox="1"/>
          <p:nvPr/>
        </p:nvSpPr>
        <p:spPr>
          <a:xfrm>
            <a:off x="260603" y="2455863"/>
            <a:ext cx="6343650" cy="2497137"/>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b="1" dirty="0">
                <a:latin typeface="Calibri Light" panose="020F0302020204030204" pitchFamily="34" charset="0"/>
                <a:cs typeface="Calibri Light" panose="020F0302020204030204" pitchFamily="34" charset="0"/>
              </a:rPr>
              <a:t>Метою розробки </a:t>
            </a:r>
            <a:r>
              <a:rPr lang="uk-UA" sz="1400" dirty="0">
                <a:latin typeface="Calibri Light" panose="020F0302020204030204" pitchFamily="34" charset="0"/>
                <a:cs typeface="Calibri Light" panose="020F0302020204030204" pitchFamily="34" charset="0"/>
              </a:rPr>
              <a:t>цього Кодексу етики (далі – «Кодекс») є формування та підтримка корпоративної культури, ефективної взаємодії працівників з пацієнтами, один з одним, а також з партнерами та іншими особами.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Кодекс розроблено </a:t>
            </a:r>
            <a:r>
              <a:rPr lang="uk-UA" sz="1400" b="1" dirty="0">
                <a:latin typeface="Calibri Light" panose="020F0302020204030204" pitchFamily="34" charset="0"/>
                <a:cs typeface="Calibri Light" panose="020F0302020204030204" pitchFamily="34" charset="0"/>
              </a:rPr>
              <a:t>на основі цінностей та відповідно до місії і візії </a:t>
            </a:r>
            <a:r>
              <a:rPr lang="uk-UA" sz="1400" dirty="0">
                <a:latin typeface="Calibri Light" panose="020F0302020204030204" pitchFamily="34" charset="0"/>
                <a:cs typeface="Calibri Light" panose="020F0302020204030204" pitchFamily="34" charset="0"/>
              </a:rPr>
              <a:t>закладу охорони здоров’я (далі – «Заклад»).</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Кодекс встановлює </a:t>
            </a:r>
            <a:r>
              <a:rPr lang="uk-UA" sz="1400" b="1" dirty="0">
                <a:latin typeface="Calibri Light" panose="020F0302020204030204" pitchFamily="34" charset="0"/>
                <a:cs typeface="Calibri Light" panose="020F0302020204030204" pitchFamily="34" charset="0"/>
              </a:rPr>
              <a:t>базові етичні принципи й стандарти роботи</a:t>
            </a:r>
            <a:r>
              <a:rPr lang="uk-UA" sz="1400" dirty="0">
                <a:latin typeface="Calibri Light" panose="020F0302020204030204" pitchFamily="34" charset="0"/>
                <a:cs typeface="Calibri Light" panose="020F0302020204030204" pitchFamily="34" charset="0"/>
              </a:rPr>
              <a:t>, якими мають керуватися працівники та керівник Закладу в </a:t>
            </a:r>
            <a:r>
              <a:rPr lang="uk-UA" sz="1400" b="1" dirty="0">
                <a:latin typeface="Calibri Light" panose="020F0302020204030204" pitchFamily="34" charset="0"/>
                <a:cs typeface="Calibri Light" panose="020F0302020204030204" pitchFamily="34" charset="0"/>
              </a:rPr>
              <a:t>щоденній роботі, взаємодії один з одним, прийнятті рішень, вирішенні спірних питань</a:t>
            </a:r>
            <a:r>
              <a:rPr lang="uk-UA" sz="1400" dirty="0">
                <a:latin typeface="Calibri Light" panose="020F0302020204030204" pitchFamily="34" charset="0"/>
                <a:cs typeface="Calibri Light" panose="020F0302020204030204" pitchFamily="34" charset="0"/>
              </a:rPr>
              <a:t>.</a:t>
            </a:r>
          </a:p>
          <a:p>
            <a:pPr algn="just">
              <a:spcAft>
                <a:spcPts val="600"/>
              </a:spcAft>
              <a:buSzPct val="100000"/>
              <a:buFont typeface="Arial" panose="020B0604020202020204" pitchFamily="34" charset="0"/>
              <a:buNone/>
            </a:pPr>
            <a:endParaRPr lang="uk-UA"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86370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Загальні положення</a:t>
            </a:r>
          </a:p>
        </p:txBody>
      </p:sp>
      <p:sp>
        <p:nvSpPr>
          <p:cNvPr id="12" name="TextBox 11"/>
          <p:cNvSpPr txBox="1"/>
          <p:nvPr/>
        </p:nvSpPr>
        <p:spPr>
          <a:xfrm>
            <a:off x="260604" y="1999584"/>
            <a:ext cx="3240000" cy="1080000"/>
          </a:xfrm>
          <a:prstGeom prst="rect">
            <a:avLst/>
          </a:prstGeom>
        </p:spPr>
        <p:txBody>
          <a:bodyPr vert="horz" wrap="square" lIns="0" tIns="0" rIns="0" bIns="0" rtlCol="0" anchor="t">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Ми будуємо довіру до української медицини, підвищуючи стандарти надання медичних послуг</a:t>
            </a:r>
          </a:p>
        </p:txBody>
      </p:sp>
      <p:sp>
        <p:nvSpPr>
          <p:cNvPr id="3" name="Rounded Rectangle 2"/>
          <p:cNvSpPr/>
          <p:nvPr/>
        </p:nvSpPr>
        <p:spPr bwMode="gray">
          <a:xfrm>
            <a:off x="3670300" y="1999584"/>
            <a:ext cx="2932113" cy="1080000"/>
          </a:xfrm>
          <a:prstGeom prst="roundRect">
            <a:avLst>
              <a:gd name="adj" fmla="val 11071"/>
            </a:avLst>
          </a:prstGeom>
          <a:noFill/>
          <a:ln>
            <a:solidFill>
              <a:schemeClr val="tx2"/>
            </a:solidFill>
          </a:ln>
        </p:spPr>
        <p:txBody>
          <a:bodyPr vert="horz" lIns="3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це лаконічний вислів, який відображає те, заради кого ми існуємо як організація</a:t>
            </a:r>
          </a:p>
        </p:txBody>
      </p:sp>
      <p:sp>
        <p:nvSpPr>
          <p:cNvPr id="4" name="Rectangle 3"/>
          <p:cNvSpPr/>
          <p:nvPr/>
        </p:nvSpPr>
        <p:spPr>
          <a:xfrm>
            <a:off x="3791559" y="1788277"/>
            <a:ext cx="1358740" cy="338554"/>
          </a:xfrm>
          <a:prstGeom prst="rect">
            <a:avLst/>
          </a:prstGeom>
          <a:solidFill>
            <a:schemeClr val="bg1"/>
          </a:solidFill>
        </p:spPr>
        <p:txBody>
          <a:bodyPr wrap="square">
            <a:spAutoFit/>
          </a:bodyPr>
          <a:lstStyle/>
          <a:p>
            <a:r>
              <a:rPr lang="uk-UA" sz="1600" b="1" dirty="0">
                <a:latin typeface="Calibri Light" panose="020F0302020204030204" pitchFamily="34" charset="0"/>
                <a:cs typeface="Calibri Light" panose="020F0302020204030204" pitchFamily="34" charset="0"/>
              </a:rPr>
              <a:t>Місія – це…  </a:t>
            </a:r>
            <a:endParaRPr lang="en-US" sz="1600" b="1" dirty="0">
              <a:latin typeface="Calibri Light" panose="020F0302020204030204" pitchFamily="34" charset="0"/>
              <a:cs typeface="Calibri Light" panose="020F0302020204030204" pitchFamily="34" charset="0"/>
            </a:endParaRPr>
          </a:p>
        </p:txBody>
      </p:sp>
      <p:sp>
        <p:nvSpPr>
          <p:cNvPr id="10" name="Rounded Rectangle 9"/>
          <p:cNvSpPr/>
          <p:nvPr/>
        </p:nvSpPr>
        <p:spPr bwMode="gray">
          <a:xfrm>
            <a:off x="257175" y="4105775"/>
            <a:ext cx="2932113" cy="1080000"/>
          </a:xfrm>
          <a:prstGeom prst="roundRect">
            <a:avLst>
              <a:gd name="adj" fmla="val 11071"/>
            </a:avLst>
          </a:prstGeom>
          <a:noFill/>
          <a:ln>
            <a:solidFill>
              <a:schemeClr val="tx2"/>
            </a:solidFill>
          </a:ln>
        </p:spPr>
        <p:txBody>
          <a:bodyPr vert="horz" lIns="3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це чітка картина ідеального бажаного стану організації через певний проміжок часу в майбутньому</a:t>
            </a:r>
          </a:p>
        </p:txBody>
      </p:sp>
      <p:sp>
        <p:nvSpPr>
          <p:cNvPr id="11" name="Rectangle 10"/>
          <p:cNvSpPr/>
          <p:nvPr/>
        </p:nvSpPr>
        <p:spPr>
          <a:xfrm>
            <a:off x="378434" y="3894468"/>
            <a:ext cx="1358740" cy="338554"/>
          </a:xfrm>
          <a:prstGeom prst="rect">
            <a:avLst/>
          </a:prstGeom>
          <a:solidFill>
            <a:schemeClr val="bg1"/>
          </a:solidFill>
        </p:spPr>
        <p:txBody>
          <a:bodyPr wrap="square">
            <a:spAutoFit/>
          </a:bodyPr>
          <a:lstStyle/>
          <a:p>
            <a:r>
              <a:rPr lang="uk-UA" sz="1600" b="1" dirty="0" err="1">
                <a:latin typeface="Calibri Light" panose="020F0302020204030204" pitchFamily="34" charset="0"/>
                <a:cs typeface="Calibri Light" panose="020F0302020204030204" pitchFamily="34" charset="0"/>
              </a:rPr>
              <a:t>Візія</a:t>
            </a:r>
            <a:r>
              <a:rPr lang="uk-UA" sz="1600" b="1" dirty="0">
                <a:latin typeface="Calibri Light" panose="020F0302020204030204" pitchFamily="34" charset="0"/>
                <a:cs typeface="Calibri Light" panose="020F0302020204030204" pitchFamily="34" charset="0"/>
              </a:rPr>
              <a:t> – це…  </a:t>
            </a:r>
            <a:endParaRPr lang="en-US" sz="1600" b="1" dirty="0">
              <a:latin typeface="Calibri Light" panose="020F0302020204030204" pitchFamily="34" charset="0"/>
              <a:cs typeface="Calibri Light" panose="020F0302020204030204" pitchFamily="34" charset="0"/>
            </a:endParaRPr>
          </a:p>
        </p:txBody>
      </p:sp>
      <p:sp>
        <p:nvSpPr>
          <p:cNvPr id="13" name="TextBox 12"/>
          <p:cNvSpPr txBox="1"/>
          <p:nvPr/>
        </p:nvSpPr>
        <p:spPr>
          <a:xfrm>
            <a:off x="3361625" y="4105775"/>
            <a:ext cx="3240000" cy="1080000"/>
          </a:xfrm>
          <a:prstGeom prst="rect">
            <a:avLst/>
          </a:prstGeom>
        </p:spPr>
        <p:txBody>
          <a:bodyPr vert="horz" wrap="square" lIns="0" tIns="0" rIns="0" bIns="0" rtlCol="0" anchor="t">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Бути номером один у рейтингу довіри клієнтів за рівнем професіоналізму, сервісу та доступності</a:t>
            </a:r>
          </a:p>
        </p:txBody>
      </p:sp>
      <p:grpSp>
        <p:nvGrpSpPr>
          <p:cNvPr id="17" name="Group 16"/>
          <p:cNvGrpSpPr/>
          <p:nvPr/>
        </p:nvGrpSpPr>
        <p:grpSpPr>
          <a:xfrm>
            <a:off x="258470" y="5740496"/>
            <a:ext cx="6338134" cy="831242"/>
            <a:chOff x="3670300" y="1534428"/>
            <a:chExt cx="5710505" cy="1116078"/>
          </a:xfrm>
        </p:grpSpPr>
        <p:sp>
          <p:nvSpPr>
            <p:cNvPr id="18" name="Rounded Rectangle 17"/>
            <p:cNvSpPr/>
            <p:nvPr/>
          </p:nvSpPr>
          <p:spPr bwMode="gray">
            <a:xfrm>
              <a:off x="3670300" y="1828796"/>
              <a:ext cx="5710505" cy="821710"/>
            </a:xfrm>
            <a:prstGeom prst="roundRect">
              <a:avLst>
                <a:gd name="adj" fmla="val 11071"/>
              </a:avLst>
            </a:prstGeom>
            <a:noFill/>
            <a:ln>
              <a:solidFill>
                <a:schemeClr val="tx2"/>
              </a:solidFill>
            </a:ln>
          </p:spPr>
          <p:txBody>
            <a:bodyPr vert="horz" lIns="36000" tIns="36000" rIns="36000" bIns="36000" rtlCol="0" anchor="ctr">
              <a:noAutofit/>
            </a:bodyPr>
            <a:lstStyle/>
            <a:p>
              <a:pPr>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це ті основоположні принципи та переконання, якими керується організація та від яких ніколи не відмовиться</a:t>
              </a:r>
            </a:p>
          </p:txBody>
        </p:sp>
        <p:sp>
          <p:nvSpPr>
            <p:cNvPr id="19" name="Rectangle 18"/>
            <p:cNvSpPr/>
            <p:nvPr/>
          </p:nvSpPr>
          <p:spPr>
            <a:xfrm>
              <a:off x="3791559" y="1534428"/>
              <a:ext cx="1502536" cy="454563"/>
            </a:xfrm>
            <a:prstGeom prst="rect">
              <a:avLst/>
            </a:prstGeom>
            <a:solidFill>
              <a:schemeClr val="bg1"/>
            </a:solidFill>
          </p:spPr>
          <p:txBody>
            <a:bodyPr wrap="square">
              <a:spAutoFit/>
            </a:bodyPr>
            <a:lstStyle/>
            <a:p>
              <a:r>
                <a:rPr lang="uk-UA" sz="1600" b="1" dirty="0">
                  <a:latin typeface="Calibri Light" panose="020F0302020204030204" pitchFamily="34" charset="0"/>
                  <a:cs typeface="Calibri Light" panose="020F0302020204030204" pitchFamily="34" charset="0"/>
                </a:rPr>
                <a:t>Цінності – це…  </a:t>
              </a:r>
              <a:endParaRPr lang="en-US" sz="1600" b="1" dirty="0">
                <a:latin typeface="Calibri Light" panose="020F0302020204030204" pitchFamily="34" charset="0"/>
                <a:cs typeface="Calibri Light" panose="020F0302020204030204" pitchFamily="34" charset="0"/>
              </a:endParaRPr>
            </a:p>
          </p:txBody>
        </p:sp>
      </p:grpSp>
      <p:sp>
        <p:nvSpPr>
          <p:cNvPr id="29" name="TextBox 28"/>
          <p:cNvSpPr txBox="1"/>
          <p:nvPr/>
        </p:nvSpPr>
        <p:spPr>
          <a:xfrm>
            <a:off x="257175" y="9282632"/>
            <a:ext cx="2868328" cy="123111"/>
          </a:xfrm>
          <a:prstGeom prst="rect">
            <a:avLst/>
          </a:prstGeom>
        </p:spPr>
        <p:txBody>
          <a:bodyPr vert="horz" wrap="square" lIns="0" tIns="0" rIns="0" bIns="0" rtlCol="0">
            <a:spAutoFit/>
          </a:bodyPr>
          <a:lstStyle/>
          <a:p>
            <a:r>
              <a:rPr lang="uk-UA" sz="800" i="1" dirty="0">
                <a:latin typeface="Calibri Light" panose="020F0302020204030204" pitchFamily="34" charset="0"/>
                <a:cs typeface="Calibri Light" panose="020F0302020204030204" pitchFamily="34" charset="0"/>
              </a:rPr>
              <a:t>*На прикладі приватної клініки «Добробут»</a:t>
            </a:r>
          </a:p>
        </p:txBody>
      </p:sp>
      <p:cxnSp>
        <p:nvCxnSpPr>
          <p:cNvPr id="39" name="Straight Connector 38"/>
          <p:cNvCxnSpPr/>
          <p:nvPr/>
        </p:nvCxnSpPr>
        <p:spPr>
          <a:xfrm>
            <a:off x="260604" y="6942998"/>
            <a:ext cx="6336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06301" y="6683897"/>
            <a:ext cx="2244606" cy="432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ЦІННОСТІ ЗАКЛАДУ*</a:t>
            </a:r>
          </a:p>
        </p:txBody>
      </p:sp>
      <p:cxnSp>
        <p:nvCxnSpPr>
          <p:cNvPr id="42" name="Straight Connector 41"/>
          <p:cNvCxnSpPr/>
          <p:nvPr/>
        </p:nvCxnSpPr>
        <p:spPr>
          <a:xfrm>
            <a:off x="3361625" y="3854641"/>
            <a:ext cx="3240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38553" y="3649961"/>
            <a:ext cx="1886145" cy="430339"/>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ВІЗІЯ ЗАКЛАДУ*</a:t>
            </a:r>
          </a:p>
        </p:txBody>
      </p:sp>
      <p:cxnSp>
        <p:nvCxnSpPr>
          <p:cNvPr id="45" name="Straight Connector 44"/>
          <p:cNvCxnSpPr/>
          <p:nvPr/>
        </p:nvCxnSpPr>
        <p:spPr>
          <a:xfrm>
            <a:off x="260604" y="1746178"/>
            <a:ext cx="3240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37404" y="1535406"/>
            <a:ext cx="1886400" cy="430339"/>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МІСІЯ ЗАКЛАДУ*</a:t>
            </a:r>
          </a:p>
        </p:txBody>
      </p:sp>
      <p:grpSp>
        <p:nvGrpSpPr>
          <p:cNvPr id="9" name="Group 8"/>
          <p:cNvGrpSpPr/>
          <p:nvPr/>
        </p:nvGrpSpPr>
        <p:grpSpPr>
          <a:xfrm>
            <a:off x="3409517" y="8013872"/>
            <a:ext cx="2203128" cy="727558"/>
            <a:chOff x="2121039" y="7230463"/>
            <a:chExt cx="2203128" cy="727558"/>
          </a:xfrm>
        </p:grpSpPr>
        <p:sp>
          <p:nvSpPr>
            <p:cNvPr id="77" name="Hexagon 76">
              <a:extLst>
                <a:ext uri="{FF2B5EF4-FFF2-40B4-BE49-F238E27FC236}">
                  <a16:creationId xmlns:a16="http://schemas.microsoft.com/office/drawing/2014/main" id="{7C8116ED-D9C5-4F33-829C-ED9A72C64C9B}"/>
                </a:ext>
              </a:extLst>
            </p:cNvPr>
            <p:cNvSpPr/>
            <p:nvPr/>
          </p:nvSpPr>
          <p:spPr bwMode="gray">
            <a:xfrm>
              <a:off x="2121039" y="7230463"/>
              <a:ext cx="843968" cy="727558"/>
            </a:xfrm>
            <a:prstGeom prst="hexagon">
              <a:avLst/>
            </a:prstGeom>
            <a:solidFill>
              <a:srgbClr val="002F6C"/>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80" name="Pentagon 13">
              <a:extLst>
                <a:ext uri="{FF2B5EF4-FFF2-40B4-BE49-F238E27FC236}">
                  <a16:creationId xmlns:a16="http://schemas.microsoft.com/office/drawing/2014/main" id="{C2B38D58-A3AB-4B46-AE5B-F23962204611}"/>
                </a:ext>
              </a:extLst>
            </p:cNvPr>
            <p:cNvSpPr/>
            <p:nvPr/>
          </p:nvSpPr>
          <p:spPr bwMode="gray">
            <a:xfrm flipH="1">
              <a:off x="2242887" y="7341513"/>
              <a:ext cx="2081280" cy="505458"/>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82" name="Rectangle 81">
              <a:extLst>
                <a:ext uri="{FF2B5EF4-FFF2-40B4-BE49-F238E27FC236}">
                  <a16:creationId xmlns:a16="http://schemas.microsoft.com/office/drawing/2014/main" id="{79C6B493-65F8-4AA1-82A6-36E2A64F434B}"/>
                </a:ext>
              </a:extLst>
            </p:cNvPr>
            <p:cNvSpPr/>
            <p:nvPr/>
          </p:nvSpPr>
          <p:spPr>
            <a:xfrm>
              <a:off x="2810687" y="7455972"/>
              <a:ext cx="1092664" cy="298533"/>
            </a:xfrm>
            <a:prstGeom prst="rect">
              <a:avLst/>
            </a:prstGeom>
          </p:spPr>
          <p:txBody>
            <a:bodyPr wrap="square">
              <a:spAutoFit/>
            </a:bodyPr>
            <a:lstStyle/>
            <a:p>
              <a:pPr lvl="0" defTabSz="914400">
                <a:defRPr/>
              </a:pPr>
              <a:r>
                <a:rPr lang="uk-UA" sz="1400" b="1" kern="0" dirty="0">
                  <a:latin typeface="Calibri Light" panose="020F0302020204030204" pitchFamily="34" charset="0"/>
                  <a:cs typeface="Calibri Light" panose="020F0302020204030204" pitchFamily="34" charset="0"/>
                </a:rPr>
                <a:t>Турбота</a:t>
              </a:r>
              <a:endParaRPr lang="en-US" sz="1400" b="1" kern="0" dirty="0">
                <a:latin typeface="Calibri Light" panose="020F0302020204030204" pitchFamily="34" charset="0"/>
                <a:cs typeface="Calibri Light" panose="020F0302020204030204" pitchFamily="34" charset="0"/>
              </a:endParaRPr>
            </a:p>
          </p:txBody>
        </p:sp>
        <p:grpSp>
          <p:nvGrpSpPr>
            <p:cNvPr id="90" name="Group 89"/>
            <p:cNvGrpSpPr>
              <a:grpSpLocks noChangeAspect="1"/>
            </p:cNvGrpSpPr>
            <p:nvPr/>
          </p:nvGrpSpPr>
          <p:grpSpPr>
            <a:xfrm>
              <a:off x="2402955" y="7490272"/>
              <a:ext cx="278303" cy="237135"/>
              <a:chOff x="5137150" y="1824038"/>
              <a:chExt cx="241300" cy="206375"/>
            </a:xfrm>
            <a:solidFill>
              <a:srgbClr val="002F6C"/>
            </a:solidFill>
          </p:grpSpPr>
          <p:sp>
            <p:nvSpPr>
              <p:cNvPr id="92" name="Freeform 91"/>
              <p:cNvSpPr>
                <a:spLocks/>
              </p:cNvSpPr>
              <p:nvPr/>
            </p:nvSpPr>
            <p:spPr bwMode="auto">
              <a:xfrm>
                <a:off x="5181600" y="1868488"/>
                <a:ext cx="152400" cy="109538"/>
              </a:xfrm>
              <a:custGeom>
                <a:avLst/>
                <a:gdLst>
                  <a:gd name="T0" fmla="*/ 217 w 230"/>
                  <a:gd name="T1" fmla="*/ 95 h 164"/>
                  <a:gd name="T2" fmla="*/ 201 w 230"/>
                  <a:gd name="T3" fmla="*/ 95 h 164"/>
                  <a:gd name="T4" fmla="*/ 179 w 230"/>
                  <a:gd name="T5" fmla="*/ 10 h 164"/>
                  <a:gd name="T6" fmla="*/ 167 w 230"/>
                  <a:gd name="T7" fmla="*/ 1 h 164"/>
                  <a:gd name="T8" fmla="*/ 153 w 230"/>
                  <a:gd name="T9" fmla="*/ 10 h 164"/>
                  <a:gd name="T10" fmla="*/ 114 w 230"/>
                  <a:gd name="T11" fmla="*/ 118 h 164"/>
                  <a:gd name="T12" fmla="*/ 81 w 230"/>
                  <a:gd name="T13" fmla="*/ 55 h 164"/>
                  <a:gd name="T14" fmla="*/ 81 w 230"/>
                  <a:gd name="T15" fmla="*/ 55 h 164"/>
                  <a:gd name="T16" fmla="*/ 70 w 230"/>
                  <a:gd name="T17" fmla="*/ 48 h 164"/>
                  <a:gd name="T18" fmla="*/ 70 w 230"/>
                  <a:gd name="T19" fmla="*/ 48 h 164"/>
                  <a:gd name="T20" fmla="*/ 58 w 230"/>
                  <a:gd name="T21" fmla="*/ 54 h 164"/>
                  <a:gd name="T22" fmla="*/ 28 w 230"/>
                  <a:gd name="T23" fmla="*/ 95 h 164"/>
                  <a:gd name="T24" fmla="*/ 14 w 230"/>
                  <a:gd name="T25" fmla="*/ 95 h 164"/>
                  <a:gd name="T26" fmla="*/ 0 w 230"/>
                  <a:gd name="T27" fmla="*/ 107 h 164"/>
                  <a:gd name="T28" fmla="*/ 14 w 230"/>
                  <a:gd name="T29" fmla="*/ 121 h 164"/>
                  <a:gd name="T30" fmla="*/ 36 w 230"/>
                  <a:gd name="T31" fmla="*/ 121 h 164"/>
                  <a:gd name="T32" fmla="*/ 48 w 230"/>
                  <a:gd name="T33" fmla="*/ 114 h 164"/>
                  <a:gd name="T34" fmla="*/ 67 w 230"/>
                  <a:gd name="T35" fmla="*/ 86 h 164"/>
                  <a:gd name="T36" fmla="*/ 104 w 230"/>
                  <a:gd name="T37" fmla="*/ 157 h 164"/>
                  <a:gd name="T38" fmla="*/ 104 w 230"/>
                  <a:gd name="T39" fmla="*/ 157 h 164"/>
                  <a:gd name="T40" fmla="*/ 115 w 230"/>
                  <a:gd name="T41" fmla="*/ 164 h 164"/>
                  <a:gd name="T42" fmla="*/ 117 w 230"/>
                  <a:gd name="T43" fmla="*/ 164 h 164"/>
                  <a:gd name="T44" fmla="*/ 117 w 230"/>
                  <a:gd name="T45" fmla="*/ 164 h 164"/>
                  <a:gd name="T46" fmla="*/ 128 w 230"/>
                  <a:gd name="T47" fmla="*/ 156 h 164"/>
                  <a:gd name="T48" fmla="*/ 164 w 230"/>
                  <a:gd name="T49" fmla="*/ 58 h 164"/>
                  <a:gd name="T50" fmla="*/ 178 w 230"/>
                  <a:gd name="T51" fmla="*/ 110 h 164"/>
                  <a:gd name="T52" fmla="*/ 191 w 230"/>
                  <a:gd name="T53" fmla="*/ 120 h 164"/>
                  <a:gd name="T54" fmla="*/ 217 w 230"/>
                  <a:gd name="T55" fmla="*/ 120 h 164"/>
                  <a:gd name="T56" fmla="*/ 230 w 230"/>
                  <a:gd name="T57" fmla="*/ 107 h 164"/>
                  <a:gd name="T58" fmla="*/ 217 w 230"/>
                  <a:gd name="T59" fmla="*/ 9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164">
                    <a:moveTo>
                      <a:pt x="217" y="95"/>
                    </a:moveTo>
                    <a:cubicBezTo>
                      <a:pt x="201" y="95"/>
                      <a:pt x="201" y="95"/>
                      <a:pt x="201" y="95"/>
                    </a:cubicBezTo>
                    <a:cubicBezTo>
                      <a:pt x="179" y="10"/>
                      <a:pt x="179" y="10"/>
                      <a:pt x="179" y="10"/>
                    </a:cubicBezTo>
                    <a:cubicBezTo>
                      <a:pt x="178" y="5"/>
                      <a:pt x="173" y="1"/>
                      <a:pt x="167" y="1"/>
                    </a:cubicBezTo>
                    <a:cubicBezTo>
                      <a:pt x="161" y="0"/>
                      <a:pt x="156" y="3"/>
                      <a:pt x="153" y="10"/>
                    </a:cubicBezTo>
                    <a:cubicBezTo>
                      <a:pt x="114" y="118"/>
                      <a:pt x="114" y="118"/>
                      <a:pt x="114" y="118"/>
                    </a:cubicBezTo>
                    <a:cubicBezTo>
                      <a:pt x="81" y="55"/>
                      <a:pt x="81" y="55"/>
                      <a:pt x="81" y="55"/>
                    </a:cubicBezTo>
                    <a:cubicBezTo>
                      <a:pt x="81" y="55"/>
                      <a:pt x="81" y="55"/>
                      <a:pt x="81" y="55"/>
                    </a:cubicBezTo>
                    <a:cubicBezTo>
                      <a:pt x="79" y="51"/>
                      <a:pt x="75" y="49"/>
                      <a:pt x="70" y="48"/>
                    </a:cubicBezTo>
                    <a:cubicBezTo>
                      <a:pt x="70" y="48"/>
                      <a:pt x="70" y="48"/>
                      <a:pt x="70" y="48"/>
                    </a:cubicBezTo>
                    <a:cubicBezTo>
                      <a:pt x="65" y="48"/>
                      <a:pt x="60" y="50"/>
                      <a:pt x="58" y="54"/>
                    </a:cubicBezTo>
                    <a:cubicBezTo>
                      <a:pt x="28" y="95"/>
                      <a:pt x="28" y="95"/>
                      <a:pt x="28" y="95"/>
                    </a:cubicBezTo>
                    <a:cubicBezTo>
                      <a:pt x="14" y="95"/>
                      <a:pt x="14" y="95"/>
                      <a:pt x="14" y="95"/>
                    </a:cubicBezTo>
                    <a:cubicBezTo>
                      <a:pt x="7" y="95"/>
                      <a:pt x="0" y="101"/>
                      <a:pt x="0" y="107"/>
                    </a:cubicBezTo>
                    <a:cubicBezTo>
                      <a:pt x="0" y="114"/>
                      <a:pt x="7" y="121"/>
                      <a:pt x="14" y="121"/>
                    </a:cubicBezTo>
                    <a:cubicBezTo>
                      <a:pt x="36" y="121"/>
                      <a:pt x="36" y="121"/>
                      <a:pt x="36" y="121"/>
                    </a:cubicBezTo>
                    <a:cubicBezTo>
                      <a:pt x="40" y="121"/>
                      <a:pt x="45" y="118"/>
                      <a:pt x="48" y="114"/>
                    </a:cubicBezTo>
                    <a:cubicBezTo>
                      <a:pt x="67" y="86"/>
                      <a:pt x="67" y="86"/>
                      <a:pt x="67" y="86"/>
                    </a:cubicBezTo>
                    <a:cubicBezTo>
                      <a:pt x="104" y="157"/>
                      <a:pt x="104" y="157"/>
                      <a:pt x="104" y="157"/>
                    </a:cubicBezTo>
                    <a:cubicBezTo>
                      <a:pt x="104" y="157"/>
                      <a:pt x="104" y="157"/>
                      <a:pt x="104" y="157"/>
                    </a:cubicBezTo>
                    <a:cubicBezTo>
                      <a:pt x="107" y="162"/>
                      <a:pt x="111" y="164"/>
                      <a:pt x="115" y="164"/>
                    </a:cubicBezTo>
                    <a:cubicBezTo>
                      <a:pt x="117" y="164"/>
                      <a:pt x="117" y="164"/>
                      <a:pt x="117" y="164"/>
                    </a:cubicBezTo>
                    <a:cubicBezTo>
                      <a:pt x="117" y="164"/>
                      <a:pt x="117" y="164"/>
                      <a:pt x="117" y="164"/>
                    </a:cubicBezTo>
                    <a:cubicBezTo>
                      <a:pt x="125" y="163"/>
                      <a:pt x="128" y="159"/>
                      <a:pt x="128" y="156"/>
                    </a:cubicBezTo>
                    <a:cubicBezTo>
                      <a:pt x="164" y="58"/>
                      <a:pt x="164" y="58"/>
                      <a:pt x="164" y="58"/>
                    </a:cubicBezTo>
                    <a:cubicBezTo>
                      <a:pt x="178" y="110"/>
                      <a:pt x="178" y="110"/>
                      <a:pt x="178" y="110"/>
                    </a:cubicBezTo>
                    <a:cubicBezTo>
                      <a:pt x="179" y="116"/>
                      <a:pt x="184" y="120"/>
                      <a:pt x="191" y="120"/>
                    </a:cubicBezTo>
                    <a:cubicBezTo>
                      <a:pt x="217" y="120"/>
                      <a:pt x="217" y="120"/>
                      <a:pt x="217" y="120"/>
                    </a:cubicBezTo>
                    <a:cubicBezTo>
                      <a:pt x="223" y="120"/>
                      <a:pt x="230" y="115"/>
                      <a:pt x="230" y="107"/>
                    </a:cubicBezTo>
                    <a:cubicBezTo>
                      <a:pt x="230" y="101"/>
                      <a:pt x="224" y="95"/>
                      <a:pt x="217"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93" name="Freeform 92"/>
              <p:cNvSpPr>
                <a:spLocks noEditPoints="1"/>
              </p:cNvSpPr>
              <p:nvPr/>
            </p:nvSpPr>
            <p:spPr bwMode="auto">
              <a:xfrm>
                <a:off x="5137150" y="1824038"/>
                <a:ext cx="241300" cy="206375"/>
              </a:xfrm>
              <a:custGeom>
                <a:avLst/>
                <a:gdLst>
                  <a:gd name="T0" fmla="*/ 289 w 362"/>
                  <a:gd name="T1" fmla="*/ 11 h 312"/>
                  <a:gd name="T2" fmla="*/ 289 w 362"/>
                  <a:gd name="T3" fmla="*/ 11 h 312"/>
                  <a:gd name="T4" fmla="*/ 181 w 362"/>
                  <a:gd name="T5" fmla="*/ 35 h 312"/>
                  <a:gd name="T6" fmla="*/ 74 w 362"/>
                  <a:gd name="T7" fmla="*/ 11 h 312"/>
                  <a:gd name="T8" fmla="*/ 0 w 362"/>
                  <a:gd name="T9" fmla="*/ 112 h 312"/>
                  <a:gd name="T10" fmla="*/ 169 w 362"/>
                  <a:gd name="T11" fmla="*/ 308 h 312"/>
                  <a:gd name="T12" fmla="*/ 181 w 362"/>
                  <a:gd name="T13" fmla="*/ 312 h 312"/>
                  <a:gd name="T14" fmla="*/ 191 w 362"/>
                  <a:gd name="T15" fmla="*/ 310 h 312"/>
                  <a:gd name="T16" fmla="*/ 194 w 362"/>
                  <a:gd name="T17" fmla="*/ 308 h 312"/>
                  <a:gd name="T18" fmla="*/ 362 w 362"/>
                  <a:gd name="T19" fmla="*/ 112 h 312"/>
                  <a:gd name="T20" fmla="*/ 289 w 362"/>
                  <a:gd name="T21" fmla="*/ 11 h 312"/>
                  <a:gd name="T22" fmla="*/ 335 w 362"/>
                  <a:gd name="T23" fmla="*/ 112 h 312"/>
                  <a:gd name="T24" fmla="*/ 184 w 362"/>
                  <a:gd name="T25" fmla="*/ 285 h 312"/>
                  <a:gd name="T26" fmla="*/ 181 w 362"/>
                  <a:gd name="T27" fmla="*/ 285 h 312"/>
                  <a:gd name="T28" fmla="*/ 180 w 362"/>
                  <a:gd name="T29" fmla="*/ 285 h 312"/>
                  <a:gd name="T30" fmla="*/ 28 w 362"/>
                  <a:gd name="T31" fmla="*/ 112 h 312"/>
                  <a:gd name="T32" fmla="*/ 81 w 362"/>
                  <a:gd name="T33" fmla="*/ 36 h 312"/>
                  <a:gd name="T34" fmla="*/ 105 w 362"/>
                  <a:gd name="T35" fmla="*/ 32 h 312"/>
                  <a:gd name="T36" fmla="*/ 172 w 362"/>
                  <a:gd name="T37" fmla="*/ 60 h 312"/>
                  <a:gd name="T38" fmla="*/ 181 w 362"/>
                  <a:gd name="T39" fmla="*/ 65 h 312"/>
                  <a:gd name="T40" fmla="*/ 192 w 362"/>
                  <a:gd name="T41" fmla="*/ 61 h 312"/>
                  <a:gd name="T42" fmla="*/ 281 w 362"/>
                  <a:gd name="T43" fmla="*/ 36 h 312"/>
                  <a:gd name="T44" fmla="*/ 335 w 362"/>
                  <a:gd name="T45" fmla="*/ 1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2" h="312">
                    <a:moveTo>
                      <a:pt x="289" y="11"/>
                    </a:moveTo>
                    <a:cubicBezTo>
                      <a:pt x="289" y="11"/>
                      <a:pt x="289" y="11"/>
                      <a:pt x="289" y="11"/>
                    </a:cubicBezTo>
                    <a:cubicBezTo>
                      <a:pt x="252" y="1"/>
                      <a:pt x="212" y="9"/>
                      <a:pt x="181" y="35"/>
                    </a:cubicBezTo>
                    <a:cubicBezTo>
                      <a:pt x="152" y="10"/>
                      <a:pt x="111" y="0"/>
                      <a:pt x="74" y="11"/>
                    </a:cubicBezTo>
                    <a:cubicBezTo>
                      <a:pt x="28" y="24"/>
                      <a:pt x="0" y="63"/>
                      <a:pt x="0" y="112"/>
                    </a:cubicBezTo>
                    <a:cubicBezTo>
                      <a:pt x="0" y="223"/>
                      <a:pt x="162" y="305"/>
                      <a:pt x="169" y="308"/>
                    </a:cubicBezTo>
                    <a:cubicBezTo>
                      <a:pt x="172" y="311"/>
                      <a:pt x="177" y="312"/>
                      <a:pt x="181" y="312"/>
                    </a:cubicBezTo>
                    <a:cubicBezTo>
                      <a:pt x="185" y="312"/>
                      <a:pt x="188" y="311"/>
                      <a:pt x="191" y="310"/>
                    </a:cubicBezTo>
                    <a:cubicBezTo>
                      <a:pt x="192" y="310"/>
                      <a:pt x="193" y="309"/>
                      <a:pt x="194" y="308"/>
                    </a:cubicBezTo>
                    <a:cubicBezTo>
                      <a:pt x="215" y="297"/>
                      <a:pt x="362" y="218"/>
                      <a:pt x="362" y="112"/>
                    </a:cubicBezTo>
                    <a:cubicBezTo>
                      <a:pt x="362" y="62"/>
                      <a:pt x="335" y="24"/>
                      <a:pt x="289" y="11"/>
                    </a:cubicBezTo>
                    <a:close/>
                    <a:moveTo>
                      <a:pt x="335" y="112"/>
                    </a:moveTo>
                    <a:cubicBezTo>
                      <a:pt x="335" y="194"/>
                      <a:pt x="217" y="269"/>
                      <a:pt x="184" y="285"/>
                    </a:cubicBezTo>
                    <a:cubicBezTo>
                      <a:pt x="183" y="285"/>
                      <a:pt x="182" y="285"/>
                      <a:pt x="181" y="285"/>
                    </a:cubicBezTo>
                    <a:cubicBezTo>
                      <a:pt x="180" y="285"/>
                      <a:pt x="180" y="285"/>
                      <a:pt x="180" y="285"/>
                    </a:cubicBezTo>
                    <a:cubicBezTo>
                      <a:pt x="144" y="266"/>
                      <a:pt x="28" y="196"/>
                      <a:pt x="28" y="112"/>
                    </a:cubicBezTo>
                    <a:cubicBezTo>
                      <a:pt x="28" y="74"/>
                      <a:pt x="48" y="45"/>
                      <a:pt x="81" y="36"/>
                    </a:cubicBezTo>
                    <a:cubicBezTo>
                      <a:pt x="89" y="34"/>
                      <a:pt x="97" y="32"/>
                      <a:pt x="105" y="32"/>
                    </a:cubicBezTo>
                    <a:cubicBezTo>
                      <a:pt x="130" y="32"/>
                      <a:pt x="154" y="42"/>
                      <a:pt x="172" y="60"/>
                    </a:cubicBezTo>
                    <a:cubicBezTo>
                      <a:pt x="174" y="63"/>
                      <a:pt x="178" y="65"/>
                      <a:pt x="181" y="65"/>
                    </a:cubicBezTo>
                    <a:cubicBezTo>
                      <a:pt x="186" y="65"/>
                      <a:pt x="190" y="62"/>
                      <a:pt x="192" y="61"/>
                    </a:cubicBezTo>
                    <a:cubicBezTo>
                      <a:pt x="215" y="36"/>
                      <a:pt x="250" y="27"/>
                      <a:pt x="281" y="36"/>
                    </a:cubicBezTo>
                    <a:cubicBezTo>
                      <a:pt x="315" y="45"/>
                      <a:pt x="335" y="74"/>
                      <a:pt x="3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grpSp>
        <p:nvGrpSpPr>
          <p:cNvPr id="14" name="Group 13"/>
          <p:cNvGrpSpPr/>
          <p:nvPr/>
        </p:nvGrpSpPr>
        <p:grpSpPr>
          <a:xfrm>
            <a:off x="3409517" y="7193142"/>
            <a:ext cx="2203128" cy="727558"/>
            <a:chOff x="2121039" y="6444992"/>
            <a:chExt cx="2203128" cy="727558"/>
          </a:xfrm>
        </p:grpSpPr>
        <p:sp>
          <p:nvSpPr>
            <p:cNvPr id="84" name="Hexagon 83">
              <a:extLst>
                <a:ext uri="{FF2B5EF4-FFF2-40B4-BE49-F238E27FC236}">
                  <a16:creationId xmlns:a16="http://schemas.microsoft.com/office/drawing/2014/main" id="{206BC65B-DE00-4E93-B9A5-3C239D5EB2F2}"/>
                </a:ext>
              </a:extLst>
            </p:cNvPr>
            <p:cNvSpPr/>
            <p:nvPr/>
          </p:nvSpPr>
          <p:spPr bwMode="gray">
            <a:xfrm>
              <a:off x="2121039" y="6444992"/>
              <a:ext cx="843968" cy="727558"/>
            </a:xfrm>
            <a:prstGeom prst="hexagon">
              <a:avLst/>
            </a:prstGeom>
            <a:solidFill>
              <a:srgbClr val="002F6C"/>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86" name="Pentagon 3">
              <a:extLst>
                <a:ext uri="{FF2B5EF4-FFF2-40B4-BE49-F238E27FC236}">
                  <a16:creationId xmlns:a16="http://schemas.microsoft.com/office/drawing/2014/main" id="{59F440A8-AF07-46B8-BA85-7082092A1431}"/>
                </a:ext>
              </a:extLst>
            </p:cNvPr>
            <p:cNvSpPr/>
            <p:nvPr/>
          </p:nvSpPr>
          <p:spPr bwMode="gray">
            <a:xfrm flipH="1">
              <a:off x="2241607" y="6557310"/>
              <a:ext cx="2082560" cy="505458"/>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88" name="Rectangle 87">
              <a:extLst>
                <a:ext uri="{FF2B5EF4-FFF2-40B4-BE49-F238E27FC236}">
                  <a16:creationId xmlns:a16="http://schemas.microsoft.com/office/drawing/2014/main" id="{A4E5CB12-D334-4F3C-8E95-18A0829C146E}"/>
                </a:ext>
              </a:extLst>
            </p:cNvPr>
            <p:cNvSpPr/>
            <p:nvPr/>
          </p:nvSpPr>
          <p:spPr>
            <a:xfrm>
              <a:off x="2809404" y="6671769"/>
              <a:ext cx="1329616" cy="298533"/>
            </a:xfrm>
            <a:prstGeom prst="rect">
              <a:avLst/>
            </a:prstGeom>
          </p:spPr>
          <p:txBody>
            <a:bodyPr wrap="square">
              <a:spAutoFit/>
            </a:bodyPr>
            <a:lstStyle/>
            <a:p>
              <a:pPr lvl="0" defTabSz="914400">
                <a:defRPr/>
              </a:pPr>
              <a:r>
                <a:rPr lang="uk-UA" sz="1400" b="1" kern="0" dirty="0">
                  <a:latin typeface="Calibri Light" panose="020F0302020204030204" pitchFamily="34" charset="0"/>
                  <a:cs typeface="Calibri Light" panose="020F0302020204030204" pitchFamily="34" charset="0"/>
                </a:rPr>
                <a:t>Життя людини</a:t>
              </a:r>
              <a:endParaRPr lang="uk-UA" sz="1200" dirty="0">
                <a:latin typeface="Calibri Light" panose="020F0302020204030204" pitchFamily="34" charset="0"/>
                <a:cs typeface="Calibri Light" panose="020F0302020204030204" pitchFamily="34" charset="0"/>
              </a:endParaRPr>
            </a:p>
          </p:txBody>
        </p:sp>
        <p:sp>
          <p:nvSpPr>
            <p:cNvPr id="99" name="Freeform 98"/>
            <p:cNvSpPr>
              <a:spLocks noEditPoints="1"/>
            </p:cNvSpPr>
            <p:nvPr/>
          </p:nvSpPr>
          <p:spPr bwMode="auto">
            <a:xfrm>
              <a:off x="2391617" y="6657368"/>
              <a:ext cx="302802" cy="304627"/>
            </a:xfrm>
            <a:custGeom>
              <a:avLst/>
              <a:gdLst>
                <a:gd name="T0" fmla="*/ 146 w 399"/>
                <a:gd name="T1" fmla="*/ 373 h 400"/>
                <a:gd name="T2" fmla="*/ 253 w 399"/>
                <a:gd name="T3" fmla="*/ 373 h 400"/>
                <a:gd name="T4" fmla="*/ 253 w 399"/>
                <a:gd name="T5" fmla="*/ 267 h 400"/>
                <a:gd name="T6" fmla="*/ 266 w 399"/>
                <a:gd name="T7" fmla="*/ 253 h 400"/>
                <a:gd name="T8" fmla="*/ 372 w 399"/>
                <a:gd name="T9" fmla="*/ 253 h 400"/>
                <a:gd name="T10" fmla="*/ 372 w 399"/>
                <a:gd name="T11" fmla="*/ 147 h 400"/>
                <a:gd name="T12" fmla="*/ 266 w 399"/>
                <a:gd name="T13" fmla="*/ 147 h 400"/>
                <a:gd name="T14" fmla="*/ 253 w 399"/>
                <a:gd name="T15" fmla="*/ 133 h 400"/>
                <a:gd name="T16" fmla="*/ 253 w 399"/>
                <a:gd name="T17" fmla="*/ 27 h 400"/>
                <a:gd name="T18" fmla="*/ 146 w 399"/>
                <a:gd name="T19" fmla="*/ 27 h 400"/>
                <a:gd name="T20" fmla="*/ 146 w 399"/>
                <a:gd name="T21" fmla="*/ 133 h 400"/>
                <a:gd name="T22" fmla="*/ 133 w 399"/>
                <a:gd name="T23" fmla="*/ 147 h 400"/>
                <a:gd name="T24" fmla="*/ 26 w 399"/>
                <a:gd name="T25" fmla="*/ 147 h 400"/>
                <a:gd name="T26" fmla="*/ 26 w 399"/>
                <a:gd name="T27" fmla="*/ 253 h 400"/>
                <a:gd name="T28" fmla="*/ 133 w 399"/>
                <a:gd name="T29" fmla="*/ 253 h 400"/>
                <a:gd name="T30" fmla="*/ 146 w 399"/>
                <a:gd name="T31" fmla="*/ 267 h 400"/>
                <a:gd name="T32" fmla="*/ 146 w 399"/>
                <a:gd name="T33" fmla="*/ 373 h 400"/>
                <a:gd name="T34" fmla="*/ 266 w 399"/>
                <a:gd name="T35" fmla="*/ 400 h 400"/>
                <a:gd name="T36" fmla="*/ 133 w 399"/>
                <a:gd name="T37" fmla="*/ 400 h 400"/>
                <a:gd name="T38" fmla="*/ 119 w 399"/>
                <a:gd name="T39" fmla="*/ 386 h 400"/>
                <a:gd name="T40" fmla="*/ 119 w 399"/>
                <a:gd name="T41" fmla="*/ 280 h 400"/>
                <a:gd name="T42" fmla="*/ 13 w 399"/>
                <a:gd name="T43" fmla="*/ 280 h 400"/>
                <a:gd name="T44" fmla="*/ 0 w 399"/>
                <a:gd name="T45" fmla="*/ 267 h 400"/>
                <a:gd name="T46" fmla="*/ 0 w 399"/>
                <a:gd name="T47" fmla="*/ 133 h 400"/>
                <a:gd name="T48" fmla="*/ 13 w 399"/>
                <a:gd name="T49" fmla="*/ 120 h 400"/>
                <a:gd name="T50" fmla="*/ 119 w 399"/>
                <a:gd name="T51" fmla="*/ 120 h 400"/>
                <a:gd name="T52" fmla="*/ 119 w 399"/>
                <a:gd name="T53" fmla="*/ 14 h 400"/>
                <a:gd name="T54" fmla="*/ 133 w 399"/>
                <a:gd name="T55" fmla="*/ 0 h 400"/>
                <a:gd name="T56" fmla="*/ 266 w 399"/>
                <a:gd name="T57" fmla="*/ 0 h 400"/>
                <a:gd name="T58" fmla="*/ 279 w 399"/>
                <a:gd name="T59" fmla="*/ 14 h 400"/>
                <a:gd name="T60" fmla="*/ 279 w 399"/>
                <a:gd name="T61" fmla="*/ 120 h 400"/>
                <a:gd name="T62" fmla="*/ 386 w 399"/>
                <a:gd name="T63" fmla="*/ 120 h 400"/>
                <a:gd name="T64" fmla="*/ 399 w 399"/>
                <a:gd name="T65" fmla="*/ 133 h 400"/>
                <a:gd name="T66" fmla="*/ 399 w 399"/>
                <a:gd name="T67" fmla="*/ 267 h 400"/>
                <a:gd name="T68" fmla="*/ 386 w 399"/>
                <a:gd name="T69" fmla="*/ 280 h 400"/>
                <a:gd name="T70" fmla="*/ 279 w 399"/>
                <a:gd name="T71" fmla="*/ 280 h 400"/>
                <a:gd name="T72" fmla="*/ 279 w 399"/>
                <a:gd name="T73" fmla="*/ 386 h 400"/>
                <a:gd name="T74" fmla="*/ 266 w 399"/>
                <a:gd name="T7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9" h="400">
                  <a:moveTo>
                    <a:pt x="146" y="373"/>
                  </a:moveTo>
                  <a:cubicBezTo>
                    <a:pt x="253" y="373"/>
                    <a:pt x="253" y="373"/>
                    <a:pt x="253" y="373"/>
                  </a:cubicBezTo>
                  <a:cubicBezTo>
                    <a:pt x="253" y="267"/>
                    <a:pt x="253" y="267"/>
                    <a:pt x="253" y="267"/>
                  </a:cubicBezTo>
                  <a:cubicBezTo>
                    <a:pt x="253" y="259"/>
                    <a:pt x="259" y="253"/>
                    <a:pt x="266" y="253"/>
                  </a:cubicBezTo>
                  <a:cubicBezTo>
                    <a:pt x="372" y="253"/>
                    <a:pt x="372" y="253"/>
                    <a:pt x="372" y="253"/>
                  </a:cubicBezTo>
                  <a:cubicBezTo>
                    <a:pt x="372" y="147"/>
                    <a:pt x="372" y="147"/>
                    <a:pt x="372" y="147"/>
                  </a:cubicBezTo>
                  <a:cubicBezTo>
                    <a:pt x="266" y="147"/>
                    <a:pt x="266" y="147"/>
                    <a:pt x="266" y="147"/>
                  </a:cubicBezTo>
                  <a:cubicBezTo>
                    <a:pt x="259" y="147"/>
                    <a:pt x="253" y="141"/>
                    <a:pt x="253" y="133"/>
                  </a:cubicBezTo>
                  <a:cubicBezTo>
                    <a:pt x="253" y="27"/>
                    <a:pt x="253" y="27"/>
                    <a:pt x="253" y="27"/>
                  </a:cubicBezTo>
                  <a:cubicBezTo>
                    <a:pt x="146" y="27"/>
                    <a:pt x="146" y="27"/>
                    <a:pt x="146" y="27"/>
                  </a:cubicBezTo>
                  <a:cubicBezTo>
                    <a:pt x="146" y="133"/>
                    <a:pt x="146" y="133"/>
                    <a:pt x="146" y="133"/>
                  </a:cubicBezTo>
                  <a:cubicBezTo>
                    <a:pt x="146" y="141"/>
                    <a:pt x="140" y="147"/>
                    <a:pt x="133" y="147"/>
                  </a:cubicBezTo>
                  <a:cubicBezTo>
                    <a:pt x="26" y="147"/>
                    <a:pt x="26" y="147"/>
                    <a:pt x="26" y="147"/>
                  </a:cubicBezTo>
                  <a:cubicBezTo>
                    <a:pt x="26" y="253"/>
                    <a:pt x="26" y="253"/>
                    <a:pt x="26" y="253"/>
                  </a:cubicBezTo>
                  <a:cubicBezTo>
                    <a:pt x="133" y="253"/>
                    <a:pt x="133" y="253"/>
                    <a:pt x="133" y="253"/>
                  </a:cubicBezTo>
                  <a:cubicBezTo>
                    <a:pt x="140" y="253"/>
                    <a:pt x="146" y="259"/>
                    <a:pt x="146" y="267"/>
                  </a:cubicBezTo>
                  <a:cubicBezTo>
                    <a:pt x="146" y="373"/>
                    <a:pt x="146" y="373"/>
                    <a:pt x="146" y="373"/>
                  </a:cubicBezTo>
                  <a:close/>
                  <a:moveTo>
                    <a:pt x="266" y="400"/>
                  </a:moveTo>
                  <a:cubicBezTo>
                    <a:pt x="133" y="400"/>
                    <a:pt x="133" y="400"/>
                    <a:pt x="133" y="400"/>
                  </a:cubicBezTo>
                  <a:cubicBezTo>
                    <a:pt x="125" y="400"/>
                    <a:pt x="119" y="394"/>
                    <a:pt x="119" y="386"/>
                  </a:cubicBezTo>
                  <a:cubicBezTo>
                    <a:pt x="119" y="280"/>
                    <a:pt x="119" y="280"/>
                    <a:pt x="119" y="280"/>
                  </a:cubicBezTo>
                  <a:cubicBezTo>
                    <a:pt x="13" y="280"/>
                    <a:pt x="13" y="280"/>
                    <a:pt x="13" y="280"/>
                  </a:cubicBezTo>
                  <a:cubicBezTo>
                    <a:pt x="6" y="280"/>
                    <a:pt x="0" y="274"/>
                    <a:pt x="0" y="267"/>
                  </a:cubicBezTo>
                  <a:cubicBezTo>
                    <a:pt x="0" y="133"/>
                    <a:pt x="0" y="133"/>
                    <a:pt x="0" y="133"/>
                  </a:cubicBezTo>
                  <a:cubicBezTo>
                    <a:pt x="0" y="126"/>
                    <a:pt x="6" y="120"/>
                    <a:pt x="13" y="120"/>
                  </a:cubicBezTo>
                  <a:cubicBezTo>
                    <a:pt x="119" y="120"/>
                    <a:pt x="119" y="120"/>
                    <a:pt x="119" y="120"/>
                  </a:cubicBezTo>
                  <a:cubicBezTo>
                    <a:pt x="119" y="14"/>
                    <a:pt x="119" y="14"/>
                    <a:pt x="119" y="14"/>
                  </a:cubicBezTo>
                  <a:cubicBezTo>
                    <a:pt x="119" y="6"/>
                    <a:pt x="125" y="0"/>
                    <a:pt x="133" y="0"/>
                  </a:cubicBezTo>
                  <a:cubicBezTo>
                    <a:pt x="266" y="0"/>
                    <a:pt x="266" y="0"/>
                    <a:pt x="266" y="0"/>
                  </a:cubicBezTo>
                  <a:cubicBezTo>
                    <a:pt x="273" y="0"/>
                    <a:pt x="279" y="6"/>
                    <a:pt x="279" y="14"/>
                  </a:cubicBezTo>
                  <a:cubicBezTo>
                    <a:pt x="279" y="120"/>
                    <a:pt x="279" y="120"/>
                    <a:pt x="279" y="120"/>
                  </a:cubicBezTo>
                  <a:cubicBezTo>
                    <a:pt x="386" y="120"/>
                    <a:pt x="386" y="120"/>
                    <a:pt x="386" y="120"/>
                  </a:cubicBezTo>
                  <a:cubicBezTo>
                    <a:pt x="393" y="120"/>
                    <a:pt x="399" y="126"/>
                    <a:pt x="399" y="133"/>
                  </a:cubicBezTo>
                  <a:cubicBezTo>
                    <a:pt x="399" y="267"/>
                    <a:pt x="399" y="267"/>
                    <a:pt x="399" y="267"/>
                  </a:cubicBezTo>
                  <a:cubicBezTo>
                    <a:pt x="399" y="274"/>
                    <a:pt x="393" y="280"/>
                    <a:pt x="386" y="280"/>
                  </a:cubicBezTo>
                  <a:cubicBezTo>
                    <a:pt x="279" y="280"/>
                    <a:pt x="279" y="280"/>
                    <a:pt x="279" y="280"/>
                  </a:cubicBezTo>
                  <a:cubicBezTo>
                    <a:pt x="279" y="386"/>
                    <a:pt x="279" y="386"/>
                    <a:pt x="279" y="386"/>
                  </a:cubicBezTo>
                  <a:cubicBezTo>
                    <a:pt x="279" y="394"/>
                    <a:pt x="273" y="400"/>
                    <a:pt x="266" y="400"/>
                  </a:cubicBezTo>
                  <a:close/>
                </a:path>
              </a:pathLst>
            </a:custGeom>
            <a:solidFill>
              <a:srgbClr val="002F6C"/>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nvGrpSpPr>
          <p:cNvPr id="8" name="Group 7"/>
          <p:cNvGrpSpPr/>
          <p:nvPr/>
        </p:nvGrpSpPr>
        <p:grpSpPr>
          <a:xfrm>
            <a:off x="1288478" y="7603507"/>
            <a:ext cx="2203129" cy="727558"/>
            <a:chOff x="0" y="6866684"/>
            <a:chExt cx="2203129" cy="727558"/>
          </a:xfrm>
        </p:grpSpPr>
        <p:sp>
          <p:nvSpPr>
            <p:cNvPr id="66" name="Hexagon 65">
              <a:extLst>
                <a:ext uri="{FF2B5EF4-FFF2-40B4-BE49-F238E27FC236}">
                  <a16:creationId xmlns:a16="http://schemas.microsoft.com/office/drawing/2014/main" id="{61A22BB6-0514-4240-A124-45008A5CF345}"/>
                </a:ext>
              </a:extLst>
            </p:cNvPr>
            <p:cNvSpPr/>
            <p:nvPr/>
          </p:nvSpPr>
          <p:spPr bwMode="gray">
            <a:xfrm>
              <a:off x="1359161" y="6866684"/>
              <a:ext cx="843968" cy="727558"/>
            </a:xfrm>
            <a:prstGeom prst="hexagon">
              <a:avLst/>
            </a:prstGeom>
            <a:solidFill>
              <a:srgbClr val="002F6C"/>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67" name="Pentagon 14">
              <a:extLst>
                <a:ext uri="{FF2B5EF4-FFF2-40B4-BE49-F238E27FC236}">
                  <a16:creationId xmlns:a16="http://schemas.microsoft.com/office/drawing/2014/main" id="{1A8AA83F-7396-4CD0-AD3F-A77B78D2FA34}"/>
                </a:ext>
              </a:extLst>
            </p:cNvPr>
            <p:cNvSpPr/>
            <p:nvPr/>
          </p:nvSpPr>
          <p:spPr bwMode="gray">
            <a:xfrm>
              <a:off x="0" y="6977734"/>
              <a:ext cx="2068613" cy="505458"/>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70" name="Rectangle 69">
              <a:extLst>
                <a:ext uri="{FF2B5EF4-FFF2-40B4-BE49-F238E27FC236}">
                  <a16:creationId xmlns:a16="http://schemas.microsoft.com/office/drawing/2014/main" id="{AC12BF62-57A5-4BA6-A79C-F95F03328D4A}"/>
                </a:ext>
              </a:extLst>
            </p:cNvPr>
            <p:cNvSpPr/>
            <p:nvPr/>
          </p:nvSpPr>
          <p:spPr>
            <a:xfrm>
              <a:off x="178297" y="7092194"/>
              <a:ext cx="1398686" cy="307777"/>
            </a:xfrm>
            <a:prstGeom prst="rect">
              <a:avLst/>
            </a:prstGeom>
          </p:spPr>
          <p:txBody>
            <a:bodyPr wrap="square">
              <a:spAutoFit/>
            </a:bodyPr>
            <a:lstStyle/>
            <a:p>
              <a:pPr lvl="0" algn="ctr" defTabSz="914400">
                <a:defRPr/>
              </a:pPr>
              <a:r>
                <a:rPr lang="uk-UA" sz="1400" b="1" kern="0" dirty="0">
                  <a:latin typeface="Calibri Light" panose="020F0302020204030204" pitchFamily="34" charset="0"/>
                  <a:cs typeface="Calibri Light" panose="020F0302020204030204" pitchFamily="34" charset="0"/>
                </a:rPr>
                <a:t>Професіоналізм</a:t>
              </a:r>
            </a:p>
          </p:txBody>
        </p:sp>
        <p:sp>
          <p:nvSpPr>
            <p:cNvPr id="103" name="Freeform 102"/>
            <p:cNvSpPr>
              <a:spLocks noEditPoints="1"/>
            </p:cNvSpPr>
            <p:nvPr/>
          </p:nvSpPr>
          <p:spPr bwMode="auto">
            <a:xfrm>
              <a:off x="1628258" y="7119190"/>
              <a:ext cx="305768" cy="264497"/>
            </a:xfrm>
            <a:custGeom>
              <a:avLst/>
              <a:gdLst>
                <a:gd name="T0" fmla="*/ 360 w 399"/>
                <a:gd name="T1" fmla="*/ 239 h 346"/>
                <a:gd name="T2" fmla="*/ 346 w 399"/>
                <a:gd name="T3" fmla="*/ 226 h 346"/>
                <a:gd name="T4" fmla="*/ 360 w 399"/>
                <a:gd name="T5" fmla="*/ 213 h 346"/>
                <a:gd name="T6" fmla="*/ 373 w 399"/>
                <a:gd name="T7" fmla="*/ 226 h 346"/>
                <a:gd name="T8" fmla="*/ 360 w 399"/>
                <a:gd name="T9" fmla="*/ 239 h 346"/>
                <a:gd name="T10" fmla="*/ 373 w 399"/>
                <a:gd name="T11" fmla="*/ 188 h 346"/>
                <a:gd name="T12" fmla="*/ 373 w 399"/>
                <a:gd name="T13" fmla="*/ 133 h 346"/>
                <a:gd name="T14" fmla="*/ 306 w 399"/>
                <a:gd name="T15" fmla="*/ 66 h 346"/>
                <a:gd name="T16" fmla="*/ 240 w 399"/>
                <a:gd name="T17" fmla="*/ 133 h 346"/>
                <a:gd name="T18" fmla="*/ 240 w 399"/>
                <a:gd name="T19" fmla="*/ 252 h 346"/>
                <a:gd name="T20" fmla="*/ 173 w 399"/>
                <a:gd name="T21" fmla="*/ 319 h 346"/>
                <a:gd name="T22" fmla="*/ 107 w 399"/>
                <a:gd name="T23" fmla="*/ 252 h 346"/>
                <a:gd name="T24" fmla="*/ 107 w 399"/>
                <a:gd name="T25" fmla="*/ 185 h 346"/>
                <a:gd name="T26" fmla="*/ 186 w 399"/>
                <a:gd name="T27" fmla="*/ 106 h 346"/>
                <a:gd name="T28" fmla="*/ 186 w 399"/>
                <a:gd name="T29" fmla="*/ 13 h 346"/>
                <a:gd name="T30" fmla="*/ 173 w 399"/>
                <a:gd name="T31" fmla="*/ 0 h 346"/>
                <a:gd name="T32" fmla="*/ 147 w 399"/>
                <a:gd name="T33" fmla="*/ 0 h 346"/>
                <a:gd name="T34" fmla="*/ 133 w 399"/>
                <a:gd name="T35" fmla="*/ 13 h 346"/>
                <a:gd name="T36" fmla="*/ 147 w 399"/>
                <a:gd name="T37" fmla="*/ 26 h 346"/>
                <a:gd name="T38" fmla="*/ 160 w 399"/>
                <a:gd name="T39" fmla="*/ 26 h 346"/>
                <a:gd name="T40" fmla="*/ 160 w 399"/>
                <a:gd name="T41" fmla="*/ 106 h 346"/>
                <a:gd name="T42" fmla="*/ 93 w 399"/>
                <a:gd name="T43" fmla="*/ 159 h 346"/>
                <a:gd name="T44" fmla="*/ 27 w 399"/>
                <a:gd name="T45" fmla="*/ 106 h 346"/>
                <a:gd name="T46" fmla="*/ 27 w 399"/>
                <a:gd name="T47" fmla="*/ 26 h 346"/>
                <a:gd name="T48" fmla="*/ 40 w 399"/>
                <a:gd name="T49" fmla="*/ 26 h 346"/>
                <a:gd name="T50" fmla="*/ 53 w 399"/>
                <a:gd name="T51" fmla="*/ 13 h 346"/>
                <a:gd name="T52" fmla="*/ 40 w 399"/>
                <a:gd name="T53" fmla="*/ 0 h 346"/>
                <a:gd name="T54" fmla="*/ 13 w 399"/>
                <a:gd name="T55" fmla="*/ 0 h 346"/>
                <a:gd name="T56" fmla="*/ 0 w 399"/>
                <a:gd name="T57" fmla="*/ 13 h 346"/>
                <a:gd name="T58" fmla="*/ 0 w 399"/>
                <a:gd name="T59" fmla="*/ 106 h 346"/>
                <a:gd name="T60" fmla="*/ 80 w 399"/>
                <a:gd name="T61" fmla="*/ 185 h 346"/>
                <a:gd name="T62" fmla="*/ 80 w 399"/>
                <a:gd name="T63" fmla="*/ 252 h 346"/>
                <a:gd name="T64" fmla="*/ 173 w 399"/>
                <a:gd name="T65" fmla="*/ 346 h 346"/>
                <a:gd name="T66" fmla="*/ 266 w 399"/>
                <a:gd name="T67" fmla="*/ 252 h 346"/>
                <a:gd name="T68" fmla="*/ 266 w 399"/>
                <a:gd name="T69" fmla="*/ 133 h 346"/>
                <a:gd name="T70" fmla="*/ 306 w 399"/>
                <a:gd name="T71" fmla="*/ 93 h 346"/>
                <a:gd name="T72" fmla="*/ 346 w 399"/>
                <a:gd name="T73" fmla="*/ 133 h 346"/>
                <a:gd name="T74" fmla="*/ 346 w 399"/>
                <a:gd name="T75" fmla="*/ 188 h 346"/>
                <a:gd name="T76" fmla="*/ 320 w 399"/>
                <a:gd name="T77" fmla="*/ 226 h 346"/>
                <a:gd name="T78" fmla="*/ 360 w 399"/>
                <a:gd name="T79" fmla="*/ 266 h 346"/>
                <a:gd name="T80" fmla="*/ 399 w 399"/>
                <a:gd name="T81" fmla="*/ 226 h 346"/>
                <a:gd name="T82" fmla="*/ 373 w 399"/>
                <a:gd name="T83" fmla="*/ 18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346">
                  <a:moveTo>
                    <a:pt x="360" y="239"/>
                  </a:moveTo>
                  <a:cubicBezTo>
                    <a:pt x="352" y="239"/>
                    <a:pt x="346" y="233"/>
                    <a:pt x="346" y="226"/>
                  </a:cubicBezTo>
                  <a:cubicBezTo>
                    <a:pt x="346" y="218"/>
                    <a:pt x="352" y="213"/>
                    <a:pt x="360" y="213"/>
                  </a:cubicBezTo>
                  <a:cubicBezTo>
                    <a:pt x="367" y="213"/>
                    <a:pt x="373" y="218"/>
                    <a:pt x="373" y="226"/>
                  </a:cubicBezTo>
                  <a:cubicBezTo>
                    <a:pt x="373" y="233"/>
                    <a:pt x="367" y="239"/>
                    <a:pt x="360" y="239"/>
                  </a:cubicBezTo>
                  <a:close/>
                  <a:moveTo>
                    <a:pt x="373" y="188"/>
                  </a:moveTo>
                  <a:cubicBezTo>
                    <a:pt x="373" y="133"/>
                    <a:pt x="373" y="133"/>
                    <a:pt x="373" y="133"/>
                  </a:cubicBezTo>
                  <a:cubicBezTo>
                    <a:pt x="373" y="96"/>
                    <a:pt x="343" y="66"/>
                    <a:pt x="306" y="66"/>
                  </a:cubicBezTo>
                  <a:cubicBezTo>
                    <a:pt x="270" y="66"/>
                    <a:pt x="240" y="96"/>
                    <a:pt x="240" y="133"/>
                  </a:cubicBezTo>
                  <a:cubicBezTo>
                    <a:pt x="240" y="252"/>
                    <a:pt x="240" y="252"/>
                    <a:pt x="240" y="252"/>
                  </a:cubicBezTo>
                  <a:cubicBezTo>
                    <a:pt x="240" y="289"/>
                    <a:pt x="210" y="319"/>
                    <a:pt x="173" y="319"/>
                  </a:cubicBezTo>
                  <a:cubicBezTo>
                    <a:pt x="136" y="319"/>
                    <a:pt x="107" y="289"/>
                    <a:pt x="107" y="252"/>
                  </a:cubicBezTo>
                  <a:cubicBezTo>
                    <a:pt x="107" y="185"/>
                    <a:pt x="107" y="185"/>
                    <a:pt x="107" y="185"/>
                  </a:cubicBezTo>
                  <a:cubicBezTo>
                    <a:pt x="146" y="179"/>
                    <a:pt x="186" y="146"/>
                    <a:pt x="186" y="106"/>
                  </a:cubicBezTo>
                  <a:cubicBezTo>
                    <a:pt x="186" y="13"/>
                    <a:pt x="186" y="13"/>
                    <a:pt x="186" y="13"/>
                  </a:cubicBezTo>
                  <a:cubicBezTo>
                    <a:pt x="186" y="5"/>
                    <a:pt x="181" y="0"/>
                    <a:pt x="173" y="0"/>
                  </a:cubicBezTo>
                  <a:cubicBezTo>
                    <a:pt x="147" y="0"/>
                    <a:pt x="147" y="0"/>
                    <a:pt x="147" y="0"/>
                  </a:cubicBezTo>
                  <a:cubicBezTo>
                    <a:pt x="139" y="0"/>
                    <a:pt x="133" y="5"/>
                    <a:pt x="133" y="13"/>
                  </a:cubicBezTo>
                  <a:cubicBezTo>
                    <a:pt x="133" y="20"/>
                    <a:pt x="139" y="26"/>
                    <a:pt x="147" y="26"/>
                  </a:cubicBezTo>
                  <a:cubicBezTo>
                    <a:pt x="160" y="26"/>
                    <a:pt x="160" y="26"/>
                    <a:pt x="160" y="26"/>
                  </a:cubicBezTo>
                  <a:cubicBezTo>
                    <a:pt x="160" y="106"/>
                    <a:pt x="160" y="106"/>
                    <a:pt x="160" y="106"/>
                  </a:cubicBezTo>
                  <a:cubicBezTo>
                    <a:pt x="160" y="135"/>
                    <a:pt x="123" y="159"/>
                    <a:pt x="93" y="159"/>
                  </a:cubicBezTo>
                  <a:cubicBezTo>
                    <a:pt x="63" y="159"/>
                    <a:pt x="27" y="135"/>
                    <a:pt x="27" y="106"/>
                  </a:cubicBezTo>
                  <a:cubicBezTo>
                    <a:pt x="27" y="26"/>
                    <a:pt x="27" y="26"/>
                    <a:pt x="27" y="26"/>
                  </a:cubicBezTo>
                  <a:cubicBezTo>
                    <a:pt x="40" y="26"/>
                    <a:pt x="40" y="26"/>
                    <a:pt x="40" y="26"/>
                  </a:cubicBezTo>
                  <a:cubicBezTo>
                    <a:pt x="47" y="26"/>
                    <a:pt x="53" y="20"/>
                    <a:pt x="53" y="13"/>
                  </a:cubicBezTo>
                  <a:cubicBezTo>
                    <a:pt x="53" y="5"/>
                    <a:pt x="47" y="0"/>
                    <a:pt x="40" y="0"/>
                  </a:cubicBezTo>
                  <a:cubicBezTo>
                    <a:pt x="13" y="0"/>
                    <a:pt x="13" y="0"/>
                    <a:pt x="13" y="0"/>
                  </a:cubicBezTo>
                  <a:cubicBezTo>
                    <a:pt x="6" y="0"/>
                    <a:pt x="0" y="5"/>
                    <a:pt x="0" y="13"/>
                  </a:cubicBezTo>
                  <a:cubicBezTo>
                    <a:pt x="0" y="106"/>
                    <a:pt x="0" y="106"/>
                    <a:pt x="0" y="106"/>
                  </a:cubicBezTo>
                  <a:cubicBezTo>
                    <a:pt x="0" y="146"/>
                    <a:pt x="41" y="179"/>
                    <a:pt x="80" y="185"/>
                  </a:cubicBezTo>
                  <a:cubicBezTo>
                    <a:pt x="80" y="252"/>
                    <a:pt x="80" y="252"/>
                    <a:pt x="80" y="252"/>
                  </a:cubicBezTo>
                  <a:cubicBezTo>
                    <a:pt x="80" y="304"/>
                    <a:pt x="122" y="346"/>
                    <a:pt x="173" y="346"/>
                  </a:cubicBezTo>
                  <a:cubicBezTo>
                    <a:pt x="225" y="346"/>
                    <a:pt x="266" y="304"/>
                    <a:pt x="266" y="252"/>
                  </a:cubicBezTo>
                  <a:cubicBezTo>
                    <a:pt x="266" y="133"/>
                    <a:pt x="266" y="133"/>
                    <a:pt x="266" y="133"/>
                  </a:cubicBezTo>
                  <a:cubicBezTo>
                    <a:pt x="266" y="111"/>
                    <a:pt x="284" y="93"/>
                    <a:pt x="306" y="93"/>
                  </a:cubicBezTo>
                  <a:cubicBezTo>
                    <a:pt x="328" y="93"/>
                    <a:pt x="346" y="111"/>
                    <a:pt x="346" y="133"/>
                  </a:cubicBezTo>
                  <a:cubicBezTo>
                    <a:pt x="346" y="188"/>
                    <a:pt x="346" y="188"/>
                    <a:pt x="346" y="188"/>
                  </a:cubicBezTo>
                  <a:cubicBezTo>
                    <a:pt x="331" y="194"/>
                    <a:pt x="320" y="208"/>
                    <a:pt x="320" y="226"/>
                  </a:cubicBezTo>
                  <a:cubicBezTo>
                    <a:pt x="320" y="248"/>
                    <a:pt x="338" y="266"/>
                    <a:pt x="360" y="266"/>
                  </a:cubicBezTo>
                  <a:cubicBezTo>
                    <a:pt x="382" y="266"/>
                    <a:pt x="399" y="248"/>
                    <a:pt x="399" y="226"/>
                  </a:cubicBezTo>
                  <a:cubicBezTo>
                    <a:pt x="399" y="208"/>
                    <a:pt x="388" y="194"/>
                    <a:pt x="373" y="188"/>
                  </a:cubicBezTo>
                  <a:close/>
                </a:path>
              </a:pathLst>
            </a:custGeom>
            <a:solidFill>
              <a:srgbClr val="002F6C"/>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nvGrpSpPr>
          <p:cNvPr id="7" name="Group 6"/>
          <p:cNvGrpSpPr/>
          <p:nvPr/>
        </p:nvGrpSpPr>
        <p:grpSpPr>
          <a:xfrm>
            <a:off x="1288478" y="8424238"/>
            <a:ext cx="2201756" cy="727558"/>
            <a:chOff x="0" y="7676088"/>
            <a:chExt cx="2201756" cy="727558"/>
          </a:xfrm>
        </p:grpSpPr>
        <p:sp>
          <p:nvSpPr>
            <p:cNvPr id="59" name="Hexagon 58">
              <a:extLst>
                <a:ext uri="{FF2B5EF4-FFF2-40B4-BE49-F238E27FC236}">
                  <a16:creationId xmlns:a16="http://schemas.microsoft.com/office/drawing/2014/main" id="{CE33143E-0943-4436-B249-638EC6D25ED5}"/>
                </a:ext>
              </a:extLst>
            </p:cNvPr>
            <p:cNvSpPr/>
            <p:nvPr/>
          </p:nvSpPr>
          <p:spPr bwMode="gray">
            <a:xfrm>
              <a:off x="1357788" y="7676088"/>
              <a:ext cx="843968" cy="727558"/>
            </a:xfrm>
            <a:prstGeom prst="hexagon">
              <a:avLst/>
            </a:prstGeom>
            <a:solidFill>
              <a:srgbClr val="002F6C"/>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61" name="Pentagon 34">
              <a:extLst>
                <a:ext uri="{FF2B5EF4-FFF2-40B4-BE49-F238E27FC236}">
                  <a16:creationId xmlns:a16="http://schemas.microsoft.com/office/drawing/2014/main" id="{D723A76E-43EB-4D08-956B-C13DA946C7BE}"/>
                </a:ext>
              </a:extLst>
            </p:cNvPr>
            <p:cNvSpPr/>
            <p:nvPr/>
          </p:nvSpPr>
          <p:spPr bwMode="gray">
            <a:xfrm>
              <a:off x="0" y="7787138"/>
              <a:ext cx="2079907" cy="505458"/>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64" name="Rectangle 63">
              <a:extLst>
                <a:ext uri="{FF2B5EF4-FFF2-40B4-BE49-F238E27FC236}">
                  <a16:creationId xmlns:a16="http://schemas.microsoft.com/office/drawing/2014/main" id="{7AED8F5C-E015-4727-AB14-A26513902A17}"/>
                </a:ext>
              </a:extLst>
            </p:cNvPr>
            <p:cNvSpPr/>
            <p:nvPr/>
          </p:nvSpPr>
          <p:spPr>
            <a:xfrm>
              <a:off x="674856" y="7901598"/>
              <a:ext cx="902128" cy="298533"/>
            </a:xfrm>
            <a:prstGeom prst="rect">
              <a:avLst/>
            </a:prstGeom>
          </p:spPr>
          <p:txBody>
            <a:bodyPr wrap="none">
              <a:spAutoFit/>
            </a:bodyPr>
            <a:lstStyle/>
            <a:p>
              <a:pPr lvl="0" algn="ctr" defTabSz="914400">
                <a:defRPr/>
              </a:pPr>
              <a:r>
                <a:rPr lang="uk-UA" sz="1400" b="1" kern="0" dirty="0">
                  <a:latin typeface="Calibri Light" panose="020F0302020204030204" pitchFamily="34" charset="0"/>
                  <a:cs typeface="Calibri Light" panose="020F0302020204030204" pitchFamily="34" charset="0"/>
                </a:rPr>
                <a:t>Співпраця</a:t>
              </a:r>
              <a:endParaRPr lang="en-US" sz="1400" b="1" kern="0" dirty="0">
                <a:latin typeface="Calibri Light" panose="020F0302020204030204" pitchFamily="34" charset="0"/>
                <a:cs typeface="Calibri Light" panose="020F0302020204030204" pitchFamily="34" charset="0"/>
              </a:endParaRPr>
            </a:p>
          </p:txBody>
        </p:sp>
        <p:sp>
          <p:nvSpPr>
            <p:cNvPr id="108" name="Freeform 107"/>
            <p:cNvSpPr>
              <a:spLocks noEditPoints="1"/>
            </p:cNvSpPr>
            <p:nvPr/>
          </p:nvSpPr>
          <p:spPr bwMode="auto">
            <a:xfrm>
              <a:off x="1627165" y="7938359"/>
              <a:ext cx="305966" cy="225804"/>
            </a:xfrm>
            <a:custGeom>
              <a:avLst/>
              <a:gdLst>
                <a:gd name="T0" fmla="*/ 333 w 400"/>
                <a:gd name="T1" fmla="*/ 186 h 295"/>
                <a:gd name="T2" fmla="*/ 283 w 400"/>
                <a:gd name="T3" fmla="*/ 101 h 295"/>
                <a:gd name="T4" fmla="*/ 118 w 400"/>
                <a:gd name="T5" fmla="*/ 120 h 295"/>
                <a:gd name="T6" fmla="*/ 107 w 400"/>
                <a:gd name="T7" fmla="*/ 106 h 295"/>
                <a:gd name="T8" fmla="*/ 215 w 400"/>
                <a:gd name="T9" fmla="*/ 41 h 295"/>
                <a:gd name="T10" fmla="*/ 307 w 400"/>
                <a:gd name="T11" fmla="*/ 66 h 295"/>
                <a:gd name="T12" fmla="*/ 360 w 400"/>
                <a:gd name="T13" fmla="*/ 186 h 295"/>
                <a:gd name="T14" fmla="*/ 311 w 400"/>
                <a:gd name="T15" fmla="*/ 233 h 295"/>
                <a:gd name="T16" fmla="*/ 290 w 400"/>
                <a:gd name="T17" fmla="*/ 228 h 295"/>
                <a:gd name="T18" fmla="*/ 290 w 400"/>
                <a:gd name="T19" fmla="*/ 228 h 295"/>
                <a:gd name="T20" fmla="*/ 229 w 400"/>
                <a:gd name="T21" fmla="*/ 151 h 295"/>
                <a:gd name="T22" fmla="*/ 267 w 400"/>
                <a:gd name="T23" fmla="*/ 241 h 295"/>
                <a:gd name="T24" fmla="*/ 264 w 400"/>
                <a:gd name="T25" fmla="*/ 261 h 295"/>
                <a:gd name="T26" fmla="*/ 203 w 400"/>
                <a:gd name="T27" fmla="*/ 188 h 295"/>
                <a:gd name="T28" fmla="*/ 180 w 400"/>
                <a:gd name="T29" fmla="*/ 202 h 295"/>
                <a:gd name="T30" fmla="*/ 207 w 400"/>
                <a:gd name="T31" fmla="*/ 255 h 295"/>
                <a:gd name="T32" fmla="*/ 180 w 400"/>
                <a:gd name="T33" fmla="*/ 259 h 295"/>
                <a:gd name="T34" fmla="*/ 165 w 400"/>
                <a:gd name="T35" fmla="*/ 235 h 295"/>
                <a:gd name="T36" fmla="*/ 165 w 400"/>
                <a:gd name="T37" fmla="*/ 234 h 295"/>
                <a:gd name="T38" fmla="*/ 137 w 400"/>
                <a:gd name="T39" fmla="*/ 216 h 295"/>
                <a:gd name="T40" fmla="*/ 143 w 400"/>
                <a:gd name="T41" fmla="*/ 248 h 295"/>
                <a:gd name="T42" fmla="*/ 118 w 400"/>
                <a:gd name="T43" fmla="*/ 259 h 295"/>
                <a:gd name="T44" fmla="*/ 67 w 400"/>
                <a:gd name="T45" fmla="*/ 186 h 295"/>
                <a:gd name="T46" fmla="*/ 40 w 400"/>
                <a:gd name="T47" fmla="*/ 66 h 295"/>
                <a:gd name="T48" fmla="*/ 100 w 400"/>
                <a:gd name="T49" fmla="*/ 72 h 295"/>
                <a:gd name="T50" fmla="*/ 94 w 400"/>
                <a:gd name="T51" fmla="*/ 138 h 295"/>
                <a:gd name="T52" fmla="*/ 265 w 400"/>
                <a:gd name="T53" fmla="*/ 122 h 295"/>
                <a:gd name="T54" fmla="*/ 318 w 400"/>
                <a:gd name="T55" fmla="*/ 224 h 295"/>
                <a:gd name="T56" fmla="*/ 386 w 400"/>
                <a:gd name="T57" fmla="*/ 26 h 295"/>
                <a:gd name="T58" fmla="*/ 386 w 400"/>
                <a:gd name="T59" fmla="*/ 0 h 295"/>
                <a:gd name="T60" fmla="*/ 360 w 400"/>
                <a:gd name="T61" fmla="*/ 13 h 295"/>
                <a:gd name="T62" fmla="*/ 308 w 400"/>
                <a:gd name="T63" fmla="*/ 40 h 295"/>
                <a:gd name="T64" fmla="*/ 207 w 400"/>
                <a:gd name="T65" fmla="*/ 15 h 295"/>
                <a:gd name="T66" fmla="*/ 160 w 400"/>
                <a:gd name="T67" fmla="*/ 40 h 295"/>
                <a:gd name="T68" fmla="*/ 40 w 400"/>
                <a:gd name="T69" fmla="*/ 13 h 295"/>
                <a:gd name="T70" fmla="*/ 14 w 400"/>
                <a:gd name="T71" fmla="*/ 0 h 295"/>
                <a:gd name="T72" fmla="*/ 14 w 400"/>
                <a:gd name="T73" fmla="*/ 26 h 295"/>
                <a:gd name="T74" fmla="*/ 0 w 400"/>
                <a:gd name="T75" fmla="*/ 226 h 295"/>
                <a:gd name="T76" fmla="*/ 27 w 400"/>
                <a:gd name="T77" fmla="*/ 239 h 295"/>
                <a:gd name="T78" fmla="*/ 40 w 400"/>
                <a:gd name="T79" fmla="*/ 213 h 295"/>
                <a:gd name="T80" fmla="*/ 95 w 400"/>
                <a:gd name="T81" fmla="*/ 273 h 295"/>
                <a:gd name="T82" fmla="*/ 152 w 400"/>
                <a:gd name="T83" fmla="*/ 289 h 295"/>
                <a:gd name="T84" fmla="*/ 193 w 400"/>
                <a:gd name="T85" fmla="*/ 293 h 295"/>
                <a:gd name="T86" fmla="*/ 226 w 400"/>
                <a:gd name="T87" fmla="*/ 276 h 295"/>
                <a:gd name="T88" fmla="*/ 277 w 400"/>
                <a:gd name="T89" fmla="*/ 284 h 295"/>
                <a:gd name="T90" fmla="*/ 303 w 400"/>
                <a:gd name="T91" fmla="*/ 262 h 295"/>
                <a:gd name="T92" fmla="*/ 343 w 400"/>
                <a:gd name="T93" fmla="*/ 230 h 295"/>
                <a:gd name="T94" fmla="*/ 360 w 400"/>
                <a:gd name="T95" fmla="*/ 213 h 295"/>
                <a:gd name="T96" fmla="*/ 373 w 400"/>
                <a:gd name="T97" fmla="*/ 239 h 295"/>
                <a:gd name="T98" fmla="*/ 400 w 400"/>
                <a:gd name="T99" fmla="*/ 22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295">
                  <a:moveTo>
                    <a:pt x="360" y="186"/>
                  </a:moveTo>
                  <a:cubicBezTo>
                    <a:pt x="333" y="186"/>
                    <a:pt x="333" y="186"/>
                    <a:pt x="333" y="186"/>
                  </a:cubicBezTo>
                  <a:cubicBezTo>
                    <a:pt x="333" y="186"/>
                    <a:pt x="332" y="186"/>
                    <a:pt x="332" y="186"/>
                  </a:cubicBezTo>
                  <a:cubicBezTo>
                    <a:pt x="283" y="101"/>
                    <a:pt x="283" y="101"/>
                    <a:pt x="283" y="101"/>
                  </a:cubicBezTo>
                  <a:cubicBezTo>
                    <a:pt x="280" y="96"/>
                    <a:pt x="275" y="94"/>
                    <a:pt x="269" y="94"/>
                  </a:cubicBezTo>
                  <a:cubicBezTo>
                    <a:pt x="118" y="120"/>
                    <a:pt x="118" y="120"/>
                    <a:pt x="118" y="120"/>
                  </a:cubicBezTo>
                  <a:cubicBezTo>
                    <a:pt x="114" y="120"/>
                    <a:pt x="112" y="119"/>
                    <a:pt x="111" y="118"/>
                  </a:cubicBezTo>
                  <a:cubicBezTo>
                    <a:pt x="108" y="116"/>
                    <a:pt x="107" y="111"/>
                    <a:pt x="107" y="106"/>
                  </a:cubicBezTo>
                  <a:cubicBezTo>
                    <a:pt x="107" y="100"/>
                    <a:pt x="111" y="97"/>
                    <a:pt x="113" y="95"/>
                  </a:cubicBezTo>
                  <a:cubicBezTo>
                    <a:pt x="215" y="41"/>
                    <a:pt x="215" y="41"/>
                    <a:pt x="215" y="41"/>
                  </a:cubicBezTo>
                  <a:cubicBezTo>
                    <a:pt x="303" y="66"/>
                    <a:pt x="303" y="66"/>
                    <a:pt x="303" y="66"/>
                  </a:cubicBezTo>
                  <a:cubicBezTo>
                    <a:pt x="304" y="66"/>
                    <a:pt x="305" y="66"/>
                    <a:pt x="307" y="66"/>
                  </a:cubicBezTo>
                  <a:cubicBezTo>
                    <a:pt x="360" y="66"/>
                    <a:pt x="360" y="66"/>
                    <a:pt x="360" y="66"/>
                  </a:cubicBezTo>
                  <a:cubicBezTo>
                    <a:pt x="360" y="186"/>
                    <a:pt x="360" y="186"/>
                    <a:pt x="360" y="186"/>
                  </a:cubicBezTo>
                  <a:close/>
                  <a:moveTo>
                    <a:pt x="318" y="224"/>
                  </a:moveTo>
                  <a:cubicBezTo>
                    <a:pt x="317" y="228"/>
                    <a:pt x="314" y="231"/>
                    <a:pt x="311" y="233"/>
                  </a:cubicBezTo>
                  <a:cubicBezTo>
                    <a:pt x="307" y="235"/>
                    <a:pt x="303" y="236"/>
                    <a:pt x="299" y="235"/>
                  </a:cubicBezTo>
                  <a:cubicBezTo>
                    <a:pt x="296" y="234"/>
                    <a:pt x="292" y="231"/>
                    <a:pt x="290" y="228"/>
                  </a:cubicBezTo>
                  <a:cubicBezTo>
                    <a:pt x="290" y="228"/>
                    <a:pt x="290" y="228"/>
                    <a:pt x="290" y="228"/>
                  </a:cubicBezTo>
                  <a:cubicBezTo>
                    <a:pt x="290" y="228"/>
                    <a:pt x="290" y="228"/>
                    <a:pt x="290" y="228"/>
                  </a:cubicBezTo>
                  <a:cubicBezTo>
                    <a:pt x="248" y="155"/>
                    <a:pt x="248" y="155"/>
                    <a:pt x="248" y="155"/>
                  </a:cubicBezTo>
                  <a:cubicBezTo>
                    <a:pt x="244" y="149"/>
                    <a:pt x="236" y="147"/>
                    <a:pt x="229" y="151"/>
                  </a:cubicBezTo>
                  <a:cubicBezTo>
                    <a:pt x="223" y="154"/>
                    <a:pt x="221" y="162"/>
                    <a:pt x="225" y="169"/>
                  </a:cubicBezTo>
                  <a:cubicBezTo>
                    <a:pt x="267" y="241"/>
                    <a:pt x="267" y="241"/>
                    <a:pt x="267" y="241"/>
                  </a:cubicBezTo>
                  <a:cubicBezTo>
                    <a:pt x="267" y="241"/>
                    <a:pt x="267" y="241"/>
                    <a:pt x="267" y="241"/>
                  </a:cubicBezTo>
                  <a:cubicBezTo>
                    <a:pt x="271" y="248"/>
                    <a:pt x="271" y="256"/>
                    <a:pt x="264" y="261"/>
                  </a:cubicBezTo>
                  <a:cubicBezTo>
                    <a:pt x="257" y="265"/>
                    <a:pt x="248" y="262"/>
                    <a:pt x="243" y="255"/>
                  </a:cubicBezTo>
                  <a:cubicBezTo>
                    <a:pt x="203" y="188"/>
                    <a:pt x="203" y="188"/>
                    <a:pt x="203" y="188"/>
                  </a:cubicBezTo>
                  <a:cubicBezTo>
                    <a:pt x="199" y="182"/>
                    <a:pt x="191" y="180"/>
                    <a:pt x="185" y="184"/>
                  </a:cubicBezTo>
                  <a:cubicBezTo>
                    <a:pt x="178" y="187"/>
                    <a:pt x="176" y="196"/>
                    <a:pt x="180" y="202"/>
                  </a:cubicBezTo>
                  <a:cubicBezTo>
                    <a:pt x="206" y="244"/>
                    <a:pt x="206" y="244"/>
                    <a:pt x="206" y="244"/>
                  </a:cubicBezTo>
                  <a:cubicBezTo>
                    <a:pt x="207" y="247"/>
                    <a:pt x="208" y="251"/>
                    <a:pt x="207" y="255"/>
                  </a:cubicBezTo>
                  <a:cubicBezTo>
                    <a:pt x="206" y="259"/>
                    <a:pt x="204" y="262"/>
                    <a:pt x="200" y="264"/>
                  </a:cubicBezTo>
                  <a:cubicBezTo>
                    <a:pt x="193" y="268"/>
                    <a:pt x="184" y="266"/>
                    <a:pt x="180" y="259"/>
                  </a:cubicBezTo>
                  <a:cubicBezTo>
                    <a:pt x="180" y="259"/>
                    <a:pt x="180" y="259"/>
                    <a:pt x="180" y="259"/>
                  </a:cubicBezTo>
                  <a:cubicBezTo>
                    <a:pt x="165" y="235"/>
                    <a:pt x="165" y="235"/>
                    <a:pt x="165" y="235"/>
                  </a:cubicBezTo>
                  <a:cubicBezTo>
                    <a:pt x="165" y="234"/>
                    <a:pt x="165" y="234"/>
                    <a:pt x="165" y="234"/>
                  </a:cubicBezTo>
                  <a:cubicBezTo>
                    <a:pt x="165" y="234"/>
                    <a:pt x="165" y="234"/>
                    <a:pt x="165" y="234"/>
                  </a:cubicBezTo>
                  <a:cubicBezTo>
                    <a:pt x="156" y="220"/>
                    <a:pt x="156" y="220"/>
                    <a:pt x="156" y="220"/>
                  </a:cubicBezTo>
                  <a:cubicBezTo>
                    <a:pt x="152" y="214"/>
                    <a:pt x="144" y="212"/>
                    <a:pt x="137" y="216"/>
                  </a:cubicBezTo>
                  <a:cubicBezTo>
                    <a:pt x="131" y="220"/>
                    <a:pt x="129" y="228"/>
                    <a:pt x="133" y="234"/>
                  </a:cubicBezTo>
                  <a:cubicBezTo>
                    <a:pt x="143" y="248"/>
                    <a:pt x="143" y="248"/>
                    <a:pt x="143" y="248"/>
                  </a:cubicBezTo>
                  <a:cubicBezTo>
                    <a:pt x="144" y="251"/>
                    <a:pt x="148" y="260"/>
                    <a:pt x="139" y="266"/>
                  </a:cubicBezTo>
                  <a:cubicBezTo>
                    <a:pt x="131" y="271"/>
                    <a:pt x="122" y="266"/>
                    <a:pt x="118" y="259"/>
                  </a:cubicBezTo>
                  <a:cubicBezTo>
                    <a:pt x="78" y="193"/>
                    <a:pt x="78" y="193"/>
                    <a:pt x="78" y="193"/>
                  </a:cubicBezTo>
                  <a:cubicBezTo>
                    <a:pt x="76" y="189"/>
                    <a:pt x="71" y="186"/>
                    <a:pt x="67" y="186"/>
                  </a:cubicBezTo>
                  <a:cubicBezTo>
                    <a:pt x="40" y="186"/>
                    <a:pt x="40" y="186"/>
                    <a:pt x="40" y="186"/>
                  </a:cubicBezTo>
                  <a:cubicBezTo>
                    <a:pt x="40" y="66"/>
                    <a:pt x="40" y="66"/>
                    <a:pt x="40" y="66"/>
                  </a:cubicBezTo>
                  <a:cubicBezTo>
                    <a:pt x="111" y="66"/>
                    <a:pt x="111" y="66"/>
                    <a:pt x="111" y="66"/>
                  </a:cubicBezTo>
                  <a:cubicBezTo>
                    <a:pt x="100" y="72"/>
                    <a:pt x="100" y="72"/>
                    <a:pt x="100" y="72"/>
                  </a:cubicBezTo>
                  <a:cubicBezTo>
                    <a:pt x="88" y="79"/>
                    <a:pt x="80" y="92"/>
                    <a:pt x="80" y="106"/>
                  </a:cubicBezTo>
                  <a:cubicBezTo>
                    <a:pt x="80" y="119"/>
                    <a:pt x="85" y="131"/>
                    <a:pt x="94" y="138"/>
                  </a:cubicBezTo>
                  <a:cubicBezTo>
                    <a:pt x="101" y="145"/>
                    <a:pt x="111" y="148"/>
                    <a:pt x="122" y="146"/>
                  </a:cubicBezTo>
                  <a:cubicBezTo>
                    <a:pt x="265" y="122"/>
                    <a:pt x="265" y="122"/>
                    <a:pt x="265" y="122"/>
                  </a:cubicBezTo>
                  <a:cubicBezTo>
                    <a:pt x="316" y="212"/>
                    <a:pt x="316" y="212"/>
                    <a:pt x="316" y="212"/>
                  </a:cubicBezTo>
                  <a:cubicBezTo>
                    <a:pt x="318" y="216"/>
                    <a:pt x="319" y="220"/>
                    <a:pt x="318" y="224"/>
                  </a:cubicBezTo>
                  <a:close/>
                  <a:moveTo>
                    <a:pt x="386" y="213"/>
                  </a:moveTo>
                  <a:cubicBezTo>
                    <a:pt x="386" y="26"/>
                    <a:pt x="386" y="26"/>
                    <a:pt x="386" y="26"/>
                  </a:cubicBezTo>
                  <a:cubicBezTo>
                    <a:pt x="394" y="26"/>
                    <a:pt x="400" y="20"/>
                    <a:pt x="400" y="13"/>
                  </a:cubicBezTo>
                  <a:cubicBezTo>
                    <a:pt x="400" y="6"/>
                    <a:pt x="394" y="0"/>
                    <a:pt x="386" y="0"/>
                  </a:cubicBezTo>
                  <a:cubicBezTo>
                    <a:pt x="373" y="0"/>
                    <a:pt x="373" y="0"/>
                    <a:pt x="373" y="0"/>
                  </a:cubicBezTo>
                  <a:cubicBezTo>
                    <a:pt x="366" y="0"/>
                    <a:pt x="360" y="6"/>
                    <a:pt x="360" y="13"/>
                  </a:cubicBezTo>
                  <a:cubicBezTo>
                    <a:pt x="360" y="40"/>
                    <a:pt x="360" y="40"/>
                    <a:pt x="360" y="40"/>
                  </a:cubicBezTo>
                  <a:cubicBezTo>
                    <a:pt x="308" y="40"/>
                    <a:pt x="308" y="40"/>
                    <a:pt x="308" y="40"/>
                  </a:cubicBezTo>
                  <a:cubicBezTo>
                    <a:pt x="217" y="14"/>
                    <a:pt x="217" y="14"/>
                    <a:pt x="217" y="14"/>
                  </a:cubicBezTo>
                  <a:cubicBezTo>
                    <a:pt x="214" y="13"/>
                    <a:pt x="210" y="13"/>
                    <a:pt x="207" y="15"/>
                  </a:cubicBezTo>
                  <a:cubicBezTo>
                    <a:pt x="160" y="40"/>
                    <a:pt x="160" y="40"/>
                    <a:pt x="160" y="40"/>
                  </a:cubicBezTo>
                  <a:cubicBezTo>
                    <a:pt x="160" y="40"/>
                    <a:pt x="160" y="40"/>
                    <a:pt x="160" y="40"/>
                  </a:cubicBezTo>
                  <a:cubicBezTo>
                    <a:pt x="40" y="40"/>
                    <a:pt x="40" y="40"/>
                    <a:pt x="40" y="40"/>
                  </a:cubicBezTo>
                  <a:cubicBezTo>
                    <a:pt x="40" y="13"/>
                    <a:pt x="40" y="13"/>
                    <a:pt x="40" y="13"/>
                  </a:cubicBezTo>
                  <a:cubicBezTo>
                    <a:pt x="40" y="6"/>
                    <a:pt x="34" y="0"/>
                    <a:pt x="27" y="0"/>
                  </a:cubicBezTo>
                  <a:cubicBezTo>
                    <a:pt x="14" y="0"/>
                    <a:pt x="14" y="0"/>
                    <a:pt x="14" y="0"/>
                  </a:cubicBezTo>
                  <a:cubicBezTo>
                    <a:pt x="6" y="0"/>
                    <a:pt x="0" y="6"/>
                    <a:pt x="0" y="13"/>
                  </a:cubicBezTo>
                  <a:cubicBezTo>
                    <a:pt x="0" y="20"/>
                    <a:pt x="6" y="26"/>
                    <a:pt x="14" y="26"/>
                  </a:cubicBezTo>
                  <a:cubicBezTo>
                    <a:pt x="14" y="213"/>
                    <a:pt x="14" y="213"/>
                    <a:pt x="14" y="213"/>
                  </a:cubicBezTo>
                  <a:cubicBezTo>
                    <a:pt x="6" y="213"/>
                    <a:pt x="0" y="219"/>
                    <a:pt x="0" y="226"/>
                  </a:cubicBezTo>
                  <a:cubicBezTo>
                    <a:pt x="0" y="233"/>
                    <a:pt x="6" y="239"/>
                    <a:pt x="14" y="239"/>
                  </a:cubicBezTo>
                  <a:cubicBezTo>
                    <a:pt x="27" y="239"/>
                    <a:pt x="27" y="239"/>
                    <a:pt x="27" y="239"/>
                  </a:cubicBezTo>
                  <a:cubicBezTo>
                    <a:pt x="34" y="239"/>
                    <a:pt x="40" y="233"/>
                    <a:pt x="40" y="226"/>
                  </a:cubicBezTo>
                  <a:cubicBezTo>
                    <a:pt x="40" y="213"/>
                    <a:pt x="40" y="213"/>
                    <a:pt x="40" y="213"/>
                  </a:cubicBezTo>
                  <a:cubicBezTo>
                    <a:pt x="59" y="213"/>
                    <a:pt x="59" y="213"/>
                    <a:pt x="59" y="213"/>
                  </a:cubicBezTo>
                  <a:cubicBezTo>
                    <a:pt x="95" y="273"/>
                    <a:pt x="95" y="273"/>
                    <a:pt x="95" y="273"/>
                  </a:cubicBezTo>
                  <a:cubicBezTo>
                    <a:pt x="104" y="287"/>
                    <a:pt x="118" y="295"/>
                    <a:pt x="132" y="295"/>
                  </a:cubicBezTo>
                  <a:cubicBezTo>
                    <a:pt x="139" y="295"/>
                    <a:pt x="146" y="293"/>
                    <a:pt x="152" y="289"/>
                  </a:cubicBezTo>
                  <a:cubicBezTo>
                    <a:pt x="157" y="287"/>
                    <a:pt x="160" y="283"/>
                    <a:pt x="163" y="280"/>
                  </a:cubicBezTo>
                  <a:cubicBezTo>
                    <a:pt x="171" y="288"/>
                    <a:pt x="182" y="293"/>
                    <a:pt x="193" y="293"/>
                  </a:cubicBezTo>
                  <a:cubicBezTo>
                    <a:pt x="200" y="293"/>
                    <a:pt x="207" y="291"/>
                    <a:pt x="214" y="287"/>
                  </a:cubicBezTo>
                  <a:cubicBezTo>
                    <a:pt x="219" y="284"/>
                    <a:pt x="223" y="280"/>
                    <a:pt x="226" y="276"/>
                  </a:cubicBezTo>
                  <a:cubicBezTo>
                    <a:pt x="234" y="284"/>
                    <a:pt x="245" y="289"/>
                    <a:pt x="257" y="289"/>
                  </a:cubicBezTo>
                  <a:cubicBezTo>
                    <a:pt x="264" y="289"/>
                    <a:pt x="271" y="288"/>
                    <a:pt x="277" y="284"/>
                  </a:cubicBezTo>
                  <a:cubicBezTo>
                    <a:pt x="287" y="278"/>
                    <a:pt x="293" y="270"/>
                    <a:pt x="295" y="261"/>
                  </a:cubicBezTo>
                  <a:cubicBezTo>
                    <a:pt x="298" y="261"/>
                    <a:pt x="300" y="262"/>
                    <a:pt x="303" y="262"/>
                  </a:cubicBezTo>
                  <a:cubicBezTo>
                    <a:pt x="310" y="262"/>
                    <a:pt x="318" y="260"/>
                    <a:pt x="324" y="256"/>
                  </a:cubicBezTo>
                  <a:cubicBezTo>
                    <a:pt x="334" y="250"/>
                    <a:pt x="341" y="241"/>
                    <a:pt x="343" y="230"/>
                  </a:cubicBezTo>
                  <a:cubicBezTo>
                    <a:pt x="345" y="224"/>
                    <a:pt x="345" y="219"/>
                    <a:pt x="344" y="213"/>
                  </a:cubicBezTo>
                  <a:cubicBezTo>
                    <a:pt x="360" y="213"/>
                    <a:pt x="360" y="213"/>
                    <a:pt x="360" y="213"/>
                  </a:cubicBezTo>
                  <a:cubicBezTo>
                    <a:pt x="360" y="226"/>
                    <a:pt x="360" y="226"/>
                    <a:pt x="360" y="226"/>
                  </a:cubicBezTo>
                  <a:cubicBezTo>
                    <a:pt x="360" y="233"/>
                    <a:pt x="366" y="239"/>
                    <a:pt x="373" y="239"/>
                  </a:cubicBezTo>
                  <a:cubicBezTo>
                    <a:pt x="386" y="239"/>
                    <a:pt x="386" y="239"/>
                    <a:pt x="386" y="239"/>
                  </a:cubicBezTo>
                  <a:cubicBezTo>
                    <a:pt x="394" y="239"/>
                    <a:pt x="400" y="233"/>
                    <a:pt x="400" y="226"/>
                  </a:cubicBezTo>
                  <a:cubicBezTo>
                    <a:pt x="400" y="219"/>
                    <a:pt x="394" y="213"/>
                    <a:pt x="386" y="213"/>
                  </a:cubicBezTo>
                  <a:close/>
                </a:path>
              </a:pathLst>
            </a:custGeom>
            <a:solidFill>
              <a:srgbClr val="002F6C"/>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7161227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Загальні положення</a:t>
            </a:r>
          </a:p>
        </p:txBody>
      </p:sp>
      <p:cxnSp>
        <p:nvCxnSpPr>
          <p:cNvPr id="26" name="Straight Connector 25"/>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85030" y="1689406"/>
            <a:ext cx="3087940" cy="432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ПРИНЦИПИ ДОКУМЕНТА</a:t>
            </a:r>
          </a:p>
        </p:txBody>
      </p:sp>
      <p:grpSp>
        <p:nvGrpSpPr>
          <p:cNvPr id="64" name="Group 63"/>
          <p:cNvGrpSpPr/>
          <p:nvPr/>
        </p:nvGrpSpPr>
        <p:grpSpPr>
          <a:xfrm>
            <a:off x="328368" y="2528552"/>
            <a:ext cx="5623701" cy="761135"/>
            <a:chOff x="209832" y="2477750"/>
            <a:chExt cx="5623701" cy="761135"/>
          </a:xfrm>
        </p:grpSpPr>
        <p:cxnSp>
          <p:nvCxnSpPr>
            <p:cNvPr id="22" name="Straight Connector 21"/>
            <p:cNvCxnSpPr/>
            <p:nvPr/>
          </p:nvCxnSpPr>
          <p:spPr>
            <a:xfrm>
              <a:off x="952901" y="2799569"/>
              <a:ext cx="1800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2901" y="2530999"/>
              <a:ext cx="2810577" cy="276999"/>
            </a:xfrm>
            <a:prstGeom prst="rect">
              <a:avLst/>
            </a:prstGeom>
          </p:spPr>
          <p:txBody>
            <a:bodyPr vert="horz" wrap="square" lIns="0" tIns="0" rIns="0" bIns="0" rtlCol="0">
              <a:spAutoFit/>
            </a:bodyPr>
            <a:lstStyle/>
            <a:p>
              <a:r>
                <a:rPr lang="uk-UA" sz="1800" b="1" dirty="0">
                  <a:latin typeface="Calibri Light" panose="020F0302020204030204" pitchFamily="34" charset="0"/>
                  <a:cs typeface="Calibri Light" panose="020F0302020204030204" pitchFamily="34" charset="0"/>
                </a:rPr>
                <a:t>ЄДНІСТЬ</a:t>
              </a:r>
              <a:endParaRPr lang="en-US" sz="1800" b="1" dirty="0" err="1">
                <a:latin typeface="Calibri Light" panose="020F0302020204030204" pitchFamily="34" charset="0"/>
                <a:cs typeface="Calibri Light" panose="020F0302020204030204" pitchFamily="34" charset="0"/>
              </a:endParaRPr>
            </a:p>
          </p:txBody>
        </p:sp>
        <p:sp>
          <p:nvSpPr>
            <p:cNvPr id="8" name="TextBox 7"/>
            <p:cNvSpPr txBox="1"/>
            <p:nvPr/>
          </p:nvSpPr>
          <p:spPr>
            <a:xfrm>
              <a:off x="952901" y="2807998"/>
              <a:ext cx="4880632" cy="430887"/>
            </a:xfrm>
            <a:prstGeom prst="rect">
              <a:avLst/>
            </a:prstGeom>
          </p:spPr>
          <p:txBody>
            <a:bodyPr vert="horz" wrap="square" lIns="0" tIns="0" rIns="0" bIns="0" rtlCol="0">
              <a:spAutoFit/>
            </a:bodyPr>
            <a:lstStyle/>
            <a:p>
              <a:r>
                <a:rPr lang="uk-UA" sz="1400" dirty="0">
                  <a:latin typeface="Calibri Light" panose="020F0302020204030204" pitchFamily="34" charset="0"/>
                  <a:cs typeface="Calibri Light" panose="020F0302020204030204" pitchFamily="34" charset="0"/>
                </a:rPr>
                <a:t>Об’єднання працівників навколо спільних місії, візії та цінностей Закладу</a:t>
              </a:r>
              <a:endParaRPr lang="en-US" sz="1400" dirty="0" err="1">
                <a:latin typeface="Calibri Light" panose="020F0302020204030204" pitchFamily="34" charset="0"/>
                <a:cs typeface="Calibri Light" panose="020F0302020204030204" pitchFamily="34" charset="0"/>
              </a:endParaRPr>
            </a:p>
          </p:txBody>
        </p:sp>
        <p:grpSp>
          <p:nvGrpSpPr>
            <p:cNvPr id="54" name="Group 53"/>
            <p:cNvGrpSpPr/>
            <p:nvPr/>
          </p:nvGrpSpPr>
          <p:grpSpPr>
            <a:xfrm>
              <a:off x="209832" y="2477750"/>
              <a:ext cx="648000" cy="648000"/>
              <a:chOff x="279189" y="2457231"/>
              <a:chExt cx="648000" cy="648000"/>
            </a:xfrm>
          </p:grpSpPr>
          <p:sp>
            <p:nvSpPr>
              <p:cNvPr id="39" name="Oval 38"/>
              <p:cNvSpPr>
                <a:spLocks noChangeAspect="1"/>
              </p:cNvSpPr>
              <p:nvPr/>
            </p:nvSpPr>
            <p:spPr bwMode="gray">
              <a:xfrm>
                <a:off x="279189" y="2457231"/>
                <a:ext cx="648000" cy="648000"/>
              </a:xfrm>
              <a:prstGeom prst="ellipse">
                <a:avLst/>
              </a:prstGeom>
              <a:solidFill>
                <a:schemeClr val="bg1"/>
              </a:solidFill>
              <a:ln w="22225" algn="ctr">
                <a:noFill/>
                <a:prstDash val="sysDot"/>
                <a:miter lim="800000"/>
                <a:headEnd/>
                <a:tailEnd/>
              </a:ln>
              <a:effectLst>
                <a:glow rad="63500">
                  <a:srgbClr val="B7D6FF">
                    <a:alpha val="40000"/>
                  </a:srgbClr>
                </a:glow>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27" name="Freeform 26"/>
              <p:cNvSpPr>
                <a:spLocks noChangeAspect="1" noEditPoints="1"/>
              </p:cNvSpPr>
              <p:nvPr/>
            </p:nvSpPr>
            <p:spPr bwMode="auto">
              <a:xfrm>
                <a:off x="333189" y="2511231"/>
                <a:ext cx="540000" cy="540000"/>
              </a:xfrm>
              <a:custGeom>
                <a:avLst/>
                <a:gdLst>
                  <a:gd name="T0" fmla="*/ 518 w 639"/>
                  <a:gd name="T1" fmla="*/ 262 h 639"/>
                  <a:gd name="T2" fmla="*/ 507 w 639"/>
                  <a:gd name="T3" fmla="*/ 253 h 639"/>
                  <a:gd name="T4" fmla="*/ 382 w 639"/>
                  <a:gd name="T5" fmla="*/ 240 h 639"/>
                  <a:gd name="T6" fmla="*/ 332 w 639"/>
                  <a:gd name="T7" fmla="*/ 127 h 639"/>
                  <a:gd name="T8" fmla="*/ 319 w 639"/>
                  <a:gd name="T9" fmla="*/ 120 h 639"/>
                  <a:gd name="T10" fmla="*/ 307 w 639"/>
                  <a:gd name="T11" fmla="*/ 127 h 639"/>
                  <a:gd name="T12" fmla="*/ 257 w 639"/>
                  <a:gd name="T13" fmla="*/ 240 h 639"/>
                  <a:gd name="T14" fmla="*/ 132 w 639"/>
                  <a:gd name="T15" fmla="*/ 253 h 639"/>
                  <a:gd name="T16" fmla="*/ 121 w 639"/>
                  <a:gd name="T17" fmla="*/ 262 h 639"/>
                  <a:gd name="T18" fmla="*/ 124 w 639"/>
                  <a:gd name="T19" fmla="*/ 275 h 639"/>
                  <a:gd name="T20" fmla="*/ 212 w 639"/>
                  <a:gd name="T21" fmla="*/ 364 h 639"/>
                  <a:gd name="T22" fmla="*/ 187 w 639"/>
                  <a:gd name="T23" fmla="*/ 490 h 639"/>
                  <a:gd name="T24" fmla="*/ 192 w 639"/>
                  <a:gd name="T25" fmla="*/ 503 h 639"/>
                  <a:gd name="T26" fmla="*/ 206 w 639"/>
                  <a:gd name="T27" fmla="*/ 504 h 639"/>
                  <a:gd name="T28" fmla="*/ 319 w 639"/>
                  <a:gd name="T29" fmla="*/ 441 h 639"/>
                  <a:gd name="T30" fmla="*/ 433 w 639"/>
                  <a:gd name="T31" fmla="*/ 504 h 639"/>
                  <a:gd name="T32" fmla="*/ 439 w 639"/>
                  <a:gd name="T33" fmla="*/ 506 h 639"/>
                  <a:gd name="T34" fmla="*/ 447 w 639"/>
                  <a:gd name="T35" fmla="*/ 503 h 639"/>
                  <a:gd name="T36" fmla="*/ 452 w 639"/>
                  <a:gd name="T37" fmla="*/ 490 h 639"/>
                  <a:gd name="T38" fmla="*/ 427 w 639"/>
                  <a:gd name="T39" fmla="*/ 364 h 639"/>
                  <a:gd name="T40" fmla="*/ 515 w 639"/>
                  <a:gd name="T41" fmla="*/ 275 h 639"/>
                  <a:gd name="T42" fmla="*/ 518 w 639"/>
                  <a:gd name="T43" fmla="*/ 262 h 639"/>
                  <a:gd name="T44" fmla="*/ 639 w 639"/>
                  <a:gd name="T45" fmla="*/ 319 h 639"/>
                  <a:gd name="T46" fmla="*/ 319 w 639"/>
                  <a:gd name="T47" fmla="*/ 639 h 639"/>
                  <a:gd name="T48" fmla="*/ 0 w 639"/>
                  <a:gd name="T49" fmla="*/ 319 h 639"/>
                  <a:gd name="T50" fmla="*/ 319 w 639"/>
                  <a:gd name="T51" fmla="*/ 0 h 639"/>
                  <a:gd name="T52" fmla="*/ 639 w 639"/>
                  <a:gd name="T53" fmla="*/ 319 h 639"/>
                  <a:gd name="T54" fmla="*/ 371 w 639"/>
                  <a:gd name="T55" fmla="*/ 266 h 639"/>
                  <a:gd name="T56" fmla="*/ 477 w 639"/>
                  <a:gd name="T57" fmla="*/ 276 h 639"/>
                  <a:gd name="T58" fmla="*/ 403 w 639"/>
                  <a:gd name="T59" fmla="*/ 350 h 639"/>
                  <a:gd name="T60" fmla="*/ 400 w 639"/>
                  <a:gd name="T61" fmla="*/ 362 h 639"/>
                  <a:gd name="T62" fmla="*/ 421 w 639"/>
                  <a:gd name="T63" fmla="*/ 467 h 639"/>
                  <a:gd name="T64" fmla="*/ 326 w 639"/>
                  <a:gd name="T65" fmla="*/ 414 h 639"/>
                  <a:gd name="T66" fmla="*/ 319 w 639"/>
                  <a:gd name="T67" fmla="*/ 413 h 639"/>
                  <a:gd name="T68" fmla="*/ 313 w 639"/>
                  <a:gd name="T69" fmla="*/ 414 h 639"/>
                  <a:gd name="T70" fmla="*/ 218 w 639"/>
                  <a:gd name="T71" fmla="*/ 467 h 639"/>
                  <a:gd name="T72" fmla="*/ 239 w 639"/>
                  <a:gd name="T73" fmla="*/ 362 h 639"/>
                  <a:gd name="T74" fmla="*/ 236 w 639"/>
                  <a:gd name="T75" fmla="*/ 350 h 639"/>
                  <a:gd name="T76" fmla="*/ 162 w 639"/>
                  <a:gd name="T77" fmla="*/ 276 h 639"/>
                  <a:gd name="T78" fmla="*/ 268 w 639"/>
                  <a:gd name="T79" fmla="*/ 266 h 639"/>
                  <a:gd name="T80" fmla="*/ 278 w 639"/>
                  <a:gd name="T81" fmla="*/ 258 h 639"/>
                  <a:gd name="T82" fmla="*/ 319 w 639"/>
                  <a:gd name="T83" fmla="*/ 166 h 639"/>
                  <a:gd name="T84" fmla="*/ 361 w 639"/>
                  <a:gd name="T85" fmla="*/ 258 h 639"/>
                  <a:gd name="T86" fmla="*/ 371 w 639"/>
                  <a:gd name="T87" fmla="*/ 26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639">
                    <a:moveTo>
                      <a:pt x="518" y="262"/>
                    </a:moveTo>
                    <a:cubicBezTo>
                      <a:pt x="517" y="257"/>
                      <a:pt x="512" y="253"/>
                      <a:pt x="507" y="253"/>
                    </a:cubicBezTo>
                    <a:cubicBezTo>
                      <a:pt x="382" y="240"/>
                      <a:pt x="382" y="240"/>
                      <a:pt x="382" y="240"/>
                    </a:cubicBezTo>
                    <a:cubicBezTo>
                      <a:pt x="332" y="127"/>
                      <a:pt x="332" y="127"/>
                      <a:pt x="332" y="127"/>
                    </a:cubicBezTo>
                    <a:cubicBezTo>
                      <a:pt x="330" y="123"/>
                      <a:pt x="325" y="120"/>
                      <a:pt x="319" y="120"/>
                    </a:cubicBezTo>
                    <a:cubicBezTo>
                      <a:pt x="314" y="120"/>
                      <a:pt x="309" y="123"/>
                      <a:pt x="307" y="127"/>
                    </a:cubicBezTo>
                    <a:cubicBezTo>
                      <a:pt x="257" y="240"/>
                      <a:pt x="257" y="240"/>
                      <a:pt x="257" y="240"/>
                    </a:cubicBezTo>
                    <a:cubicBezTo>
                      <a:pt x="132" y="253"/>
                      <a:pt x="132" y="253"/>
                      <a:pt x="132" y="253"/>
                    </a:cubicBezTo>
                    <a:cubicBezTo>
                      <a:pt x="127" y="253"/>
                      <a:pt x="122" y="257"/>
                      <a:pt x="121" y="262"/>
                    </a:cubicBezTo>
                    <a:cubicBezTo>
                      <a:pt x="119" y="266"/>
                      <a:pt x="120" y="272"/>
                      <a:pt x="124" y="275"/>
                    </a:cubicBezTo>
                    <a:cubicBezTo>
                      <a:pt x="212" y="364"/>
                      <a:pt x="212" y="364"/>
                      <a:pt x="212" y="364"/>
                    </a:cubicBezTo>
                    <a:cubicBezTo>
                      <a:pt x="187" y="490"/>
                      <a:pt x="187" y="490"/>
                      <a:pt x="187" y="490"/>
                    </a:cubicBezTo>
                    <a:cubicBezTo>
                      <a:pt x="186" y="495"/>
                      <a:pt x="188" y="500"/>
                      <a:pt x="192" y="503"/>
                    </a:cubicBezTo>
                    <a:cubicBezTo>
                      <a:pt x="196" y="506"/>
                      <a:pt x="202" y="506"/>
                      <a:pt x="206" y="504"/>
                    </a:cubicBezTo>
                    <a:cubicBezTo>
                      <a:pt x="319" y="441"/>
                      <a:pt x="319" y="441"/>
                      <a:pt x="319" y="441"/>
                    </a:cubicBezTo>
                    <a:cubicBezTo>
                      <a:pt x="433" y="504"/>
                      <a:pt x="433" y="504"/>
                      <a:pt x="433" y="504"/>
                    </a:cubicBezTo>
                    <a:cubicBezTo>
                      <a:pt x="435" y="505"/>
                      <a:pt x="437" y="506"/>
                      <a:pt x="439" y="506"/>
                    </a:cubicBezTo>
                    <a:cubicBezTo>
                      <a:pt x="442" y="506"/>
                      <a:pt x="445" y="505"/>
                      <a:pt x="447" y="503"/>
                    </a:cubicBezTo>
                    <a:cubicBezTo>
                      <a:pt x="451" y="500"/>
                      <a:pt x="453" y="495"/>
                      <a:pt x="452" y="490"/>
                    </a:cubicBezTo>
                    <a:cubicBezTo>
                      <a:pt x="427" y="364"/>
                      <a:pt x="427" y="364"/>
                      <a:pt x="427" y="364"/>
                    </a:cubicBezTo>
                    <a:cubicBezTo>
                      <a:pt x="515" y="275"/>
                      <a:pt x="515" y="275"/>
                      <a:pt x="515" y="275"/>
                    </a:cubicBezTo>
                    <a:cubicBezTo>
                      <a:pt x="519" y="272"/>
                      <a:pt x="520" y="266"/>
                      <a:pt x="518" y="262"/>
                    </a:cubicBezTo>
                    <a:close/>
                    <a:moveTo>
                      <a:pt x="639" y="319"/>
                    </a:moveTo>
                    <a:cubicBezTo>
                      <a:pt x="639" y="496"/>
                      <a:pt x="496" y="639"/>
                      <a:pt x="319" y="639"/>
                    </a:cubicBezTo>
                    <a:cubicBezTo>
                      <a:pt x="143" y="639"/>
                      <a:pt x="0" y="496"/>
                      <a:pt x="0" y="319"/>
                    </a:cubicBezTo>
                    <a:cubicBezTo>
                      <a:pt x="0" y="143"/>
                      <a:pt x="143" y="0"/>
                      <a:pt x="319" y="0"/>
                    </a:cubicBezTo>
                    <a:cubicBezTo>
                      <a:pt x="496" y="0"/>
                      <a:pt x="639" y="143"/>
                      <a:pt x="639" y="319"/>
                    </a:cubicBezTo>
                    <a:close/>
                    <a:moveTo>
                      <a:pt x="371" y="266"/>
                    </a:moveTo>
                    <a:cubicBezTo>
                      <a:pt x="477" y="276"/>
                      <a:pt x="477" y="276"/>
                      <a:pt x="477" y="276"/>
                    </a:cubicBezTo>
                    <a:cubicBezTo>
                      <a:pt x="403" y="350"/>
                      <a:pt x="403" y="350"/>
                      <a:pt x="403" y="350"/>
                    </a:cubicBezTo>
                    <a:cubicBezTo>
                      <a:pt x="400" y="353"/>
                      <a:pt x="399" y="357"/>
                      <a:pt x="400" y="362"/>
                    </a:cubicBezTo>
                    <a:cubicBezTo>
                      <a:pt x="421" y="467"/>
                      <a:pt x="421" y="467"/>
                      <a:pt x="421" y="467"/>
                    </a:cubicBezTo>
                    <a:cubicBezTo>
                      <a:pt x="326" y="414"/>
                      <a:pt x="326" y="414"/>
                      <a:pt x="326" y="414"/>
                    </a:cubicBezTo>
                    <a:cubicBezTo>
                      <a:pt x="324" y="413"/>
                      <a:pt x="322" y="413"/>
                      <a:pt x="319" y="413"/>
                    </a:cubicBezTo>
                    <a:cubicBezTo>
                      <a:pt x="317" y="413"/>
                      <a:pt x="315" y="413"/>
                      <a:pt x="313" y="414"/>
                    </a:cubicBezTo>
                    <a:cubicBezTo>
                      <a:pt x="218" y="467"/>
                      <a:pt x="218" y="467"/>
                      <a:pt x="218" y="467"/>
                    </a:cubicBezTo>
                    <a:cubicBezTo>
                      <a:pt x="239" y="362"/>
                      <a:pt x="239" y="362"/>
                      <a:pt x="239" y="362"/>
                    </a:cubicBezTo>
                    <a:cubicBezTo>
                      <a:pt x="240" y="357"/>
                      <a:pt x="239" y="353"/>
                      <a:pt x="236" y="350"/>
                    </a:cubicBezTo>
                    <a:cubicBezTo>
                      <a:pt x="162" y="276"/>
                      <a:pt x="162" y="276"/>
                      <a:pt x="162" y="276"/>
                    </a:cubicBezTo>
                    <a:cubicBezTo>
                      <a:pt x="268" y="266"/>
                      <a:pt x="268" y="266"/>
                      <a:pt x="268" y="266"/>
                    </a:cubicBezTo>
                    <a:cubicBezTo>
                      <a:pt x="272" y="265"/>
                      <a:pt x="276" y="262"/>
                      <a:pt x="278" y="258"/>
                    </a:cubicBezTo>
                    <a:cubicBezTo>
                      <a:pt x="319" y="166"/>
                      <a:pt x="319" y="166"/>
                      <a:pt x="319" y="166"/>
                    </a:cubicBezTo>
                    <a:cubicBezTo>
                      <a:pt x="361" y="258"/>
                      <a:pt x="361" y="258"/>
                      <a:pt x="361" y="258"/>
                    </a:cubicBezTo>
                    <a:cubicBezTo>
                      <a:pt x="363" y="262"/>
                      <a:pt x="367" y="265"/>
                      <a:pt x="371" y="266"/>
                    </a:cubicBezTo>
                    <a:close/>
                  </a:path>
                </a:pathLst>
              </a:custGeom>
              <a:solidFill>
                <a:srgbClr val="B7D6FF"/>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grpSp>
        <p:nvGrpSpPr>
          <p:cNvPr id="63" name="Group 62"/>
          <p:cNvGrpSpPr/>
          <p:nvPr/>
        </p:nvGrpSpPr>
        <p:grpSpPr>
          <a:xfrm>
            <a:off x="328368" y="3695433"/>
            <a:ext cx="5623701" cy="768477"/>
            <a:chOff x="209832" y="3423304"/>
            <a:chExt cx="5623701" cy="768477"/>
          </a:xfrm>
        </p:grpSpPr>
        <p:sp>
          <p:nvSpPr>
            <p:cNvPr id="11" name="TextBox 10"/>
            <p:cNvSpPr txBox="1"/>
            <p:nvPr/>
          </p:nvSpPr>
          <p:spPr>
            <a:xfrm>
              <a:off x="952901" y="3483895"/>
              <a:ext cx="2810577" cy="276999"/>
            </a:xfrm>
            <a:prstGeom prst="rect">
              <a:avLst/>
            </a:prstGeom>
          </p:spPr>
          <p:txBody>
            <a:bodyPr vert="horz" wrap="square" lIns="0" tIns="0" rIns="0" bIns="0" rtlCol="0">
              <a:spAutoFit/>
            </a:bodyPr>
            <a:lstStyle/>
            <a:p>
              <a:r>
                <a:rPr lang="uk-UA" sz="1800" b="1" dirty="0">
                  <a:latin typeface="Calibri Light" panose="020F0302020204030204" pitchFamily="34" charset="0"/>
                  <a:cs typeface="Calibri Light" panose="020F0302020204030204" pitchFamily="34" charset="0"/>
                </a:rPr>
                <a:t>РІВНІСТЬ</a:t>
              </a:r>
              <a:endParaRPr lang="en-US" sz="1800" b="1" dirty="0" err="1">
                <a:latin typeface="Calibri Light" panose="020F0302020204030204" pitchFamily="34" charset="0"/>
                <a:cs typeface="Calibri Light" panose="020F0302020204030204" pitchFamily="34" charset="0"/>
              </a:endParaRPr>
            </a:p>
          </p:txBody>
        </p:sp>
        <p:sp>
          <p:nvSpPr>
            <p:cNvPr id="13" name="TextBox 12"/>
            <p:cNvSpPr txBox="1"/>
            <p:nvPr/>
          </p:nvSpPr>
          <p:spPr>
            <a:xfrm>
              <a:off x="952901" y="3760894"/>
              <a:ext cx="4880632" cy="430887"/>
            </a:xfrm>
            <a:prstGeom prst="rect">
              <a:avLst/>
            </a:prstGeom>
          </p:spPr>
          <p:txBody>
            <a:bodyPr vert="horz" wrap="square" lIns="0" tIns="0" rIns="0" bIns="0" rtlCol="0">
              <a:spAutoFit/>
            </a:bodyPr>
            <a:lstStyle/>
            <a:p>
              <a:r>
                <a:rPr lang="uk-UA" sz="1400" dirty="0">
                  <a:latin typeface="Calibri Light" panose="020F0302020204030204" pitchFamily="34" charset="0"/>
                  <a:cs typeface="Calibri Light" panose="020F0302020204030204" pitchFamily="34" charset="0"/>
                </a:rPr>
                <a:t>Відсутність дискримінації працівників та пацієнтів за віковою, статевою, расовою чи будь-якою іншою ознакою</a:t>
              </a:r>
              <a:endParaRPr lang="en-US" sz="1400" dirty="0" err="1">
                <a:latin typeface="Calibri Light" panose="020F0302020204030204" pitchFamily="34" charset="0"/>
                <a:cs typeface="Calibri Light" panose="020F0302020204030204" pitchFamily="34" charset="0"/>
              </a:endParaRPr>
            </a:p>
          </p:txBody>
        </p:sp>
        <p:cxnSp>
          <p:nvCxnSpPr>
            <p:cNvPr id="23" name="Straight Connector 22"/>
            <p:cNvCxnSpPr/>
            <p:nvPr/>
          </p:nvCxnSpPr>
          <p:spPr>
            <a:xfrm>
              <a:off x="952901" y="3747304"/>
              <a:ext cx="1800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09832" y="3423304"/>
              <a:ext cx="648000" cy="648000"/>
              <a:chOff x="279189" y="3298394"/>
              <a:chExt cx="648000" cy="648000"/>
            </a:xfrm>
          </p:grpSpPr>
          <p:sp>
            <p:nvSpPr>
              <p:cNvPr id="51" name="Oval 50"/>
              <p:cNvSpPr>
                <a:spLocks noChangeAspect="1"/>
              </p:cNvSpPr>
              <p:nvPr/>
            </p:nvSpPr>
            <p:spPr bwMode="gray">
              <a:xfrm>
                <a:off x="279189" y="3298394"/>
                <a:ext cx="648000" cy="648000"/>
              </a:xfrm>
              <a:prstGeom prst="ellipse">
                <a:avLst/>
              </a:prstGeom>
              <a:solidFill>
                <a:schemeClr val="bg1"/>
              </a:solidFill>
              <a:ln w="22225" algn="ctr">
                <a:noFill/>
                <a:prstDash val="sysDot"/>
                <a:miter lim="800000"/>
                <a:headEnd/>
                <a:tailEnd/>
              </a:ln>
              <a:effectLst>
                <a:glow rad="63500">
                  <a:srgbClr val="B7D6FF">
                    <a:alpha val="40000"/>
                  </a:srgbClr>
                </a:glow>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grpSp>
            <p:nvGrpSpPr>
              <p:cNvPr id="28" name="Group 27"/>
              <p:cNvGrpSpPr>
                <a:grpSpLocks noChangeAspect="1"/>
              </p:cNvGrpSpPr>
              <p:nvPr/>
            </p:nvGrpSpPr>
            <p:grpSpPr>
              <a:xfrm>
                <a:off x="333197" y="3352394"/>
                <a:ext cx="539985" cy="540000"/>
                <a:chOff x="5531969" y="4450519"/>
                <a:chExt cx="421812" cy="422797"/>
              </a:xfrm>
              <a:solidFill>
                <a:srgbClr val="B7D6FF"/>
              </a:solidFill>
            </p:grpSpPr>
            <p:sp>
              <p:nvSpPr>
                <p:cNvPr id="29" name="Freeform 28"/>
                <p:cNvSpPr>
                  <a:spLocks/>
                </p:cNvSpPr>
                <p:nvPr/>
              </p:nvSpPr>
              <p:spPr bwMode="auto">
                <a:xfrm>
                  <a:off x="5653285" y="4726356"/>
                  <a:ext cx="47014" cy="16110"/>
                </a:xfrm>
                <a:custGeom>
                  <a:avLst/>
                  <a:gdLst>
                    <a:gd name="T0" fmla="*/ 47 w 71"/>
                    <a:gd name="T1" fmla="*/ 1 h 24"/>
                    <a:gd name="T2" fmla="*/ 46 w 71"/>
                    <a:gd name="T3" fmla="*/ 0 h 24"/>
                    <a:gd name="T4" fmla="*/ 25 w 71"/>
                    <a:gd name="T5" fmla="*/ 0 h 24"/>
                    <a:gd name="T6" fmla="*/ 24 w 71"/>
                    <a:gd name="T7" fmla="*/ 1 h 24"/>
                    <a:gd name="T8" fmla="*/ 24 w 71"/>
                    <a:gd name="T9" fmla="*/ 1 h 24"/>
                    <a:gd name="T10" fmla="*/ 0 w 71"/>
                    <a:gd name="T11" fmla="*/ 24 h 24"/>
                    <a:gd name="T12" fmla="*/ 71 w 71"/>
                    <a:gd name="T13" fmla="*/ 24 h 24"/>
                    <a:gd name="T14" fmla="*/ 47 w 71"/>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24">
                      <a:moveTo>
                        <a:pt x="47" y="1"/>
                      </a:moveTo>
                      <a:cubicBezTo>
                        <a:pt x="47" y="1"/>
                        <a:pt x="46" y="0"/>
                        <a:pt x="46" y="0"/>
                      </a:cubicBezTo>
                      <a:cubicBezTo>
                        <a:pt x="39" y="2"/>
                        <a:pt x="32" y="2"/>
                        <a:pt x="25" y="0"/>
                      </a:cubicBezTo>
                      <a:cubicBezTo>
                        <a:pt x="24" y="0"/>
                        <a:pt x="24" y="1"/>
                        <a:pt x="24" y="1"/>
                      </a:cubicBezTo>
                      <a:cubicBezTo>
                        <a:pt x="24" y="1"/>
                        <a:pt x="24" y="1"/>
                        <a:pt x="24" y="1"/>
                      </a:cubicBezTo>
                      <a:cubicBezTo>
                        <a:pt x="13" y="4"/>
                        <a:pt x="4" y="13"/>
                        <a:pt x="0" y="24"/>
                      </a:cubicBezTo>
                      <a:cubicBezTo>
                        <a:pt x="71" y="24"/>
                        <a:pt x="71" y="24"/>
                        <a:pt x="71" y="24"/>
                      </a:cubicBezTo>
                      <a:cubicBezTo>
                        <a:pt x="67" y="13"/>
                        <a:pt x="58" y="4"/>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30" name="Oval 29"/>
                <p:cNvSpPr>
                  <a:spLocks noChangeArrowheads="1"/>
                </p:cNvSpPr>
                <p:nvPr/>
              </p:nvSpPr>
              <p:spPr bwMode="auto">
                <a:xfrm>
                  <a:off x="5663149" y="4684931"/>
                  <a:ext cx="27288" cy="256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31" name="Oval 30"/>
                <p:cNvSpPr>
                  <a:spLocks noChangeArrowheads="1"/>
                </p:cNvSpPr>
                <p:nvPr/>
              </p:nvSpPr>
              <p:spPr bwMode="auto">
                <a:xfrm>
                  <a:off x="5731204" y="4549807"/>
                  <a:ext cx="26302" cy="263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32" name="Freeform 31"/>
                <p:cNvSpPr>
                  <a:spLocks/>
                </p:cNvSpPr>
                <p:nvPr/>
              </p:nvSpPr>
              <p:spPr bwMode="auto">
                <a:xfrm>
                  <a:off x="5720683" y="4591561"/>
                  <a:ext cx="47672" cy="15123"/>
                </a:xfrm>
                <a:custGeom>
                  <a:avLst/>
                  <a:gdLst>
                    <a:gd name="T0" fmla="*/ 52 w 72"/>
                    <a:gd name="T1" fmla="*/ 0 h 23"/>
                    <a:gd name="T2" fmla="*/ 21 w 72"/>
                    <a:gd name="T3" fmla="*/ 0 h 23"/>
                    <a:gd name="T4" fmla="*/ 0 w 72"/>
                    <a:gd name="T5" fmla="*/ 23 h 23"/>
                    <a:gd name="T6" fmla="*/ 72 w 72"/>
                    <a:gd name="T7" fmla="*/ 23 h 23"/>
                    <a:gd name="T8" fmla="*/ 52 w 72"/>
                    <a:gd name="T9" fmla="*/ 0 h 23"/>
                  </a:gdLst>
                  <a:ahLst/>
                  <a:cxnLst>
                    <a:cxn ang="0">
                      <a:pos x="T0" y="T1"/>
                    </a:cxn>
                    <a:cxn ang="0">
                      <a:pos x="T2" y="T3"/>
                    </a:cxn>
                    <a:cxn ang="0">
                      <a:pos x="T4" y="T5"/>
                    </a:cxn>
                    <a:cxn ang="0">
                      <a:pos x="T6" y="T7"/>
                    </a:cxn>
                    <a:cxn ang="0">
                      <a:pos x="T8" y="T9"/>
                    </a:cxn>
                  </a:cxnLst>
                  <a:rect l="0" t="0" r="r" b="b"/>
                  <a:pathLst>
                    <a:path w="72" h="23">
                      <a:moveTo>
                        <a:pt x="52" y="0"/>
                      </a:moveTo>
                      <a:cubicBezTo>
                        <a:pt x="42" y="3"/>
                        <a:pt x="31" y="3"/>
                        <a:pt x="21" y="0"/>
                      </a:cubicBezTo>
                      <a:cubicBezTo>
                        <a:pt x="11" y="5"/>
                        <a:pt x="4" y="13"/>
                        <a:pt x="0" y="23"/>
                      </a:cubicBezTo>
                      <a:cubicBezTo>
                        <a:pt x="72" y="23"/>
                        <a:pt x="72" y="23"/>
                        <a:pt x="72" y="23"/>
                      </a:cubicBezTo>
                      <a:cubicBezTo>
                        <a:pt x="69" y="13"/>
                        <a:pt x="61" y="5"/>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33" name="Freeform 32"/>
                <p:cNvSpPr>
                  <a:spLocks noEditPoints="1"/>
                </p:cNvSpPr>
                <p:nvPr/>
              </p:nvSpPr>
              <p:spPr bwMode="auto">
                <a:xfrm>
                  <a:off x="5531969" y="4450519"/>
                  <a:ext cx="421812" cy="422797"/>
                </a:xfrm>
                <a:custGeom>
                  <a:avLst/>
                  <a:gdLst>
                    <a:gd name="T0" fmla="*/ 319 w 639"/>
                    <a:gd name="T1" fmla="*/ 0 h 639"/>
                    <a:gd name="T2" fmla="*/ 0 w 639"/>
                    <a:gd name="T3" fmla="*/ 319 h 639"/>
                    <a:gd name="T4" fmla="*/ 319 w 639"/>
                    <a:gd name="T5" fmla="*/ 639 h 639"/>
                    <a:gd name="T6" fmla="*/ 639 w 639"/>
                    <a:gd name="T7" fmla="*/ 319 h 639"/>
                    <a:gd name="T8" fmla="*/ 319 w 639"/>
                    <a:gd name="T9" fmla="*/ 0 h 639"/>
                    <a:gd name="T10" fmla="*/ 277 w 639"/>
                    <a:gd name="T11" fmla="*/ 170 h 639"/>
                    <a:gd name="T12" fmla="*/ 322 w 639"/>
                    <a:gd name="T13" fmla="*/ 125 h 639"/>
                    <a:gd name="T14" fmla="*/ 368 w 639"/>
                    <a:gd name="T15" fmla="*/ 170 h 639"/>
                    <a:gd name="T16" fmla="*/ 359 w 639"/>
                    <a:gd name="T17" fmla="*/ 197 h 639"/>
                    <a:gd name="T18" fmla="*/ 385 w 639"/>
                    <a:gd name="T19" fmla="*/ 248 h 639"/>
                    <a:gd name="T20" fmla="*/ 373 w 639"/>
                    <a:gd name="T21" fmla="*/ 260 h 639"/>
                    <a:gd name="T22" fmla="*/ 272 w 639"/>
                    <a:gd name="T23" fmla="*/ 260 h 639"/>
                    <a:gd name="T24" fmla="*/ 260 w 639"/>
                    <a:gd name="T25" fmla="*/ 248 h 639"/>
                    <a:gd name="T26" fmla="*/ 286 w 639"/>
                    <a:gd name="T27" fmla="*/ 197 h 639"/>
                    <a:gd name="T28" fmla="*/ 277 w 639"/>
                    <a:gd name="T29" fmla="*/ 170 h 639"/>
                    <a:gd name="T30" fmla="*/ 269 w 639"/>
                    <a:gd name="T31" fmla="*/ 466 h 639"/>
                    <a:gd name="T32" fmla="*/ 169 w 639"/>
                    <a:gd name="T33" fmla="*/ 466 h 639"/>
                    <a:gd name="T34" fmla="*/ 157 w 639"/>
                    <a:gd name="T35" fmla="*/ 454 h 639"/>
                    <a:gd name="T36" fmla="*/ 184 w 639"/>
                    <a:gd name="T37" fmla="*/ 402 h 639"/>
                    <a:gd name="T38" fmla="*/ 174 w 639"/>
                    <a:gd name="T39" fmla="*/ 373 h 639"/>
                    <a:gd name="T40" fmla="*/ 220 w 639"/>
                    <a:gd name="T41" fmla="*/ 328 h 639"/>
                    <a:gd name="T42" fmla="*/ 265 w 639"/>
                    <a:gd name="T43" fmla="*/ 373 h 639"/>
                    <a:gd name="T44" fmla="*/ 254 w 639"/>
                    <a:gd name="T45" fmla="*/ 402 h 639"/>
                    <a:gd name="T46" fmla="*/ 282 w 639"/>
                    <a:gd name="T47" fmla="*/ 454 h 639"/>
                    <a:gd name="T48" fmla="*/ 269 w 639"/>
                    <a:gd name="T49" fmla="*/ 466 h 639"/>
                    <a:gd name="T50" fmla="*/ 346 w 639"/>
                    <a:gd name="T51" fmla="*/ 341 h 639"/>
                    <a:gd name="T52" fmla="*/ 322 w 639"/>
                    <a:gd name="T53" fmla="*/ 326 h 639"/>
                    <a:gd name="T54" fmla="*/ 299 w 639"/>
                    <a:gd name="T55" fmla="*/ 341 h 639"/>
                    <a:gd name="T56" fmla="*/ 292 w 639"/>
                    <a:gd name="T57" fmla="*/ 344 h 639"/>
                    <a:gd name="T58" fmla="*/ 289 w 639"/>
                    <a:gd name="T59" fmla="*/ 343 h 639"/>
                    <a:gd name="T60" fmla="*/ 280 w 639"/>
                    <a:gd name="T61" fmla="*/ 335 h 639"/>
                    <a:gd name="T62" fmla="*/ 286 w 639"/>
                    <a:gd name="T63" fmla="*/ 313 h 639"/>
                    <a:gd name="T64" fmla="*/ 315 w 639"/>
                    <a:gd name="T65" fmla="*/ 292 h 639"/>
                    <a:gd name="T66" fmla="*/ 329 w 639"/>
                    <a:gd name="T67" fmla="*/ 292 h 639"/>
                    <a:gd name="T68" fmla="*/ 359 w 639"/>
                    <a:gd name="T69" fmla="*/ 313 h 639"/>
                    <a:gd name="T70" fmla="*/ 365 w 639"/>
                    <a:gd name="T71" fmla="*/ 335 h 639"/>
                    <a:gd name="T72" fmla="*/ 352 w 639"/>
                    <a:gd name="T73" fmla="*/ 343 h 639"/>
                    <a:gd name="T74" fmla="*/ 346 w 639"/>
                    <a:gd name="T75" fmla="*/ 341 h 639"/>
                    <a:gd name="T76" fmla="*/ 482 w 639"/>
                    <a:gd name="T77" fmla="*/ 466 h 639"/>
                    <a:gd name="T78" fmla="*/ 367 w 639"/>
                    <a:gd name="T79" fmla="*/ 466 h 639"/>
                    <a:gd name="T80" fmla="*/ 353 w 639"/>
                    <a:gd name="T81" fmla="*/ 454 h 639"/>
                    <a:gd name="T82" fmla="*/ 388 w 639"/>
                    <a:gd name="T83" fmla="*/ 400 h 639"/>
                    <a:gd name="T84" fmla="*/ 379 w 639"/>
                    <a:gd name="T85" fmla="*/ 373 h 639"/>
                    <a:gd name="T86" fmla="*/ 424 w 639"/>
                    <a:gd name="T87" fmla="*/ 328 h 639"/>
                    <a:gd name="T88" fmla="*/ 469 w 639"/>
                    <a:gd name="T89" fmla="*/ 373 h 639"/>
                    <a:gd name="T90" fmla="*/ 461 w 639"/>
                    <a:gd name="T91" fmla="*/ 400 h 639"/>
                    <a:gd name="T92" fmla="*/ 495 w 639"/>
                    <a:gd name="T93" fmla="*/ 454 h 639"/>
                    <a:gd name="T94" fmla="*/ 482 w 639"/>
                    <a:gd name="T95" fmla="*/ 46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9" h="639">
                      <a:moveTo>
                        <a:pt x="319" y="0"/>
                      </a:moveTo>
                      <a:cubicBezTo>
                        <a:pt x="143" y="0"/>
                        <a:pt x="0" y="143"/>
                        <a:pt x="0" y="319"/>
                      </a:cubicBezTo>
                      <a:cubicBezTo>
                        <a:pt x="0" y="496"/>
                        <a:pt x="143" y="639"/>
                        <a:pt x="319" y="639"/>
                      </a:cubicBezTo>
                      <a:cubicBezTo>
                        <a:pt x="496" y="639"/>
                        <a:pt x="639" y="496"/>
                        <a:pt x="639" y="319"/>
                      </a:cubicBezTo>
                      <a:cubicBezTo>
                        <a:pt x="639" y="143"/>
                        <a:pt x="496" y="0"/>
                        <a:pt x="319" y="0"/>
                      </a:cubicBezTo>
                      <a:close/>
                      <a:moveTo>
                        <a:pt x="277" y="170"/>
                      </a:moveTo>
                      <a:cubicBezTo>
                        <a:pt x="277" y="145"/>
                        <a:pt x="297" y="125"/>
                        <a:pt x="322" y="125"/>
                      </a:cubicBezTo>
                      <a:cubicBezTo>
                        <a:pt x="348" y="125"/>
                        <a:pt x="368" y="145"/>
                        <a:pt x="368" y="170"/>
                      </a:cubicBezTo>
                      <a:cubicBezTo>
                        <a:pt x="368" y="180"/>
                        <a:pt x="365" y="189"/>
                        <a:pt x="359" y="197"/>
                      </a:cubicBezTo>
                      <a:cubicBezTo>
                        <a:pt x="375" y="209"/>
                        <a:pt x="385" y="228"/>
                        <a:pt x="385" y="248"/>
                      </a:cubicBezTo>
                      <a:cubicBezTo>
                        <a:pt x="385" y="255"/>
                        <a:pt x="380" y="260"/>
                        <a:pt x="373" y="260"/>
                      </a:cubicBezTo>
                      <a:cubicBezTo>
                        <a:pt x="272" y="260"/>
                        <a:pt x="272" y="260"/>
                        <a:pt x="272" y="260"/>
                      </a:cubicBezTo>
                      <a:cubicBezTo>
                        <a:pt x="265" y="260"/>
                        <a:pt x="260" y="255"/>
                        <a:pt x="260" y="248"/>
                      </a:cubicBezTo>
                      <a:cubicBezTo>
                        <a:pt x="260" y="228"/>
                        <a:pt x="270" y="209"/>
                        <a:pt x="286" y="197"/>
                      </a:cubicBezTo>
                      <a:cubicBezTo>
                        <a:pt x="280" y="189"/>
                        <a:pt x="277" y="180"/>
                        <a:pt x="277" y="170"/>
                      </a:cubicBezTo>
                      <a:close/>
                      <a:moveTo>
                        <a:pt x="269" y="466"/>
                      </a:moveTo>
                      <a:cubicBezTo>
                        <a:pt x="169" y="466"/>
                        <a:pt x="169" y="466"/>
                        <a:pt x="169" y="466"/>
                      </a:cubicBezTo>
                      <a:cubicBezTo>
                        <a:pt x="162" y="466"/>
                        <a:pt x="157" y="460"/>
                        <a:pt x="157" y="454"/>
                      </a:cubicBezTo>
                      <a:cubicBezTo>
                        <a:pt x="157" y="433"/>
                        <a:pt x="167" y="414"/>
                        <a:pt x="184" y="402"/>
                      </a:cubicBezTo>
                      <a:cubicBezTo>
                        <a:pt x="178" y="394"/>
                        <a:pt x="174" y="384"/>
                        <a:pt x="174" y="373"/>
                      </a:cubicBezTo>
                      <a:cubicBezTo>
                        <a:pt x="174" y="348"/>
                        <a:pt x="195" y="328"/>
                        <a:pt x="220" y="328"/>
                      </a:cubicBezTo>
                      <a:cubicBezTo>
                        <a:pt x="244" y="328"/>
                        <a:pt x="265" y="348"/>
                        <a:pt x="265" y="373"/>
                      </a:cubicBezTo>
                      <a:cubicBezTo>
                        <a:pt x="265" y="383"/>
                        <a:pt x="261" y="394"/>
                        <a:pt x="254" y="402"/>
                      </a:cubicBezTo>
                      <a:cubicBezTo>
                        <a:pt x="272" y="414"/>
                        <a:pt x="282" y="433"/>
                        <a:pt x="282" y="454"/>
                      </a:cubicBezTo>
                      <a:cubicBezTo>
                        <a:pt x="282" y="460"/>
                        <a:pt x="276" y="466"/>
                        <a:pt x="269" y="466"/>
                      </a:cubicBezTo>
                      <a:close/>
                      <a:moveTo>
                        <a:pt x="346" y="341"/>
                      </a:moveTo>
                      <a:cubicBezTo>
                        <a:pt x="322" y="326"/>
                        <a:pt x="322" y="326"/>
                        <a:pt x="322" y="326"/>
                      </a:cubicBezTo>
                      <a:cubicBezTo>
                        <a:pt x="299" y="341"/>
                        <a:pt x="299" y="341"/>
                        <a:pt x="299" y="341"/>
                      </a:cubicBezTo>
                      <a:cubicBezTo>
                        <a:pt x="297" y="343"/>
                        <a:pt x="294" y="344"/>
                        <a:pt x="292" y="344"/>
                      </a:cubicBezTo>
                      <a:cubicBezTo>
                        <a:pt x="291" y="344"/>
                        <a:pt x="290" y="344"/>
                        <a:pt x="289" y="343"/>
                      </a:cubicBezTo>
                      <a:cubicBezTo>
                        <a:pt x="286" y="343"/>
                        <a:pt x="282" y="340"/>
                        <a:pt x="280" y="335"/>
                      </a:cubicBezTo>
                      <a:cubicBezTo>
                        <a:pt x="277" y="327"/>
                        <a:pt x="279" y="317"/>
                        <a:pt x="286" y="313"/>
                      </a:cubicBezTo>
                      <a:cubicBezTo>
                        <a:pt x="315" y="292"/>
                        <a:pt x="315" y="292"/>
                        <a:pt x="315" y="292"/>
                      </a:cubicBezTo>
                      <a:cubicBezTo>
                        <a:pt x="320" y="289"/>
                        <a:pt x="325" y="289"/>
                        <a:pt x="329" y="292"/>
                      </a:cubicBezTo>
                      <a:cubicBezTo>
                        <a:pt x="359" y="313"/>
                        <a:pt x="359" y="313"/>
                        <a:pt x="359" y="313"/>
                      </a:cubicBezTo>
                      <a:cubicBezTo>
                        <a:pt x="365" y="317"/>
                        <a:pt x="368" y="327"/>
                        <a:pt x="365" y="335"/>
                      </a:cubicBezTo>
                      <a:cubicBezTo>
                        <a:pt x="362" y="340"/>
                        <a:pt x="357" y="343"/>
                        <a:pt x="352" y="343"/>
                      </a:cubicBezTo>
                      <a:cubicBezTo>
                        <a:pt x="351" y="343"/>
                        <a:pt x="348" y="343"/>
                        <a:pt x="346" y="341"/>
                      </a:cubicBezTo>
                      <a:close/>
                      <a:moveTo>
                        <a:pt x="482" y="466"/>
                      </a:moveTo>
                      <a:cubicBezTo>
                        <a:pt x="367" y="466"/>
                        <a:pt x="367" y="466"/>
                        <a:pt x="367" y="466"/>
                      </a:cubicBezTo>
                      <a:cubicBezTo>
                        <a:pt x="359" y="466"/>
                        <a:pt x="353" y="460"/>
                        <a:pt x="353" y="454"/>
                      </a:cubicBezTo>
                      <a:cubicBezTo>
                        <a:pt x="353" y="432"/>
                        <a:pt x="366" y="412"/>
                        <a:pt x="388" y="400"/>
                      </a:cubicBezTo>
                      <a:cubicBezTo>
                        <a:pt x="382" y="392"/>
                        <a:pt x="379" y="383"/>
                        <a:pt x="379" y="373"/>
                      </a:cubicBezTo>
                      <a:cubicBezTo>
                        <a:pt x="379" y="348"/>
                        <a:pt x="399" y="328"/>
                        <a:pt x="424" y="328"/>
                      </a:cubicBezTo>
                      <a:cubicBezTo>
                        <a:pt x="449" y="328"/>
                        <a:pt x="469" y="348"/>
                        <a:pt x="469" y="373"/>
                      </a:cubicBezTo>
                      <a:cubicBezTo>
                        <a:pt x="469" y="383"/>
                        <a:pt x="466" y="392"/>
                        <a:pt x="461" y="400"/>
                      </a:cubicBezTo>
                      <a:cubicBezTo>
                        <a:pt x="482" y="412"/>
                        <a:pt x="495" y="432"/>
                        <a:pt x="495" y="454"/>
                      </a:cubicBezTo>
                      <a:cubicBezTo>
                        <a:pt x="495" y="460"/>
                        <a:pt x="489" y="466"/>
                        <a:pt x="482"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34" name="Freeform 33"/>
                <p:cNvSpPr>
                  <a:spLocks/>
                </p:cNvSpPr>
                <p:nvPr/>
              </p:nvSpPr>
              <p:spPr bwMode="auto">
                <a:xfrm>
                  <a:off x="5798602" y="4684931"/>
                  <a:ext cx="26302" cy="25644"/>
                </a:xfrm>
                <a:custGeom>
                  <a:avLst/>
                  <a:gdLst>
                    <a:gd name="T0" fmla="*/ 20 w 40"/>
                    <a:gd name="T1" fmla="*/ 39 h 39"/>
                    <a:gd name="T2" fmla="*/ 40 w 40"/>
                    <a:gd name="T3" fmla="*/ 19 h 39"/>
                    <a:gd name="T4" fmla="*/ 20 w 40"/>
                    <a:gd name="T5" fmla="*/ 0 h 39"/>
                    <a:gd name="T6" fmla="*/ 0 w 40"/>
                    <a:gd name="T7" fmla="*/ 19 h 39"/>
                    <a:gd name="T8" fmla="*/ 20 w 40"/>
                    <a:gd name="T9" fmla="*/ 39 h 39"/>
                  </a:gdLst>
                  <a:ahLst/>
                  <a:cxnLst>
                    <a:cxn ang="0">
                      <a:pos x="T0" y="T1"/>
                    </a:cxn>
                    <a:cxn ang="0">
                      <a:pos x="T2" y="T3"/>
                    </a:cxn>
                    <a:cxn ang="0">
                      <a:pos x="T4" y="T5"/>
                    </a:cxn>
                    <a:cxn ang="0">
                      <a:pos x="T6" y="T7"/>
                    </a:cxn>
                    <a:cxn ang="0">
                      <a:pos x="T8" y="T9"/>
                    </a:cxn>
                  </a:cxnLst>
                  <a:rect l="0" t="0" r="r" b="b"/>
                  <a:pathLst>
                    <a:path w="40" h="39">
                      <a:moveTo>
                        <a:pt x="20" y="39"/>
                      </a:moveTo>
                      <a:cubicBezTo>
                        <a:pt x="31" y="39"/>
                        <a:pt x="40" y="30"/>
                        <a:pt x="40" y="19"/>
                      </a:cubicBezTo>
                      <a:cubicBezTo>
                        <a:pt x="40" y="8"/>
                        <a:pt x="31" y="0"/>
                        <a:pt x="20" y="0"/>
                      </a:cubicBezTo>
                      <a:cubicBezTo>
                        <a:pt x="9" y="0"/>
                        <a:pt x="0" y="9"/>
                        <a:pt x="0" y="19"/>
                      </a:cubicBezTo>
                      <a:cubicBezTo>
                        <a:pt x="0" y="30"/>
                        <a:pt x="9" y="39"/>
                        <a:pt x="2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sp>
              <p:nvSpPr>
                <p:cNvPr id="35" name="Freeform 34"/>
                <p:cNvSpPr>
                  <a:spLocks/>
                </p:cNvSpPr>
                <p:nvPr/>
              </p:nvSpPr>
              <p:spPr bwMode="auto">
                <a:xfrm>
                  <a:off x="5784793" y="4726356"/>
                  <a:ext cx="53918" cy="16110"/>
                </a:xfrm>
                <a:custGeom>
                  <a:avLst/>
                  <a:gdLst>
                    <a:gd name="T0" fmla="*/ 55 w 82"/>
                    <a:gd name="T1" fmla="*/ 1 h 24"/>
                    <a:gd name="T2" fmla="*/ 53 w 82"/>
                    <a:gd name="T3" fmla="*/ 0 h 24"/>
                    <a:gd name="T4" fmla="*/ 29 w 82"/>
                    <a:gd name="T5" fmla="*/ 0 h 24"/>
                    <a:gd name="T6" fmla="*/ 28 w 82"/>
                    <a:gd name="T7" fmla="*/ 1 h 24"/>
                    <a:gd name="T8" fmla="*/ 0 w 82"/>
                    <a:gd name="T9" fmla="*/ 24 h 24"/>
                    <a:gd name="T10" fmla="*/ 82 w 82"/>
                    <a:gd name="T11" fmla="*/ 24 h 24"/>
                    <a:gd name="T12" fmla="*/ 55 w 8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82" h="24">
                      <a:moveTo>
                        <a:pt x="55" y="1"/>
                      </a:moveTo>
                      <a:cubicBezTo>
                        <a:pt x="54" y="0"/>
                        <a:pt x="54" y="0"/>
                        <a:pt x="53" y="0"/>
                      </a:cubicBezTo>
                      <a:cubicBezTo>
                        <a:pt x="45" y="2"/>
                        <a:pt x="37" y="2"/>
                        <a:pt x="29" y="0"/>
                      </a:cubicBezTo>
                      <a:cubicBezTo>
                        <a:pt x="29" y="0"/>
                        <a:pt x="29" y="0"/>
                        <a:pt x="28" y="1"/>
                      </a:cubicBezTo>
                      <a:cubicBezTo>
                        <a:pt x="15" y="4"/>
                        <a:pt x="4" y="13"/>
                        <a:pt x="0" y="24"/>
                      </a:cubicBezTo>
                      <a:cubicBezTo>
                        <a:pt x="82" y="24"/>
                        <a:pt x="82" y="24"/>
                        <a:pt x="82" y="24"/>
                      </a:cubicBezTo>
                      <a:cubicBezTo>
                        <a:pt x="78" y="13"/>
                        <a:pt x="68" y="4"/>
                        <a:pt x="5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grpSp>
      <p:grpSp>
        <p:nvGrpSpPr>
          <p:cNvPr id="62" name="Group 61"/>
          <p:cNvGrpSpPr/>
          <p:nvPr/>
        </p:nvGrpSpPr>
        <p:grpSpPr>
          <a:xfrm>
            <a:off x="328368" y="4869656"/>
            <a:ext cx="5623701" cy="648000"/>
            <a:chOff x="209832" y="4407869"/>
            <a:chExt cx="5623701" cy="648000"/>
          </a:xfrm>
        </p:grpSpPr>
        <p:sp>
          <p:nvSpPr>
            <p:cNvPr id="16" name="TextBox 15"/>
            <p:cNvSpPr txBox="1"/>
            <p:nvPr/>
          </p:nvSpPr>
          <p:spPr>
            <a:xfrm>
              <a:off x="952901" y="4467569"/>
              <a:ext cx="2810577" cy="276999"/>
            </a:xfrm>
            <a:prstGeom prst="rect">
              <a:avLst/>
            </a:prstGeom>
          </p:spPr>
          <p:txBody>
            <a:bodyPr vert="horz" wrap="square" lIns="0" tIns="0" rIns="0" bIns="0" rtlCol="0">
              <a:spAutoFit/>
            </a:bodyPr>
            <a:lstStyle/>
            <a:p>
              <a:r>
                <a:rPr lang="uk-UA" sz="1800" b="1" dirty="0">
                  <a:latin typeface="Calibri Light" panose="020F0302020204030204" pitchFamily="34" charset="0"/>
                  <a:cs typeface="Calibri Light" panose="020F0302020204030204" pitchFamily="34" charset="0"/>
                </a:rPr>
                <a:t>УНІВЕРСАЛЬНІСТЬ</a:t>
              </a:r>
              <a:endParaRPr lang="en-US" sz="1800" b="1" dirty="0" err="1">
                <a:latin typeface="Calibri Light" panose="020F0302020204030204" pitchFamily="34" charset="0"/>
                <a:cs typeface="Calibri Light" panose="020F0302020204030204" pitchFamily="34" charset="0"/>
              </a:endParaRPr>
            </a:p>
          </p:txBody>
        </p:sp>
        <p:sp>
          <p:nvSpPr>
            <p:cNvPr id="17" name="TextBox 16"/>
            <p:cNvSpPr txBox="1"/>
            <p:nvPr/>
          </p:nvSpPr>
          <p:spPr>
            <a:xfrm>
              <a:off x="952901" y="4744568"/>
              <a:ext cx="4880632" cy="215444"/>
            </a:xfrm>
            <a:prstGeom prst="rect">
              <a:avLst/>
            </a:prstGeom>
          </p:spPr>
          <p:txBody>
            <a:bodyPr vert="horz" wrap="square" lIns="0" tIns="0" rIns="0" bIns="0" rtlCol="0">
              <a:spAutoFit/>
            </a:bodyPr>
            <a:lstStyle/>
            <a:p>
              <a:r>
                <a:rPr lang="uk-UA" sz="1400" dirty="0">
                  <a:latin typeface="Calibri Light" panose="020F0302020204030204" pitchFamily="34" charset="0"/>
                  <a:cs typeface="Calibri Light" panose="020F0302020204030204" pitchFamily="34" charset="0"/>
                </a:rPr>
                <a:t>Кодекс є єдиним для всіх працівників Закладу</a:t>
              </a:r>
              <a:endParaRPr lang="en-US" sz="1400" dirty="0" err="1">
                <a:latin typeface="Calibri Light" panose="020F0302020204030204" pitchFamily="34" charset="0"/>
                <a:cs typeface="Calibri Light" panose="020F0302020204030204" pitchFamily="34" charset="0"/>
              </a:endParaRPr>
            </a:p>
          </p:txBody>
        </p:sp>
        <p:cxnSp>
          <p:nvCxnSpPr>
            <p:cNvPr id="24" name="Straight Connector 23"/>
            <p:cNvCxnSpPr/>
            <p:nvPr/>
          </p:nvCxnSpPr>
          <p:spPr>
            <a:xfrm>
              <a:off x="952901" y="4731869"/>
              <a:ext cx="1800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209832" y="4407869"/>
              <a:ext cx="648000" cy="648000"/>
              <a:chOff x="279189" y="4037838"/>
              <a:chExt cx="648000" cy="648000"/>
            </a:xfrm>
          </p:grpSpPr>
          <p:sp>
            <p:nvSpPr>
              <p:cNvPr id="52" name="Oval 51"/>
              <p:cNvSpPr>
                <a:spLocks noChangeAspect="1"/>
              </p:cNvSpPr>
              <p:nvPr/>
            </p:nvSpPr>
            <p:spPr bwMode="gray">
              <a:xfrm>
                <a:off x="279189" y="4037838"/>
                <a:ext cx="648000" cy="648000"/>
              </a:xfrm>
              <a:prstGeom prst="ellipse">
                <a:avLst/>
              </a:prstGeom>
              <a:solidFill>
                <a:schemeClr val="bg1"/>
              </a:solidFill>
              <a:ln w="22225" algn="ctr">
                <a:noFill/>
                <a:prstDash val="sysDot"/>
                <a:miter lim="800000"/>
                <a:headEnd/>
                <a:tailEnd/>
              </a:ln>
              <a:effectLst>
                <a:glow rad="63500">
                  <a:srgbClr val="B7D6FF">
                    <a:alpha val="40000"/>
                  </a:srgbClr>
                </a:glow>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36" name="Freeform 35"/>
              <p:cNvSpPr>
                <a:spLocks noChangeAspect="1" noEditPoints="1"/>
              </p:cNvSpPr>
              <p:nvPr/>
            </p:nvSpPr>
            <p:spPr bwMode="auto">
              <a:xfrm>
                <a:off x="333189" y="4091838"/>
                <a:ext cx="540000" cy="540000"/>
              </a:xfrm>
              <a:custGeom>
                <a:avLst/>
                <a:gdLst>
                  <a:gd name="T0" fmla="*/ 515 w 639"/>
                  <a:gd name="T1" fmla="*/ 329 h 639"/>
                  <a:gd name="T2" fmla="*/ 462 w 639"/>
                  <a:gd name="T3" fmla="*/ 382 h 639"/>
                  <a:gd name="T4" fmla="*/ 452 w 639"/>
                  <a:gd name="T5" fmla="*/ 386 h 639"/>
                  <a:gd name="T6" fmla="*/ 443 w 639"/>
                  <a:gd name="T7" fmla="*/ 382 h 639"/>
                  <a:gd name="T8" fmla="*/ 443 w 639"/>
                  <a:gd name="T9" fmla="*/ 363 h 639"/>
                  <a:gd name="T10" fmla="*/ 474 w 639"/>
                  <a:gd name="T11" fmla="*/ 333 h 639"/>
                  <a:gd name="T12" fmla="*/ 373 w 639"/>
                  <a:gd name="T13" fmla="*/ 333 h 639"/>
                  <a:gd name="T14" fmla="*/ 359 w 639"/>
                  <a:gd name="T15" fmla="*/ 319 h 639"/>
                  <a:gd name="T16" fmla="*/ 373 w 639"/>
                  <a:gd name="T17" fmla="*/ 306 h 639"/>
                  <a:gd name="T18" fmla="*/ 474 w 639"/>
                  <a:gd name="T19" fmla="*/ 306 h 639"/>
                  <a:gd name="T20" fmla="*/ 443 w 639"/>
                  <a:gd name="T21" fmla="*/ 275 h 639"/>
                  <a:gd name="T22" fmla="*/ 443 w 639"/>
                  <a:gd name="T23" fmla="*/ 257 h 639"/>
                  <a:gd name="T24" fmla="*/ 462 w 639"/>
                  <a:gd name="T25" fmla="*/ 257 h 639"/>
                  <a:gd name="T26" fmla="*/ 515 w 639"/>
                  <a:gd name="T27" fmla="*/ 310 h 639"/>
                  <a:gd name="T28" fmla="*/ 515 w 639"/>
                  <a:gd name="T29" fmla="*/ 329 h 639"/>
                  <a:gd name="T30" fmla="*/ 266 w 639"/>
                  <a:gd name="T31" fmla="*/ 333 h 639"/>
                  <a:gd name="T32" fmla="*/ 165 w 639"/>
                  <a:gd name="T33" fmla="*/ 333 h 639"/>
                  <a:gd name="T34" fmla="*/ 196 w 639"/>
                  <a:gd name="T35" fmla="*/ 363 h 639"/>
                  <a:gd name="T36" fmla="*/ 196 w 639"/>
                  <a:gd name="T37" fmla="*/ 382 h 639"/>
                  <a:gd name="T38" fmla="*/ 186 w 639"/>
                  <a:gd name="T39" fmla="*/ 386 h 639"/>
                  <a:gd name="T40" fmla="*/ 177 w 639"/>
                  <a:gd name="T41" fmla="*/ 382 h 639"/>
                  <a:gd name="T42" fmla="*/ 130 w 639"/>
                  <a:gd name="T43" fmla="*/ 336 h 639"/>
                  <a:gd name="T44" fmla="*/ 124 w 639"/>
                  <a:gd name="T45" fmla="*/ 329 h 639"/>
                  <a:gd name="T46" fmla="*/ 124 w 639"/>
                  <a:gd name="T47" fmla="*/ 310 h 639"/>
                  <a:gd name="T48" fmla="*/ 177 w 639"/>
                  <a:gd name="T49" fmla="*/ 257 h 639"/>
                  <a:gd name="T50" fmla="*/ 196 w 639"/>
                  <a:gd name="T51" fmla="*/ 257 h 639"/>
                  <a:gd name="T52" fmla="*/ 196 w 639"/>
                  <a:gd name="T53" fmla="*/ 275 h 639"/>
                  <a:gd name="T54" fmla="*/ 165 w 639"/>
                  <a:gd name="T55" fmla="*/ 306 h 639"/>
                  <a:gd name="T56" fmla="*/ 266 w 639"/>
                  <a:gd name="T57" fmla="*/ 306 h 639"/>
                  <a:gd name="T58" fmla="*/ 279 w 639"/>
                  <a:gd name="T59" fmla="*/ 319 h 639"/>
                  <a:gd name="T60" fmla="*/ 266 w 639"/>
                  <a:gd name="T61" fmla="*/ 333 h 639"/>
                  <a:gd name="T62" fmla="*/ 319 w 639"/>
                  <a:gd name="T63" fmla="*/ 0 h 639"/>
                  <a:gd name="T64" fmla="*/ 0 w 639"/>
                  <a:gd name="T65" fmla="*/ 319 h 639"/>
                  <a:gd name="T66" fmla="*/ 319 w 639"/>
                  <a:gd name="T67" fmla="*/ 639 h 639"/>
                  <a:gd name="T68" fmla="*/ 639 w 639"/>
                  <a:gd name="T69" fmla="*/ 319 h 639"/>
                  <a:gd name="T70" fmla="*/ 319 w 639"/>
                  <a:gd name="T71"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9" h="639">
                    <a:moveTo>
                      <a:pt x="515" y="329"/>
                    </a:moveTo>
                    <a:cubicBezTo>
                      <a:pt x="462" y="382"/>
                      <a:pt x="462" y="382"/>
                      <a:pt x="462" y="382"/>
                    </a:cubicBezTo>
                    <a:cubicBezTo>
                      <a:pt x="459" y="385"/>
                      <a:pt x="456" y="386"/>
                      <a:pt x="452" y="386"/>
                    </a:cubicBezTo>
                    <a:cubicBezTo>
                      <a:pt x="449" y="386"/>
                      <a:pt x="446" y="385"/>
                      <a:pt x="443" y="382"/>
                    </a:cubicBezTo>
                    <a:cubicBezTo>
                      <a:pt x="438" y="377"/>
                      <a:pt x="438" y="368"/>
                      <a:pt x="443" y="363"/>
                    </a:cubicBezTo>
                    <a:cubicBezTo>
                      <a:pt x="474" y="333"/>
                      <a:pt x="474" y="333"/>
                      <a:pt x="474" y="333"/>
                    </a:cubicBezTo>
                    <a:cubicBezTo>
                      <a:pt x="373" y="333"/>
                      <a:pt x="373" y="333"/>
                      <a:pt x="373" y="333"/>
                    </a:cubicBezTo>
                    <a:cubicBezTo>
                      <a:pt x="365" y="333"/>
                      <a:pt x="359" y="327"/>
                      <a:pt x="359" y="319"/>
                    </a:cubicBezTo>
                    <a:cubicBezTo>
                      <a:pt x="359" y="312"/>
                      <a:pt x="365" y="306"/>
                      <a:pt x="373" y="306"/>
                    </a:cubicBezTo>
                    <a:cubicBezTo>
                      <a:pt x="474" y="306"/>
                      <a:pt x="474" y="306"/>
                      <a:pt x="474" y="306"/>
                    </a:cubicBezTo>
                    <a:cubicBezTo>
                      <a:pt x="443" y="275"/>
                      <a:pt x="443" y="275"/>
                      <a:pt x="443" y="275"/>
                    </a:cubicBezTo>
                    <a:cubicBezTo>
                      <a:pt x="438" y="270"/>
                      <a:pt x="438" y="262"/>
                      <a:pt x="443" y="257"/>
                    </a:cubicBezTo>
                    <a:cubicBezTo>
                      <a:pt x="448" y="251"/>
                      <a:pt x="457" y="251"/>
                      <a:pt x="462" y="257"/>
                    </a:cubicBezTo>
                    <a:cubicBezTo>
                      <a:pt x="515" y="310"/>
                      <a:pt x="515" y="310"/>
                      <a:pt x="515" y="310"/>
                    </a:cubicBezTo>
                    <a:cubicBezTo>
                      <a:pt x="520" y="315"/>
                      <a:pt x="520" y="324"/>
                      <a:pt x="515" y="329"/>
                    </a:cubicBezTo>
                    <a:close/>
                    <a:moveTo>
                      <a:pt x="266" y="333"/>
                    </a:moveTo>
                    <a:cubicBezTo>
                      <a:pt x="165" y="333"/>
                      <a:pt x="165" y="333"/>
                      <a:pt x="165" y="333"/>
                    </a:cubicBezTo>
                    <a:cubicBezTo>
                      <a:pt x="196" y="363"/>
                      <a:pt x="196" y="363"/>
                      <a:pt x="196" y="363"/>
                    </a:cubicBezTo>
                    <a:cubicBezTo>
                      <a:pt x="201" y="368"/>
                      <a:pt x="201" y="377"/>
                      <a:pt x="196" y="382"/>
                    </a:cubicBezTo>
                    <a:cubicBezTo>
                      <a:pt x="193" y="385"/>
                      <a:pt x="190" y="386"/>
                      <a:pt x="186" y="386"/>
                    </a:cubicBezTo>
                    <a:cubicBezTo>
                      <a:pt x="183" y="386"/>
                      <a:pt x="179" y="385"/>
                      <a:pt x="177" y="382"/>
                    </a:cubicBezTo>
                    <a:cubicBezTo>
                      <a:pt x="130" y="336"/>
                      <a:pt x="130" y="336"/>
                      <a:pt x="130" y="336"/>
                    </a:cubicBezTo>
                    <a:cubicBezTo>
                      <a:pt x="124" y="329"/>
                      <a:pt x="124" y="329"/>
                      <a:pt x="124" y="329"/>
                    </a:cubicBezTo>
                    <a:cubicBezTo>
                      <a:pt x="118" y="324"/>
                      <a:pt x="118" y="315"/>
                      <a:pt x="124" y="310"/>
                    </a:cubicBezTo>
                    <a:cubicBezTo>
                      <a:pt x="177" y="257"/>
                      <a:pt x="177" y="257"/>
                      <a:pt x="177" y="257"/>
                    </a:cubicBezTo>
                    <a:cubicBezTo>
                      <a:pt x="182" y="251"/>
                      <a:pt x="190" y="251"/>
                      <a:pt x="196" y="257"/>
                    </a:cubicBezTo>
                    <a:cubicBezTo>
                      <a:pt x="201" y="262"/>
                      <a:pt x="201" y="270"/>
                      <a:pt x="196" y="275"/>
                    </a:cubicBezTo>
                    <a:cubicBezTo>
                      <a:pt x="165" y="306"/>
                      <a:pt x="165" y="306"/>
                      <a:pt x="165" y="306"/>
                    </a:cubicBezTo>
                    <a:cubicBezTo>
                      <a:pt x="266" y="306"/>
                      <a:pt x="266" y="306"/>
                      <a:pt x="266" y="306"/>
                    </a:cubicBezTo>
                    <a:cubicBezTo>
                      <a:pt x="273" y="306"/>
                      <a:pt x="279" y="312"/>
                      <a:pt x="279" y="319"/>
                    </a:cubicBezTo>
                    <a:cubicBezTo>
                      <a:pt x="279" y="327"/>
                      <a:pt x="273" y="333"/>
                      <a:pt x="266" y="333"/>
                    </a:cubicBezTo>
                    <a:close/>
                    <a:moveTo>
                      <a:pt x="319" y="0"/>
                    </a:moveTo>
                    <a:cubicBezTo>
                      <a:pt x="143" y="0"/>
                      <a:pt x="0" y="143"/>
                      <a:pt x="0" y="319"/>
                    </a:cubicBezTo>
                    <a:cubicBezTo>
                      <a:pt x="0" y="496"/>
                      <a:pt x="143" y="639"/>
                      <a:pt x="319" y="639"/>
                    </a:cubicBezTo>
                    <a:cubicBezTo>
                      <a:pt x="496" y="639"/>
                      <a:pt x="639" y="496"/>
                      <a:pt x="639" y="319"/>
                    </a:cubicBezTo>
                    <a:cubicBezTo>
                      <a:pt x="639" y="143"/>
                      <a:pt x="496" y="0"/>
                      <a:pt x="319" y="0"/>
                    </a:cubicBezTo>
                    <a:close/>
                  </a:path>
                </a:pathLst>
              </a:custGeom>
              <a:solidFill>
                <a:srgbClr val="B7D6FF"/>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grpSp>
        <p:nvGrpSpPr>
          <p:cNvPr id="61" name="Group 60"/>
          <p:cNvGrpSpPr/>
          <p:nvPr/>
        </p:nvGrpSpPr>
        <p:grpSpPr>
          <a:xfrm>
            <a:off x="328368" y="5923401"/>
            <a:ext cx="5623701" cy="763752"/>
            <a:chOff x="240312" y="5364600"/>
            <a:chExt cx="5623701" cy="763752"/>
          </a:xfrm>
        </p:grpSpPr>
        <p:sp>
          <p:nvSpPr>
            <p:cNvPr id="20" name="TextBox 19"/>
            <p:cNvSpPr txBox="1"/>
            <p:nvPr/>
          </p:nvSpPr>
          <p:spPr>
            <a:xfrm>
              <a:off x="983381" y="5420466"/>
              <a:ext cx="2810577" cy="276999"/>
            </a:xfrm>
            <a:prstGeom prst="rect">
              <a:avLst/>
            </a:prstGeom>
          </p:spPr>
          <p:txBody>
            <a:bodyPr vert="horz" wrap="square" lIns="0" tIns="0" rIns="0" bIns="0" rtlCol="0">
              <a:spAutoFit/>
            </a:bodyPr>
            <a:lstStyle/>
            <a:p>
              <a:r>
                <a:rPr lang="uk-UA" sz="1800" b="1" dirty="0">
                  <a:latin typeface="Calibri Light" panose="020F0302020204030204" pitchFamily="34" charset="0"/>
                  <a:cs typeface="Calibri Light" panose="020F0302020204030204" pitchFamily="34" charset="0"/>
                </a:rPr>
                <a:t>ПРОЗОРІСТЬ</a:t>
              </a:r>
              <a:endParaRPr lang="en-US" sz="1800" b="1" dirty="0" err="1">
                <a:latin typeface="Calibri Light" panose="020F0302020204030204" pitchFamily="34" charset="0"/>
                <a:cs typeface="Calibri Light" panose="020F0302020204030204" pitchFamily="34" charset="0"/>
              </a:endParaRPr>
            </a:p>
          </p:txBody>
        </p:sp>
        <p:sp>
          <p:nvSpPr>
            <p:cNvPr id="21" name="TextBox 20"/>
            <p:cNvSpPr txBox="1"/>
            <p:nvPr/>
          </p:nvSpPr>
          <p:spPr>
            <a:xfrm>
              <a:off x="983381" y="5697465"/>
              <a:ext cx="4880632" cy="430887"/>
            </a:xfrm>
            <a:prstGeom prst="rect">
              <a:avLst/>
            </a:prstGeom>
          </p:spPr>
          <p:txBody>
            <a:bodyPr vert="horz" wrap="square" lIns="0" tIns="0" rIns="0" bIns="0" rtlCol="0">
              <a:spAutoFit/>
            </a:bodyPr>
            <a:lstStyle/>
            <a:p>
              <a:r>
                <a:rPr lang="uk-UA" sz="1400" dirty="0">
                  <a:latin typeface="Calibri Light" panose="020F0302020204030204" pitchFamily="34" charset="0"/>
                  <a:cs typeface="Calibri Light" panose="020F0302020204030204" pitchFamily="34" charset="0"/>
                </a:rPr>
                <a:t>Зрозумілість та доступність Кодексу всім працівникам та зацікавленим сторонам</a:t>
              </a:r>
            </a:p>
          </p:txBody>
        </p:sp>
        <p:cxnSp>
          <p:nvCxnSpPr>
            <p:cNvPr id="25" name="Straight Connector 24"/>
            <p:cNvCxnSpPr/>
            <p:nvPr/>
          </p:nvCxnSpPr>
          <p:spPr>
            <a:xfrm>
              <a:off x="983381" y="5688600"/>
              <a:ext cx="180000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40312" y="5364600"/>
              <a:ext cx="648000" cy="648000"/>
              <a:chOff x="279189" y="5234965"/>
              <a:chExt cx="648000" cy="648000"/>
            </a:xfrm>
          </p:grpSpPr>
          <p:sp>
            <p:nvSpPr>
              <p:cNvPr id="53" name="Oval 52"/>
              <p:cNvSpPr>
                <a:spLocks noChangeAspect="1"/>
              </p:cNvSpPr>
              <p:nvPr/>
            </p:nvSpPr>
            <p:spPr bwMode="gray">
              <a:xfrm>
                <a:off x="279189" y="5234965"/>
                <a:ext cx="648000" cy="648000"/>
              </a:xfrm>
              <a:prstGeom prst="ellipse">
                <a:avLst/>
              </a:prstGeom>
              <a:solidFill>
                <a:schemeClr val="bg1"/>
              </a:solidFill>
              <a:ln w="22225" algn="ctr">
                <a:noFill/>
                <a:prstDash val="sysDot"/>
                <a:miter lim="800000"/>
                <a:headEnd/>
                <a:tailEnd/>
              </a:ln>
              <a:effectLst>
                <a:glow rad="63500">
                  <a:srgbClr val="B7D6FF">
                    <a:alpha val="40000"/>
                  </a:srgbClr>
                </a:glow>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37" name="Freeform 36"/>
              <p:cNvSpPr>
                <a:spLocks noChangeAspect="1" noEditPoints="1"/>
              </p:cNvSpPr>
              <p:nvPr/>
            </p:nvSpPr>
            <p:spPr bwMode="auto">
              <a:xfrm>
                <a:off x="333189" y="5288965"/>
                <a:ext cx="540000" cy="540000"/>
              </a:xfrm>
              <a:custGeom>
                <a:avLst/>
                <a:gdLst>
                  <a:gd name="T0" fmla="*/ 358 w 639"/>
                  <a:gd name="T1" fmla="*/ 444 h 639"/>
                  <a:gd name="T2" fmla="*/ 475 w 639"/>
                  <a:gd name="T3" fmla="*/ 319 h 639"/>
                  <a:gd name="T4" fmla="*/ 413 w 639"/>
                  <a:gd name="T5" fmla="*/ 319 h 639"/>
                  <a:gd name="T6" fmla="*/ 358 w 639"/>
                  <a:gd name="T7" fmla="*/ 444 h 639"/>
                  <a:gd name="T8" fmla="*/ 517 w 639"/>
                  <a:gd name="T9" fmla="*/ 300 h 639"/>
                  <a:gd name="T10" fmla="*/ 464 w 639"/>
                  <a:gd name="T11" fmla="*/ 193 h 639"/>
                  <a:gd name="T12" fmla="*/ 452 w 639"/>
                  <a:gd name="T13" fmla="*/ 186 h 639"/>
                  <a:gd name="T14" fmla="*/ 186 w 639"/>
                  <a:gd name="T15" fmla="*/ 186 h 639"/>
                  <a:gd name="T16" fmla="*/ 174 w 639"/>
                  <a:gd name="T17" fmla="*/ 193 h 639"/>
                  <a:gd name="T18" fmla="*/ 121 w 639"/>
                  <a:gd name="T19" fmla="*/ 300 h 639"/>
                  <a:gd name="T20" fmla="*/ 123 w 639"/>
                  <a:gd name="T21" fmla="*/ 315 h 639"/>
                  <a:gd name="T22" fmla="*/ 309 w 639"/>
                  <a:gd name="T23" fmla="*/ 515 h 639"/>
                  <a:gd name="T24" fmla="*/ 319 w 639"/>
                  <a:gd name="T25" fmla="*/ 519 h 639"/>
                  <a:gd name="T26" fmla="*/ 329 w 639"/>
                  <a:gd name="T27" fmla="*/ 515 h 639"/>
                  <a:gd name="T28" fmla="*/ 515 w 639"/>
                  <a:gd name="T29" fmla="*/ 315 h 639"/>
                  <a:gd name="T30" fmla="*/ 517 w 639"/>
                  <a:gd name="T31" fmla="*/ 300 h 639"/>
                  <a:gd name="T32" fmla="*/ 639 w 639"/>
                  <a:gd name="T33" fmla="*/ 319 h 639"/>
                  <a:gd name="T34" fmla="*/ 319 w 639"/>
                  <a:gd name="T35" fmla="*/ 639 h 639"/>
                  <a:gd name="T36" fmla="*/ 0 w 639"/>
                  <a:gd name="T37" fmla="*/ 319 h 639"/>
                  <a:gd name="T38" fmla="*/ 319 w 639"/>
                  <a:gd name="T39" fmla="*/ 0 h 639"/>
                  <a:gd name="T40" fmla="*/ 639 w 639"/>
                  <a:gd name="T41" fmla="*/ 319 h 639"/>
                  <a:gd name="T42" fmla="*/ 253 w 639"/>
                  <a:gd name="T43" fmla="*/ 319 h 639"/>
                  <a:gd name="T44" fmla="*/ 319 w 639"/>
                  <a:gd name="T45" fmla="*/ 471 h 639"/>
                  <a:gd name="T46" fmla="*/ 385 w 639"/>
                  <a:gd name="T47" fmla="*/ 319 h 639"/>
                  <a:gd name="T48" fmla="*/ 253 w 639"/>
                  <a:gd name="T49" fmla="*/ 319 h 639"/>
                  <a:gd name="T50" fmla="*/ 425 w 639"/>
                  <a:gd name="T51" fmla="*/ 292 h 639"/>
                  <a:gd name="T52" fmla="*/ 484 w 639"/>
                  <a:gd name="T53" fmla="*/ 292 h 639"/>
                  <a:gd name="T54" fmla="*/ 452 w 639"/>
                  <a:gd name="T55" fmla="*/ 229 h 639"/>
                  <a:gd name="T56" fmla="*/ 425 w 639"/>
                  <a:gd name="T57" fmla="*/ 292 h 639"/>
                  <a:gd name="T58" fmla="*/ 163 w 639"/>
                  <a:gd name="T59" fmla="*/ 319 h 639"/>
                  <a:gd name="T60" fmla="*/ 280 w 639"/>
                  <a:gd name="T61" fmla="*/ 444 h 639"/>
                  <a:gd name="T62" fmla="*/ 225 w 639"/>
                  <a:gd name="T63" fmla="*/ 319 h 639"/>
                  <a:gd name="T64" fmla="*/ 163 w 639"/>
                  <a:gd name="T65" fmla="*/ 319 h 639"/>
                  <a:gd name="T66" fmla="*/ 372 w 639"/>
                  <a:gd name="T67" fmla="*/ 292 h 639"/>
                  <a:gd name="T68" fmla="*/ 319 w 639"/>
                  <a:gd name="T69" fmla="*/ 221 h 639"/>
                  <a:gd name="T70" fmla="*/ 266 w 639"/>
                  <a:gd name="T71" fmla="*/ 292 h 639"/>
                  <a:gd name="T72" fmla="*/ 372 w 639"/>
                  <a:gd name="T73" fmla="*/ 292 h 639"/>
                  <a:gd name="T74" fmla="*/ 432 w 639"/>
                  <a:gd name="T75" fmla="*/ 213 h 639"/>
                  <a:gd name="T76" fmla="*/ 349 w 639"/>
                  <a:gd name="T77" fmla="*/ 213 h 639"/>
                  <a:gd name="T78" fmla="*/ 401 w 639"/>
                  <a:gd name="T79" fmla="*/ 283 h 639"/>
                  <a:gd name="T80" fmla="*/ 432 w 639"/>
                  <a:gd name="T81" fmla="*/ 213 h 639"/>
                  <a:gd name="T82" fmla="*/ 186 w 639"/>
                  <a:gd name="T83" fmla="*/ 229 h 639"/>
                  <a:gd name="T84" fmla="*/ 154 w 639"/>
                  <a:gd name="T85" fmla="*/ 292 h 639"/>
                  <a:gd name="T86" fmla="*/ 213 w 639"/>
                  <a:gd name="T87" fmla="*/ 292 h 639"/>
                  <a:gd name="T88" fmla="*/ 186 w 639"/>
                  <a:gd name="T89" fmla="*/ 229 h 639"/>
                  <a:gd name="T90" fmla="*/ 237 w 639"/>
                  <a:gd name="T91" fmla="*/ 283 h 639"/>
                  <a:gd name="T92" fmla="*/ 207 w 639"/>
                  <a:gd name="T93" fmla="*/ 213 h 639"/>
                  <a:gd name="T94" fmla="*/ 289 w 639"/>
                  <a:gd name="T95" fmla="*/ 213 h 639"/>
                  <a:gd name="T96" fmla="*/ 237 w 639"/>
                  <a:gd name="T97" fmla="*/ 28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9" h="639">
                    <a:moveTo>
                      <a:pt x="358" y="444"/>
                    </a:moveTo>
                    <a:cubicBezTo>
                      <a:pt x="475" y="319"/>
                      <a:pt x="475" y="319"/>
                      <a:pt x="475" y="319"/>
                    </a:cubicBezTo>
                    <a:cubicBezTo>
                      <a:pt x="413" y="319"/>
                      <a:pt x="413" y="319"/>
                      <a:pt x="413" y="319"/>
                    </a:cubicBezTo>
                    <a:cubicBezTo>
                      <a:pt x="358" y="444"/>
                      <a:pt x="358" y="444"/>
                      <a:pt x="358" y="444"/>
                    </a:cubicBezTo>
                    <a:close/>
                    <a:moveTo>
                      <a:pt x="517" y="300"/>
                    </a:moveTo>
                    <a:cubicBezTo>
                      <a:pt x="464" y="193"/>
                      <a:pt x="464" y="193"/>
                      <a:pt x="464" y="193"/>
                    </a:cubicBezTo>
                    <a:cubicBezTo>
                      <a:pt x="462" y="189"/>
                      <a:pt x="457" y="186"/>
                      <a:pt x="452" y="186"/>
                    </a:cubicBezTo>
                    <a:cubicBezTo>
                      <a:pt x="186" y="186"/>
                      <a:pt x="186" y="186"/>
                      <a:pt x="186" y="186"/>
                    </a:cubicBezTo>
                    <a:cubicBezTo>
                      <a:pt x="181" y="186"/>
                      <a:pt x="176" y="189"/>
                      <a:pt x="174" y="193"/>
                    </a:cubicBezTo>
                    <a:cubicBezTo>
                      <a:pt x="121" y="300"/>
                      <a:pt x="121" y="300"/>
                      <a:pt x="121" y="300"/>
                    </a:cubicBezTo>
                    <a:cubicBezTo>
                      <a:pt x="118" y="305"/>
                      <a:pt x="119" y="311"/>
                      <a:pt x="123" y="315"/>
                    </a:cubicBezTo>
                    <a:cubicBezTo>
                      <a:pt x="309" y="515"/>
                      <a:pt x="309" y="515"/>
                      <a:pt x="309" y="515"/>
                    </a:cubicBezTo>
                    <a:cubicBezTo>
                      <a:pt x="312" y="517"/>
                      <a:pt x="315" y="519"/>
                      <a:pt x="319" y="519"/>
                    </a:cubicBezTo>
                    <a:cubicBezTo>
                      <a:pt x="323" y="519"/>
                      <a:pt x="326" y="517"/>
                      <a:pt x="329" y="515"/>
                    </a:cubicBezTo>
                    <a:cubicBezTo>
                      <a:pt x="515" y="315"/>
                      <a:pt x="515" y="315"/>
                      <a:pt x="515" y="315"/>
                    </a:cubicBezTo>
                    <a:cubicBezTo>
                      <a:pt x="519" y="311"/>
                      <a:pt x="520" y="305"/>
                      <a:pt x="517" y="300"/>
                    </a:cubicBezTo>
                    <a:close/>
                    <a:moveTo>
                      <a:pt x="639" y="319"/>
                    </a:moveTo>
                    <a:cubicBezTo>
                      <a:pt x="639" y="496"/>
                      <a:pt x="496" y="639"/>
                      <a:pt x="319" y="639"/>
                    </a:cubicBezTo>
                    <a:cubicBezTo>
                      <a:pt x="143" y="639"/>
                      <a:pt x="0" y="496"/>
                      <a:pt x="0" y="319"/>
                    </a:cubicBezTo>
                    <a:cubicBezTo>
                      <a:pt x="0" y="143"/>
                      <a:pt x="143" y="0"/>
                      <a:pt x="319" y="0"/>
                    </a:cubicBezTo>
                    <a:cubicBezTo>
                      <a:pt x="496" y="0"/>
                      <a:pt x="639" y="143"/>
                      <a:pt x="639" y="319"/>
                    </a:cubicBezTo>
                    <a:close/>
                    <a:moveTo>
                      <a:pt x="253" y="319"/>
                    </a:moveTo>
                    <a:cubicBezTo>
                      <a:pt x="319" y="471"/>
                      <a:pt x="319" y="471"/>
                      <a:pt x="319" y="471"/>
                    </a:cubicBezTo>
                    <a:cubicBezTo>
                      <a:pt x="385" y="319"/>
                      <a:pt x="385" y="319"/>
                      <a:pt x="385" y="319"/>
                    </a:cubicBezTo>
                    <a:cubicBezTo>
                      <a:pt x="253" y="319"/>
                      <a:pt x="253" y="319"/>
                      <a:pt x="253" y="319"/>
                    </a:cubicBezTo>
                    <a:close/>
                    <a:moveTo>
                      <a:pt x="425" y="292"/>
                    </a:moveTo>
                    <a:cubicBezTo>
                      <a:pt x="484" y="292"/>
                      <a:pt x="484" y="292"/>
                      <a:pt x="484" y="292"/>
                    </a:cubicBezTo>
                    <a:cubicBezTo>
                      <a:pt x="452" y="229"/>
                      <a:pt x="452" y="229"/>
                      <a:pt x="452" y="229"/>
                    </a:cubicBezTo>
                    <a:cubicBezTo>
                      <a:pt x="425" y="292"/>
                      <a:pt x="425" y="292"/>
                      <a:pt x="425" y="292"/>
                    </a:cubicBezTo>
                    <a:close/>
                    <a:moveTo>
                      <a:pt x="163" y="319"/>
                    </a:moveTo>
                    <a:cubicBezTo>
                      <a:pt x="280" y="444"/>
                      <a:pt x="280" y="444"/>
                      <a:pt x="280" y="444"/>
                    </a:cubicBezTo>
                    <a:cubicBezTo>
                      <a:pt x="225" y="319"/>
                      <a:pt x="225" y="319"/>
                      <a:pt x="225" y="319"/>
                    </a:cubicBezTo>
                    <a:cubicBezTo>
                      <a:pt x="163" y="319"/>
                      <a:pt x="163" y="319"/>
                      <a:pt x="163" y="319"/>
                    </a:cubicBezTo>
                    <a:close/>
                    <a:moveTo>
                      <a:pt x="372" y="292"/>
                    </a:moveTo>
                    <a:cubicBezTo>
                      <a:pt x="319" y="221"/>
                      <a:pt x="319" y="221"/>
                      <a:pt x="319" y="221"/>
                    </a:cubicBezTo>
                    <a:cubicBezTo>
                      <a:pt x="266" y="292"/>
                      <a:pt x="266" y="292"/>
                      <a:pt x="266" y="292"/>
                    </a:cubicBezTo>
                    <a:cubicBezTo>
                      <a:pt x="372" y="292"/>
                      <a:pt x="372" y="292"/>
                      <a:pt x="372" y="292"/>
                    </a:cubicBezTo>
                    <a:close/>
                    <a:moveTo>
                      <a:pt x="432" y="213"/>
                    </a:moveTo>
                    <a:cubicBezTo>
                      <a:pt x="349" y="213"/>
                      <a:pt x="349" y="213"/>
                      <a:pt x="349" y="213"/>
                    </a:cubicBezTo>
                    <a:cubicBezTo>
                      <a:pt x="401" y="283"/>
                      <a:pt x="401" y="283"/>
                      <a:pt x="401" y="283"/>
                    </a:cubicBezTo>
                    <a:cubicBezTo>
                      <a:pt x="432" y="213"/>
                      <a:pt x="432" y="213"/>
                      <a:pt x="432" y="213"/>
                    </a:cubicBezTo>
                    <a:close/>
                    <a:moveTo>
                      <a:pt x="186" y="229"/>
                    </a:moveTo>
                    <a:cubicBezTo>
                      <a:pt x="154" y="292"/>
                      <a:pt x="154" y="292"/>
                      <a:pt x="154" y="292"/>
                    </a:cubicBezTo>
                    <a:cubicBezTo>
                      <a:pt x="213" y="292"/>
                      <a:pt x="213" y="292"/>
                      <a:pt x="213" y="292"/>
                    </a:cubicBezTo>
                    <a:cubicBezTo>
                      <a:pt x="186" y="229"/>
                      <a:pt x="186" y="229"/>
                      <a:pt x="186" y="229"/>
                    </a:cubicBezTo>
                    <a:close/>
                    <a:moveTo>
                      <a:pt x="237" y="283"/>
                    </a:moveTo>
                    <a:cubicBezTo>
                      <a:pt x="207" y="213"/>
                      <a:pt x="207" y="213"/>
                      <a:pt x="207" y="213"/>
                    </a:cubicBezTo>
                    <a:cubicBezTo>
                      <a:pt x="289" y="213"/>
                      <a:pt x="289" y="213"/>
                      <a:pt x="289" y="213"/>
                    </a:cubicBezTo>
                    <a:cubicBezTo>
                      <a:pt x="237" y="283"/>
                      <a:pt x="237" y="283"/>
                      <a:pt x="237" y="283"/>
                    </a:cubicBezTo>
                    <a:close/>
                  </a:path>
                </a:pathLst>
              </a:custGeom>
              <a:solidFill>
                <a:srgbClr val="B7D6FF"/>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2055485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800" b="1" dirty="0">
                <a:latin typeface="Calibri Light" panose="020F0302020204030204" pitchFamily="34" charset="0"/>
              </a:rPr>
              <a:t>Загальні положення</a:t>
            </a:r>
          </a:p>
        </p:txBody>
      </p:sp>
      <p:sp>
        <p:nvSpPr>
          <p:cNvPr id="8" name="TextBox 7"/>
          <p:cNvSpPr txBox="1"/>
          <p:nvPr/>
        </p:nvSpPr>
        <p:spPr>
          <a:xfrm>
            <a:off x="260603" y="2157064"/>
            <a:ext cx="6343650" cy="1832602"/>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Кодекс містить принципи та стандарти, повсякденного дотримання яких ми очікуємо від </a:t>
            </a:r>
            <a:r>
              <a:rPr lang="uk-UA" sz="1400" b="1" dirty="0">
                <a:latin typeface="Calibri Light" panose="020F0302020204030204" pitchFamily="34" charset="0"/>
                <a:cs typeface="Calibri Light" panose="020F0302020204030204" pitchFamily="34" charset="0"/>
              </a:rPr>
              <a:t>працівників та осіб, які діють від імені або в інтересах Закладу</a:t>
            </a:r>
            <a:r>
              <a:rPr lang="uk-UA" sz="1400" dirty="0">
                <a:latin typeface="Calibri Light" panose="020F0302020204030204" pitchFamily="34" charset="0"/>
                <a:cs typeface="Calibri Light" panose="020F0302020204030204" pitchFamily="34" charset="0"/>
              </a:rPr>
              <a:t>. Положення Кодексу </a:t>
            </a:r>
            <a:r>
              <a:rPr lang="uk-UA" sz="1400" b="1" dirty="0">
                <a:latin typeface="Calibri Light" panose="020F0302020204030204" pitchFamily="34" charset="0"/>
                <a:cs typeface="Calibri Light" panose="020F0302020204030204" pitchFamily="34" charset="0"/>
              </a:rPr>
              <a:t>є обов’язковими для всіх працівників Закладу</a:t>
            </a:r>
            <a:r>
              <a:rPr lang="uk-UA" sz="1400" dirty="0">
                <a:latin typeface="Calibri Light" panose="020F0302020204030204" pitchFamily="34" charset="0"/>
                <a:cs typeface="Calibri Light" panose="020F0302020204030204" pitchFamily="34" charset="0"/>
              </a:rPr>
              <a:t>, незалежно від рівня кваліфікації, категорії посади, професійного стажу або інших ознак, а також для студентів, які проходять виробничу практику в Закладі.</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Ми також очікуємо, що наші </a:t>
            </a:r>
            <a:r>
              <a:rPr lang="uk-UA" sz="1400" b="1" dirty="0">
                <a:latin typeface="Calibri Light" panose="020F0302020204030204" pitchFamily="34" charset="0"/>
                <a:cs typeface="Calibri Light" panose="020F0302020204030204" pitchFamily="34" charset="0"/>
              </a:rPr>
              <a:t>пацієнти та партнери </a:t>
            </a:r>
            <a:r>
              <a:rPr lang="uk-UA" sz="1400" dirty="0">
                <a:latin typeface="Calibri Light" panose="020F0302020204030204" pitchFamily="34" charset="0"/>
                <a:cs typeface="Calibri Light" panose="020F0302020204030204" pitchFamily="34" charset="0"/>
              </a:rPr>
              <a:t>(орган управління Закладом, громадські організації, фармацевтичні компанії, виробники засобів реабілітації та медичних виробів тощо) знають та дотримуються положень Кодексу.</a:t>
            </a:r>
            <a:endParaRPr lang="uk-UA" sz="1400" dirty="0">
              <a:solidFill>
                <a:srgbClr val="DA291C"/>
              </a:solidFill>
              <a:latin typeface="Calibri Light" panose="020F0302020204030204" pitchFamily="34" charset="0"/>
              <a:cs typeface="Calibri Light" panose="020F0302020204030204" pitchFamily="34" charset="0"/>
            </a:endParaRPr>
          </a:p>
        </p:txBody>
      </p:sp>
      <p:sp>
        <p:nvSpPr>
          <p:cNvPr id="11" name="TextBox 10"/>
          <p:cNvSpPr txBox="1"/>
          <p:nvPr/>
        </p:nvSpPr>
        <p:spPr>
          <a:xfrm>
            <a:off x="260603" y="5052188"/>
            <a:ext cx="6343650" cy="673099"/>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Цей Кодекс було </a:t>
            </a:r>
            <a:r>
              <a:rPr lang="uk-UA" sz="1400" b="1" dirty="0">
                <a:latin typeface="Calibri Light" panose="020F0302020204030204" pitchFamily="34" charset="0"/>
                <a:cs typeface="Calibri Light" panose="020F0302020204030204" pitchFamily="34" charset="0"/>
              </a:rPr>
              <a:t>затверджено на загальних зборах трудового колективу Закладу</a:t>
            </a:r>
            <a:r>
              <a:rPr lang="uk-UA" sz="1400" dirty="0">
                <a:latin typeface="Calibri Light" panose="020F0302020204030204" pitchFamily="34" charset="0"/>
                <a:cs typeface="Calibri Light" panose="020F0302020204030204" pitchFamily="34" charset="0"/>
              </a:rPr>
              <a:t>, де кожен мав змогу висловитися щодо його положень, тому працівники Закладу сприймають його як розроблений ними та для них.</a:t>
            </a:r>
          </a:p>
        </p:txBody>
      </p:sp>
      <p:sp>
        <p:nvSpPr>
          <p:cNvPr id="10" name="TextBox 9"/>
          <p:cNvSpPr txBox="1"/>
          <p:nvPr/>
        </p:nvSpPr>
        <p:spPr>
          <a:xfrm>
            <a:off x="260603" y="6787809"/>
            <a:ext cx="6343650" cy="2285999"/>
          </a:xfrm>
          <a:prstGeom prst="rect">
            <a:avLst/>
          </a:prstGeom>
        </p:spPr>
        <p:txBody>
          <a:bodyPr vert="horz" wrap="square" lIns="0" tIns="0" rIns="0" bIns="0" rtlCol="0">
            <a:noAutofit/>
          </a:bodyPr>
          <a:lstStyle/>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У Закладі діє утворена загальними зборами трудового колективу Закладу </a:t>
            </a:r>
            <a:r>
              <a:rPr lang="uk-UA" sz="1400" b="1" dirty="0">
                <a:latin typeface="Calibri Light" panose="020F0302020204030204" pitchFamily="34" charset="0"/>
                <a:cs typeface="Calibri Light" panose="020F0302020204030204" pitchFamily="34" charset="0"/>
              </a:rPr>
              <a:t>Рада з питань професійної етики</a:t>
            </a:r>
            <a:r>
              <a:rPr lang="uk-UA" sz="1400" dirty="0">
                <a:latin typeface="Calibri Light" panose="020F0302020204030204" pitchFamily="34" charset="0"/>
                <a:cs typeface="Calibri Light" panose="020F0302020204030204" pitchFamily="34" charset="0"/>
              </a:rPr>
              <a:t>, до складу якої входять працівники Закладу, які користуються беззаперечним авторитетом серед колег (як з числа адміністрації Закладу, так і з числа працівників, які не належать до адміністрації), представник первинної профспілкової організації Закладу, волонтери та представники громадських об'єднань пацієнтів. </a:t>
            </a:r>
          </a:p>
          <a:p>
            <a:pPr algn="just">
              <a:spcAft>
                <a:spcPts val="600"/>
              </a:spcAft>
              <a:buSzPct val="100000"/>
              <a:buFont typeface="Arial" panose="020B0604020202020204" pitchFamily="34" charset="0"/>
              <a:buNone/>
            </a:pPr>
            <a:r>
              <a:rPr lang="uk-UA" sz="1400" dirty="0">
                <a:latin typeface="Calibri Light" panose="020F0302020204030204" pitchFamily="34" charset="0"/>
                <a:cs typeface="Calibri Light" panose="020F0302020204030204" pitchFamily="34" charset="0"/>
              </a:rPr>
              <a:t>Рада з питань професійної етики </a:t>
            </a:r>
            <a:r>
              <a:rPr lang="uk-UA" sz="1400" b="1" dirty="0">
                <a:latin typeface="Calibri Light" panose="020F0302020204030204" pitchFamily="34" charset="0"/>
                <a:cs typeface="Calibri Light" panose="020F0302020204030204" pitchFamily="34" charset="0"/>
              </a:rPr>
              <a:t>ознайомлює</a:t>
            </a:r>
            <a:r>
              <a:rPr lang="uk-UA" sz="1400" dirty="0">
                <a:latin typeface="Calibri Light" panose="020F0302020204030204" pitchFamily="34" charset="0"/>
                <a:cs typeface="Calibri Light" panose="020F0302020204030204" pitchFamily="34" charset="0"/>
              </a:rPr>
              <a:t> всіх працівників Закладу з положеннями цього Кодексу, швидко та ефективно </a:t>
            </a:r>
            <a:r>
              <a:rPr lang="uk-UA" sz="1400" b="1" dirty="0">
                <a:latin typeface="Calibri Light" panose="020F0302020204030204" pitchFamily="34" charset="0"/>
                <a:cs typeface="Calibri Light" panose="020F0302020204030204" pitchFamily="34" charset="0"/>
              </a:rPr>
              <a:t>реагує на всі повідомлення щодо конфліктів, порушень чи недотримання норм</a:t>
            </a:r>
            <a:r>
              <a:rPr lang="uk-UA" sz="1400" dirty="0">
                <a:latin typeface="Calibri Light" panose="020F0302020204030204" pitchFamily="34" charset="0"/>
                <a:cs typeface="Calibri Light" panose="020F0302020204030204" pitchFamily="34" charset="0"/>
              </a:rPr>
              <a:t>, передбачених Кодексом,  та </a:t>
            </a:r>
            <a:r>
              <a:rPr lang="uk-UA" sz="1400" b="1" dirty="0">
                <a:latin typeface="Calibri Light" panose="020F0302020204030204" pitchFamily="34" charset="0"/>
                <a:cs typeface="Calibri Light" panose="020F0302020204030204" pitchFamily="34" charset="0"/>
              </a:rPr>
              <a:t>надає консультації </a:t>
            </a:r>
            <a:r>
              <a:rPr lang="uk-UA" sz="1400" dirty="0">
                <a:latin typeface="Calibri Light" panose="020F0302020204030204" pitchFamily="34" charset="0"/>
                <a:cs typeface="Calibri Light" panose="020F0302020204030204" pitchFamily="34" charset="0"/>
              </a:rPr>
              <a:t>працівникам Закладу у разі сумнівів щодо відповідності їхніх дій̆ Кодексу чи іншим етичним вимогам, які </a:t>
            </a:r>
            <a:r>
              <a:rPr lang="uk-UA" sz="1400" dirty="0" err="1">
                <a:latin typeface="Calibri Light" panose="020F0302020204030204" pitchFamily="34" charset="0"/>
                <a:cs typeface="Calibri Light" panose="020F0302020204030204" pitchFamily="34" charset="0"/>
              </a:rPr>
              <a:t>їх</a:t>
            </a:r>
            <a:r>
              <a:rPr lang="uk-UA" sz="1400" dirty="0">
                <a:latin typeface="Calibri Light" panose="020F0302020204030204" pitchFamily="34" charset="0"/>
                <a:cs typeface="Calibri Light" panose="020F0302020204030204" pitchFamily="34" charset="0"/>
              </a:rPr>
              <a:t> стосуються. </a:t>
            </a:r>
          </a:p>
        </p:txBody>
      </p:sp>
      <p:cxnSp>
        <p:nvCxnSpPr>
          <p:cNvPr id="13" name="Straight Connector 12"/>
          <p:cNvCxnSpPr/>
          <p:nvPr/>
        </p:nvCxnSpPr>
        <p:spPr>
          <a:xfrm>
            <a:off x="260603" y="18909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0603" y="4786592"/>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0603" y="6518410"/>
            <a:ext cx="6343650" cy="0"/>
          </a:xfrm>
          <a:prstGeom prst="line">
            <a:avLst/>
          </a:prstGeom>
          <a:ln w="28575">
            <a:solidFill>
              <a:srgbClr val="B7D6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9000" y="1689406"/>
            <a:ext cx="2880000" cy="432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ДЛЯ КОГО ЦЕЙ ДОКУМЕНТ</a:t>
            </a:r>
          </a:p>
        </p:txBody>
      </p:sp>
      <p:sp>
        <p:nvSpPr>
          <p:cNvPr id="7" name="TextBox 6"/>
          <p:cNvSpPr txBox="1"/>
          <p:nvPr/>
        </p:nvSpPr>
        <p:spPr>
          <a:xfrm>
            <a:off x="1359000" y="4584188"/>
            <a:ext cx="4140000" cy="468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ЧОМУ ЦЕЙ ДОКУМЕНТ Є ОБОВ’ЯЗКОВИМ?</a:t>
            </a:r>
          </a:p>
        </p:txBody>
      </p:sp>
      <p:sp>
        <p:nvSpPr>
          <p:cNvPr id="9" name="TextBox 8"/>
          <p:cNvSpPr txBox="1"/>
          <p:nvPr/>
        </p:nvSpPr>
        <p:spPr>
          <a:xfrm>
            <a:off x="765000" y="6319809"/>
            <a:ext cx="5328000" cy="468000"/>
          </a:xfrm>
          <a:prstGeom prst="rect">
            <a:avLst/>
          </a:prstGeom>
          <a:solidFill>
            <a:schemeClr val="bg1"/>
          </a:solidFill>
        </p:spPr>
        <p:txBody>
          <a:bodyPr vert="horz" wrap="square" lIns="0" tIns="0" rIns="0" bIns="0" rtlCol="0" anchor="ctr">
            <a:noAutofit/>
          </a:bodyPr>
          <a:lstStyle/>
          <a:p>
            <a:pPr algn="ctr">
              <a:spcAft>
                <a:spcPts val="600"/>
              </a:spcAft>
              <a:buSzPct val="100000"/>
              <a:buFont typeface="Arial" panose="020B0604020202020204" pitchFamily="34" charset="0"/>
              <a:buNone/>
            </a:pPr>
            <a:r>
              <a:rPr lang="uk-UA" sz="1800" b="1" dirty="0">
                <a:latin typeface="Calibri Light" panose="020F0302020204030204" pitchFamily="34" charset="0"/>
                <a:cs typeface="Calibri Light" panose="020F0302020204030204" pitchFamily="34" charset="0"/>
              </a:rPr>
              <a:t>ХТО КОНТРОЛЮЄ ДОТРИМАННЯ ЦЬОГО ДОКУМЕНТА?</a:t>
            </a:r>
          </a:p>
        </p:txBody>
      </p:sp>
    </p:spTree>
    <p:extLst>
      <p:ext uri="{BB962C8B-B14F-4D97-AF65-F5344CB8AC3E}">
        <p14:creationId xmlns:p14="http://schemas.microsoft.com/office/powerpoint/2010/main" val="38064130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8150" y="3452813"/>
            <a:ext cx="5253649" cy="981746"/>
          </a:xfrm>
        </p:spPr>
        <p:txBody>
          <a:bodyPr/>
          <a:lstStyle/>
          <a:p>
            <a:r>
              <a:rPr lang="uk-UA" sz="3200" b="1" dirty="0">
                <a:solidFill>
                  <a:schemeClr val="tx1"/>
                </a:solidFill>
              </a:rPr>
              <a:t>Принципи професійної етики</a:t>
            </a:r>
          </a:p>
        </p:txBody>
      </p:sp>
      <p:cxnSp>
        <p:nvCxnSpPr>
          <p:cNvPr id="3" name="Straight Connector 2"/>
          <p:cNvCxnSpPr/>
          <p:nvPr/>
        </p:nvCxnSpPr>
        <p:spPr>
          <a:xfrm>
            <a:off x="258150" y="4434558"/>
            <a:ext cx="5253649" cy="0"/>
          </a:xfrm>
          <a:prstGeom prst="line">
            <a:avLst/>
          </a:prstGeom>
          <a:ln w="38100">
            <a:solidFill>
              <a:srgbClr val="002F6C"/>
            </a:solidFill>
          </a:ln>
        </p:spPr>
        <p:style>
          <a:lnRef idx="1">
            <a:schemeClr val="accent1"/>
          </a:lnRef>
          <a:fillRef idx="0">
            <a:schemeClr val="accent1"/>
          </a:fillRef>
          <a:effectRef idx="0">
            <a:schemeClr val="accent1"/>
          </a:effectRef>
          <a:fontRef idx="minor">
            <a:schemeClr val="tx1"/>
          </a:fontRef>
        </p:style>
      </p:cxnSp>
      <p:sp>
        <p:nvSpPr>
          <p:cNvPr id="8" name="Subtitle 4"/>
          <p:cNvSpPr txBox="1">
            <a:spLocks/>
          </p:cNvSpPr>
          <p:nvPr/>
        </p:nvSpPr>
        <p:spPr bwMode="gray">
          <a:xfrm>
            <a:off x="258150" y="4434557"/>
            <a:ext cx="5253649" cy="2197100"/>
          </a:xfrm>
          <a:prstGeom prst="rect">
            <a:avLst/>
          </a:prstGeom>
        </p:spPr>
        <p:txBody>
          <a:bodyPr vert="horz" lIns="180000" tIns="72000" rIns="0" bIns="0" rtlCol="0" anchor="t">
            <a:noAutofit/>
          </a:bodyPr>
          <a:lstStyle>
            <a:lvl1pPr marL="0" indent="0" algn="l" defTabSz="685801" rtl="0" eaLnBrk="1" latinLnBrk="0" hangingPunct="1">
              <a:spcBef>
                <a:spcPts val="0"/>
              </a:spcBef>
              <a:spcAft>
                <a:spcPts val="338"/>
              </a:spcAft>
              <a:buSzPct val="100000"/>
              <a:buFont typeface="Arial" panose="020B0604020202020204" pitchFamily="34" charset="0"/>
              <a:buNone/>
              <a:defRPr lang="en-US" sz="1688" b="0" kern="1200" dirty="0" smtClean="0">
                <a:solidFill>
                  <a:schemeClr val="accent1"/>
                </a:solidFill>
                <a:latin typeface="Calibri Light" panose="020F0302020204030204" pitchFamily="34" charset="0"/>
                <a:ea typeface="+mn-ea"/>
                <a:cs typeface="Calibri Light" panose="020F0302020204030204" pitchFamily="34" charset="0"/>
              </a:defRPr>
            </a:lvl1pPr>
            <a:lvl2pPr marL="0" indent="0" algn="l" defTabSz="685801" rtl="0" eaLnBrk="1" latinLnBrk="0" hangingPunct="1">
              <a:spcBef>
                <a:spcPts val="0"/>
              </a:spcBef>
              <a:spcAft>
                <a:spcPts val="338"/>
              </a:spcAft>
              <a:buClrTx/>
              <a:buSzPct val="100000"/>
              <a:buFont typeface="Arial"/>
              <a:buNone/>
              <a:defRPr lang="en-US" sz="1688" b="0" kern="1200" dirty="0" smtClean="0">
                <a:solidFill>
                  <a:schemeClr val="tx1"/>
                </a:solidFill>
                <a:latin typeface="Calibri Light" panose="020F0302020204030204" pitchFamily="34" charset="0"/>
                <a:ea typeface="+mn-ea"/>
                <a:cs typeface="Calibri Light" panose="020F0302020204030204" pitchFamily="34" charset="0"/>
              </a:defRPr>
            </a:lvl2pPr>
            <a:lvl3pPr marL="101253" indent="-101253" algn="l" defTabSz="685801" rtl="0" eaLnBrk="1" latinLnBrk="0" hangingPunct="1">
              <a:spcBef>
                <a:spcPts val="0"/>
              </a:spcBef>
              <a:spcAft>
                <a:spcPts val="338"/>
              </a:spcAft>
              <a:buClrTx/>
              <a:buSzPct val="100000"/>
              <a:buFont typeface="Arial" panose="020B0604020202020204" pitchFamily="34" charset="0"/>
              <a:buChar char="•"/>
              <a:defRPr lang="en-US" sz="731" kern="1200" dirty="0" smtClean="0">
                <a:solidFill>
                  <a:schemeClr val="tx1"/>
                </a:solidFill>
                <a:latin typeface="+mj-lt"/>
                <a:ea typeface="+mn-ea"/>
                <a:cs typeface="Calibri Light" panose="020F0302020204030204" pitchFamily="34" charset="0"/>
              </a:defRPr>
            </a:lvl3pPr>
            <a:lvl4pPr marL="202505" indent="-101253" algn="l" defTabSz="685801" rtl="0" eaLnBrk="1" latinLnBrk="0" hangingPunct="1">
              <a:spcBef>
                <a:spcPts val="0"/>
              </a:spcBef>
              <a:spcAft>
                <a:spcPts val="338"/>
              </a:spcAft>
              <a:buClrTx/>
              <a:buSzPct val="100000"/>
              <a:buFont typeface="Verdana" panose="020B0604030504040204" pitchFamily="34" charset="0"/>
              <a:buChar char="−"/>
              <a:defRPr lang="en-US" sz="731" kern="1200" baseline="0" dirty="0" smtClean="0">
                <a:solidFill>
                  <a:schemeClr val="tx1"/>
                </a:solidFill>
                <a:latin typeface="+mj-lt"/>
                <a:ea typeface="+mn-ea"/>
                <a:cs typeface="Calibri Light" panose="020F0302020204030204" pitchFamily="34" charset="0"/>
              </a:defRPr>
            </a:lvl4pPr>
            <a:lvl5pPr marL="303758" indent="-101253" algn="l" defTabSz="598885" rtl="0" eaLnBrk="1" latinLnBrk="0" hangingPunct="1">
              <a:spcBef>
                <a:spcPts val="0"/>
              </a:spcBef>
              <a:spcAft>
                <a:spcPts val="338"/>
              </a:spcAft>
              <a:buClrTx/>
              <a:buSzPct val="100000"/>
              <a:buFont typeface="Arial" panose="020B0604020202020204" pitchFamily="34" charset="0"/>
              <a:buChar char="•"/>
              <a:tabLst/>
              <a:defRPr lang="en-US" sz="731" kern="1200" baseline="0" dirty="0" smtClean="0">
                <a:solidFill>
                  <a:schemeClr val="tx1"/>
                </a:solidFill>
                <a:latin typeface="+mj-lt"/>
                <a:ea typeface="+mn-ea"/>
                <a:cs typeface="Calibri Light" panose="020F0302020204030204" pitchFamily="34" charset="0"/>
              </a:defRPr>
            </a:lvl5pPr>
            <a:lvl6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599" indent="-132300" algn="l" defTabSz="685801"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599" indent="-132300" algn="l" defTabSz="685801"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lvl="1">
              <a:spcAft>
                <a:spcPts val="600"/>
              </a:spcAft>
            </a:pPr>
            <a:r>
              <a:rPr lang="uk-UA" sz="1800" i="1" dirty="0"/>
              <a:t>Взаємодія з пацієнтами</a:t>
            </a:r>
          </a:p>
          <a:p>
            <a:pPr lvl="1">
              <a:spcAft>
                <a:spcPts val="600"/>
              </a:spcAft>
            </a:pPr>
            <a:r>
              <a:rPr lang="uk-UA" sz="1800" i="1" dirty="0"/>
              <a:t>Взаємодія з колегами</a:t>
            </a:r>
          </a:p>
          <a:p>
            <a:pPr lvl="1">
              <a:spcAft>
                <a:spcPts val="600"/>
              </a:spcAft>
            </a:pPr>
            <a:r>
              <a:rPr lang="uk-UA" sz="1800" i="1" dirty="0"/>
              <a:t>Взаємодія із суспільством</a:t>
            </a:r>
          </a:p>
          <a:p>
            <a:pPr lvl="1">
              <a:spcAft>
                <a:spcPts val="600"/>
              </a:spcAft>
            </a:pPr>
            <a:r>
              <a:rPr lang="uk-UA" sz="1800" i="1" dirty="0"/>
              <a:t>Обов’язки адміністрації закладу охорони здоров'я</a:t>
            </a:r>
          </a:p>
        </p:txBody>
      </p:sp>
    </p:spTree>
    <p:custDataLst>
      <p:custData r:id="rId1"/>
      <p:custData r:id="rId2"/>
      <p:tags r:id="rId3"/>
    </p:custDataLst>
    <p:extLst>
      <p:ext uri="{BB962C8B-B14F-4D97-AF65-F5344CB8AC3E}">
        <p14:creationId xmlns:p14="http://schemas.microsoft.com/office/powerpoint/2010/main" val="166324028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FYSLIDEID" val="637314639313480955"/>
</p:tagLst>
</file>

<file path=ppt/tags/tag4.xml><?xml version="1.0" encoding="utf-8"?>
<p:tagLst xmlns:a="http://schemas.openxmlformats.org/drawingml/2006/main" xmlns:r="http://schemas.openxmlformats.org/officeDocument/2006/relationships" xmlns:p="http://schemas.openxmlformats.org/presentationml/2006/main">
  <p:tag name="TEMPLAFYSLIDEID" val="637314639313480955"/>
</p:tagLst>
</file>

<file path=ppt/tags/tag5.xml><?xml version="1.0" encoding="utf-8"?>
<p:tagLst xmlns:a="http://schemas.openxmlformats.org/drawingml/2006/main" xmlns:r="http://schemas.openxmlformats.org/officeDocument/2006/relationships" xmlns:p="http://schemas.openxmlformats.org/presentationml/2006/main">
  <p:tag name="TEMPLAFYSLIDEID" val="637314639313480955"/>
</p:tagLst>
</file>

<file path=ppt/tags/tag6.xml><?xml version="1.0" encoding="utf-8"?>
<p:tagLst xmlns:a="http://schemas.openxmlformats.org/drawingml/2006/main" xmlns:r="http://schemas.openxmlformats.org/officeDocument/2006/relationships" xmlns:p="http://schemas.openxmlformats.org/presentationml/2006/main">
  <p:tag name="TEMPLAFYSLIDEID" val="637314639313480955"/>
</p:tagLst>
</file>

<file path=ppt/tags/tag7.xml><?xml version="1.0" encoding="utf-8"?>
<p:tagLst xmlns:a="http://schemas.openxmlformats.org/drawingml/2006/main" xmlns:r="http://schemas.openxmlformats.org/officeDocument/2006/relationships" xmlns:p="http://schemas.openxmlformats.org/presentationml/2006/main">
  <p:tag name="TEMPLAFYSLIDEID" val="637314639313480955"/>
</p:tagLst>
</file>

<file path=ppt/tags/tag8.xml><?xml version="1.0" encoding="utf-8"?>
<p:tagLst xmlns:a="http://schemas.openxmlformats.org/drawingml/2006/main" xmlns:r="http://schemas.openxmlformats.org/officeDocument/2006/relationships" xmlns:p="http://schemas.openxmlformats.org/presentationml/2006/main">
  <p:tag name="TEMPLAFYSLIDEID" val="637314639313480955"/>
</p:tagLst>
</file>

<file path=ppt/theme/theme1.xml><?xml version="1.0" encoding="utf-8"?>
<a:theme xmlns:a="http://schemas.openxmlformats.org/drawingml/2006/main" name="2 Slides">
  <a:themeElements>
    <a:clrScheme name="Deloitte 2020">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spPr>
      <a:bodyPr vert="horz" lIns="36000" tIns="36000" rIns="36000" bIns="36000" rtlCol="0" anchor="ctr">
        <a:noAutofit/>
      </a:bodyPr>
      <a:lstStyle>
        <a:defPPr algn="ctr">
          <a:spcAft>
            <a:spcPts val="600"/>
          </a:spcAft>
          <a:buSzPct val="100000"/>
          <a:buFont typeface="Arial" panose="020B0604020202020204" pitchFamily="34" charset="0"/>
          <a:buNone/>
          <a:defRPr sz="1300" dirty="0" err="1" smtClean="0">
            <a:latin typeface="+mj-lt"/>
            <a:cs typeface="Calibri Light" panose="020F0302020204030204" pitchFamily="34" charset="0"/>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spAutoFit/>
      </a:bodyPr>
      <a:lstStyle>
        <a:defPPr>
          <a:defRPr dirty="0" err="1"/>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 widescreen.potx" id="{33E83960-50E3-4651-B5A8-9DD5C679AD54}" vid="{A6B864B8-009A-4744-9DFF-E7B5795AE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elementsMetadata":[],"enableDocumentContentUpdater":true,"documentContentValidatorConfiguration":{"enableDocumentContentValidator":false,"documentContentValidatorVersion":0},"slideId":"636834118903608476","version":"1.3"}]]></TemplafySlideTemplateConfiguration>
</file>

<file path=customXml/item12.xml><?xml version="1.0" encoding="utf-8"?>
<ct:contentTypeSchema xmlns:ct="http://schemas.microsoft.com/office/2006/metadata/contentType" xmlns:ma="http://schemas.microsoft.com/office/2006/metadata/properties/metaAttributes" ct:_="" ma:_="" ma:contentTypeName="Document" ma:contentTypeID="0x0101003998C0ADE04C6548BC20FDE0C2E09213" ma:contentTypeVersion="15" ma:contentTypeDescription="Create a new document." ma:contentTypeScope="" ma:versionID="b3ed9899162ad3c3d82fbf32046bfa52">
  <xsd:schema xmlns:xsd="http://www.w3.org/2001/XMLSchema" xmlns:xs="http://www.w3.org/2001/XMLSchema" xmlns:p="http://schemas.microsoft.com/office/2006/metadata/properties" xmlns:ns2="c8a33052-68e6-40ee-b421-cb425c877d9f" xmlns:ns3="dd89571a-6775-4665-83d9-09f41d25c687" targetNamespace="http://schemas.microsoft.com/office/2006/metadata/properties" ma:root="true" ma:fieldsID="ebdaa92531cfee2e5c6bda6e29f13118" ns2:_="" ns3:_="">
    <xsd:import namespace="c8a33052-68e6-40ee-b421-cb425c877d9f"/>
    <xsd:import namespace="dd89571a-6775-4665-83d9-09f41d25c6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_x041e__x0442__x043f__x0440__x0430__x0432__x0438__x0442__x0435__x043b__x044c__x0434__x043e__x043a__x0443__x043c__x0435__x043d__x0442__x0430_" minOccurs="0"/>
                <xsd:element ref="ns2:_x0414__x0430__x0442__x0430__x043e__x0442__x043f__x0440__x0430__x0432__x0438__x0442__x0435__x043b__x044f_"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33052-68e6-40ee-b421-cb425c877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x041e__x0442__x043f__x0440__x0430__x0432__x0438__x0442__x0435__x043b__x044c__x0434__x043e__x043a__x0443__x043c__x0435__x043d__x0442__x0430_" ma:index="18" nillable="true" ma:displayName="Отправитель документа" ma:description="Пример: @100% life&quot;" ma:format="Dropdown" ma:internalName="_x041e__x0442__x043f__x0440__x0430__x0432__x0438__x0442__x0435__x043b__x044c__x0434__x043e__x043a__x0443__x043c__x0435__x043d__x0442__x0430_">
      <xsd:simpleType>
        <xsd:restriction base="dms:Text">
          <xsd:maxLength value="255"/>
        </xsd:restriction>
      </xsd:simpleType>
    </xsd:element>
    <xsd:element name="_x0414__x0430__x0442__x0430__x043e__x0442__x043f__x0440__x0430__x0432__x0438__x0442__x0435__x043b__x044f_" ma:index="19" nillable="true" ma:displayName="Дата отправителя" ma:description="Дата получения файла от отправителя. Пример ГГГГММДД" ma:format="DateOnly" ma:internalName="_x0414__x0430__x0442__x0430__x043e__x0442__x043f__x0440__x0430__x0432__x0438__x0442__x0435__x043b__x044f_">
      <xsd:simpleType>
        <xsd:restriction base="dms:DateTim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89571a-6775-4665-83d9-09f41d25c6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TemplafySlideTemplateConfiguration><![CDATA[{"elementsMetadata":[],"enableDocumentContentUpdater":true,"documentContentValidatorConfiguration":{"enableDocumentContentValidator":false,"documentContentValidatorVersion":0},"slideId":"636834118906108579","version":"1.3"}]]></TemplafySlideTemplateConfiguration>
</file>

<file path=customXml/item14.xml><?xml version="1.0" encoding="utf-8"?>
<TemplafySlideFormConfiguration><![CDATA[{"formFields":[],"formDataEntries":[]}]]></TemplafySlideFormConfiguration>
</file>

<file path=customXml/item15.xml><?xml version="1.0" encoding="utf-8"?>
<p:properties xmlns:p="http://schemas.microsoft.com/office/2006/metadata/properties" xmlns:xsi="http://www.w3.org/2001/XMLSchema-instance" xmlns:pc="http://schemas.microsoft.com/office/infopath/2007/PartnerControls">
  <documentManagement>
    <_x0414__x0430__x0442__x0430__x043e__x0442__x043f__x0440__x0430__x0432__x0438__x0442__x0435__x043b__x044f_ xmlns="c8a33052-68e6-40ee-b421-cb425c877d9f" xsi:nil="true"/>
    <_x041e__x0442__x043f__x0440__x0430__x0432__x0438__x0442__x0435__x043b__x044c__x0434__x043e__x043a__x0443__x043c__x0435__x043d__x0442__x0430_ xmlns="c8a33052-68e6-40ee-b421-cb425c877d9f" xsi:nil="true"/>
  </documentManagement>
</p:properties>
</file>

<file path=customXml/item16.xml><?xml version="1.0" encoding="utf-8"?>
<TemplafySlideFormConfiguration><![CDATA[{"formFields":[],"formDataEntries":[]}]]></TemplafySlideFormConfiguration>
</file>

<file path=customXml/item17.xml><?xml version="1.0" encoding="utf-8"?>
<TemplafyTemplateConfiguration><![CDATA[{"elementsMetadata":[{"type":"shape","id":"5b0b55d3-cad4-4ea2-b828-224edc455929","elementConfiguration":{"binding":"UserProfile.Language.Copyright","disableUpdates":false,"type":"text"}},{"type":"shape","id":"8ef373d5-ac76-4ce0-8ab4-89d512a0ca73","elementConfiguration":{"binding":"UserProfile.Language.Copyright","disableUpdates":false,"type":"text"}},{"type":"shape","id":"9da15020-379f-46b6-bc98-f64f89ecce3c","elementConfiguration":{"binding":"UserProfile.Language.Copyright","disableUpdates":false,"type":"text"}},{"type":"shape","id":"81c1e2ff-0faa-430b-86bb-623444a88fc3","elementConfiguration":{"binding":"UserProfile.LegalEntity.AllDisclaimer","disableUpdates":false,"type":"text"}},{"type":"shape","id":"77ad5089-3b29-4ed8-8938-e5065eb9e514","elementConfiguration":{"inheritDimensions":"inheritNone","width":"","height":"{{UserProfile.Logo.PpWidescreenLogoHeight}}","binding":"UserProfile.Logo.LogoNameWhite","disableUpdates":false,"type":"image"}},{"type":"shape","id":"a9396f6e-fa3d-42bf-8202-386bbbd45072","elementConfiguration":{"binding":"UserProfile.Language.PpAddress","disableUpdates":false,"type":"text"}},{"type":"shape","id":"e788a3cb-0317-4e72-a9ee-1d6c04c32d05","elementConfiguration":{"inheritDimensions":"inheritNone","width":"","height":"{{UserProfile.Logo.PpWidescreenLogoHeight}}","binding":"UserProfile.Logo.LogoName","disableUpdates":false,"type":"image"}},{"type":"shape","id":"ea67ed92-e424-4456-910f-529f1805072e","elementConfiguration":{"binding":"UserProfile.Language.Copyright","disableUpdates":false,"type":"text"}},{"type":"shape","id":"0dae8f06-cae0-4025-8fce-7577e93275bf","elementConfiguration":{"binding":"UserProfile.LegalEntity.AllDisclaimer","disableUpdates":false,"type":"text"}},{"type":"shape","id":"4582e192-9d7c-42d7-a9af-6f51a8c223f5","elementConfiguration":{"inheritDimensions":"inheritNone","width":"","height":"{{UserProfile.Logo.PpWidescreenLogoHeight}}","binding":"UserProfile.Logo.LogoName","disableUpdates":false,"type":"image"}},{"type":"shape","id":"5d827cd8-4f4a-43da-91d1-0a5040a6caf2","elementConfiguration":{"inheritDimensions":"inheritNone","width":"","height":"{{UserProfile.Logo.PpWidescreenLogoHeight}}","binding":"UserProfile.Logo.LogoName","disableUpdates":false,"type":"image"}},{"type":"shape","id":"c962234c-e724-489e-9e0c-5bf8a8edc8bf","elementConfiguration":{"inheritDimensions":"inheritNone","width":"","height":"{{UserProfile.Logo.PpWidescreenLogoHeight}}","binding":"UserProfile.Logo.LogoNameWhite","disableUpdates":false,"type":"image"}},{"type":"shape","id":"9bef7e03-07ac-4058-87eb-8012002368ac","elementConfiguration":{"binding":"UserProfile.Language.Copyright","disableUpdates":false,"type":"text"}},{"type":"shape","id":"2a617f82-efa0-432f-9f41-664ab664b8fe","elementConfiguration":{"binding":"UserProfile.Language.PpAddress","disableUpdates":false,"type":"text"}},{"type":"shape","id":"402bce30-d533-44eb-a7a0-c33502138bfc","elementConfiguration":{"inheritDimensions":"inheritNone","width":"","height":"{{UserProfile.Logo.PpWidescreenLogoHeight}}","binding":"UserProfile.Logo.LogoName","disableUpdates":false,"type":"image"}}],"transformationConfigurations":[],"templateName":"Widescreen 16x9","templateDescription":"","enableDocumentContentUpdater":true,"version":"1.3"}]]></TemplafyTemplateConfiguration>
</file>

<file path=customXml/item18.xml><?xml version="1.0" encoding="utf-8"?>
<TemplafySlideTemplateConfiguration><![CDATA[{"elementsMetadata":[],"enableDocumentContentUpdater":true,"documentContentValidatorConfiguration":{"enableDocumentContentValidator":false,"documentContentValidatorVersion":0},"slideId":"636834118905796289","version":"1.3"}]]></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elementsMetadata":[],"enableDocumentContentUpdater":true,"documentContentValidatorConfiguration":{"enableDocumentContentValidator":false,"documentContentValidatorVersion":0},"slideId":"636834118908296340","version":"1.3"}]]></TemplafySlideTemplateConfiguration>
</file>

<file path=customXml/item20.xml><?xml version="1.0" encoding="utf-8"?>
<TemplafySlideFormConfiguration><![CDATA[{"formFields":[],"formDataEntries":[]}]]></TemplafySlideFormConfiguration>
</file>

<file path=customXml/item21.xml><?xml version="1.0" encoding="utf-8"?>
<TemplafySlideTemplateConfiguration><![CDATA[{"elementsMetadata":[],"enableDocumentContentUpdater":true,"documentContentValidatorConfiguration":{"enableDocumentContentValidator":false,"documentContentValidatorVersion":0},"slideId":"636834118903956366","version":"1.3"}]]></TemplafySlideTemplateConfiguration>
</file>

<file path=customXml/item22.xml><?xml version="1.0" encoding="utf-8"?>
<TemplafySlideTemplateConfiguration><![CDATA[{"elementsMetadata":[],"enableDocumentContentUpdater":true,"documentContentValidatorConfiguration":{"enableDocumentContentValidator":false,"documentContentValidatorVersion":0},"slideId":"636834118906264691","version":"1.3"}]]></TemplafySlideTemplateConfiguration>
</file>

<file path=customXml/item23.xml><?xml version="1.0" encoding="utf-8"?>
<TemplafySlideFormConfiguration><![CDATA[{"formFields":[],"formDataEntries":[]}]]></TemplafySlideFormConfiguration>
</file>

<file path=customXml/item24.xml><?xml version="1.0" encoding="utf-8"?>
<?mso-contentType ?>
<FormTemplates xmlns="http://schemas.microsoft.com/sharepoint/v3/contenttype/forms">
  <Display>DocumentLibraryForm</Display>
  <Edit>DocumentLibraryForm</Edit>
  <New>DocumentLibraryForm</New>
</FormTemplates>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elementsMetadata":[],"enableDocumentContentUpdater":true,"documentContentValidatorConfiguration":{"enableDocumentContentValidator":false,"documentContentValidatorVersion":0},"slideId":"636834118904858474","version":"1.3"}]]></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elementsMetadata":[],"enableDocumentContentUpdater":true,"documentContentValidatorConfiguration":{"enableDocumentContentValidator":false,"documentContentValidatorVersion":0},"slideId":"636834118904389786","version":"1.3"}]]></TemplafySlideTemplateConfiguration>
</file>

<file path=customXml/item3.xml><?xml version="1.0" encoding="utf-8"?>
<TemplafySlideFormConfiguration><![CDATA[{"formFields":[],"formDataEntries":[]}]]></TemplafySlideFormConfiguration>
</file>

<file path=customXml/item30.xml><?xml version="1.0" encoding="utf-8"?>
<TemplafySlideTemplateConfiguration><![CDATA[{"elementsMetadata":[],"enableDocumentContentUpdater":true,"documentContentValidatorConfiguration":{"enableDocumentContentValidator":false,"documentContentValidatorVersion":0},"slideId":"636834118903452296","version":"1.3"}]]></TemplafySlideTemplateConfiguration>
</file>

<file path=customXml/item31.xml><?xml version="1.0" encoding="utf-8"?>
<TemplafySlideTemplateConfiguration><![CDATA[{"elementsMetadata":[],"enableDocumentContentUpdater":true,"documentContentValidatorConfiguration":{"enableDocumentContentValidator":false,"documentContentValidatorVersion":0},"slideId":"636834118904702233","version":"1.3"}]]></TemplafySlideTemplateConfiguration>
</file>

<file path=customXml/item32.xml><?xml version="1.0" encoding="utf-8"?>
<TemplafySlideFormConfiguration><![CDATA[{"formFields":[],"formDataEntries":[]}]]></TemplafySlideFormConfiguration>
</file>

<file path=customXml/item33.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34.xml><?xml version="1.0" encoding="utf-8"?>
<TemplafySlideTemplateConfiguration><![CDATA[{"elementsMetadata":[],"enableDocumentContentUpdater":true,"documentContentValidatorConfiguration":{"enableDocumentContentValidator":false,"documentContentValidatorVersion":0},"slideId":"636834118903139726","version":"1.3"}]]></TemplafySlideTemplateConfiguration>
</file>

<file path=customXml/item35.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39.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40.xml><?xml version="1.0" encoding="utf-8"?>
<TemplafySlideFormConfiguration><![CDATA[{"formFields":[],"formDataEntries":[]}]]></TemplafySlideFormConfiguration>
</file>

<file path=customXml/item41.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42.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43.xml><?xml version="1.0" encoding="utf-8"?>
<TemplafySlideFormConfiguration><![CDATA[{"formFields":[],"formDataEntries":[]}]]></TemplafySlideFormConfiguration>
</file>

<file path=customXml/item44.xml><?xml version="1.0" encoding="utf-8"?>
<TemplafySlideTemplateConfiguration><![CDATA[{"elementsMetadata":[],"enableDocumentContentUpdater":true,"documentContentValidatorConfiguration":{"enableDocumentContentValidator":false,"documentContentValidatorVersion":0},"slideId":"636834118903764726","version":"1.3"}]]></TemplafySlideTemplate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FormConfiguration><![CDATA[{"formFields":[],"formDataEntries":[]}]]></TemplafySlideFormConfiguration>
</file>

<file path=customXml/item48.xml><?xml version="1.0" encoding="utf-8"?>
<TemplafySlideTemplateConfiguration><![CDATA[{"elementsMetadata":[],"enableDocumentContentUpdater":true,"documentContentValidatorConfiguration":{"enableDocumentContentValidator":false,"documentContentValidatorVersion":0},"slideId":"636834118904389787","version":"1.3"}]]></TemplafySlideTemplateConfiguration>
</file>

<file path=customXml/item49.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50.xml><?xml version="1.0" encoding="utf-8"?>
<TemplafySlideFormConfiguration><![CDATA[{"formFields":[],"formDataEntries":[]}]]></TemplafySlideFormConfiguration>
</file>

<file path=customXml/item51.xml><?xml version="1.0" encoding="utf-8"?>
<TemplafySlideTemplateConfiguration><![CDATA[{"elementsMetadata":[],"enableDocumentContentUpdater":true,"documentContentValidatorConfiguration":{"enableDocumentContentValidator":false,"documentContentValidatorVersion":0},"slideId":"636834118904246220","version":"1.3"}]]></TemplafySlideTemplateConfiguration>
</file>

<file path=customXml/item52.xml><?xml version="1.0" encoding="utf-8"?>
<TemplafySlideFormConfiguration><![CDATA[{"formFields":[],"formDataEntries":[]}]]></TemplafySlideFormConfiguration>
</file>

<file path=customXml/item53.xml><?xml version="1.0" encoding="utf-8"?>
<TemplafySlideTemplateConfiguration><![CDATA[{"elementsMetadata":[],"enableDocumentContentUpdater":true,"documentContentValidatorConfiguration":{"enableDocumentContentValidator":false,"documentContentValidatorVersion":0},"slideId":"636834118904594872","version":"1.3"}]]></TemplafySlideTemplateConfiguration>
</file>

<file path=customXml/item54.xml><?xml version="1.0" encoding="utf-8"?>
<TemplafySlideFormConfiguration><![CDATA[{"formFields":[],"formDataEntries":[]}]]></TemplafySlideFormConfiguration>
</file>

<file path=customXml/item55.xml><?xml version="1.0" encoding="utf-8"?>
<TemplafySlideTemplateConfiguration><![CDATA[{"documentContentValidatorConfiguration":{"enableDocumentContentValidator":false,"documentContentValidatorVersion":0},"elementsMetadata":[],"slideId":"637224725418802540","enableDocumentContentUpdater":true,"version":"1.3"}]]></TemplafySlideTemplate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58.xml><?xml version="1.0" encoding="utf-8"?>
<TemplafySlideTemplateConfiguration><![CDATA[{"documentContentValidatorConfiguration":{"enableDocumentContentValidator":false,"documentContentValidatorVersion":0},"elementsMetadata":[],"slideId":"637224725418802540","enableDocumentContentUpdater":true,"version":"1.3"}]]></TemplafySlideTemplateConfiguration>
</file>

<file path=customXml/item59.xml><?xml version="1.0" encoding="utf-8"?>
<TemplafySlideFormConfiguration><![CDATA[{"formFields":[],"formDataEntries":[]}]]></TemplafySlideFormConfiguration>
</file>

<file path=customXml/item6.xml><?xml version="1.0" encoding="utf-8"?>
<TemplafySlideTemplateConfiguration><![CDATA[{"elementsMetadata":[],"enableDocumentContentUpdater":true,"documentContentValidatorConfiguration":{"enableDocumentContentValidator":false,"documentContentValidatorVersion":0},"slideId":"636834118904246221","version":"1.3"}]]></TemplafySlideTemplateConfiguration>
</file>

<file path=customXml/item60.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61.xml><?xml version="1.0" encoding="utf-8"?>
<TemplafySlideFormConfiguration><![CDATA[{"formFields":[],"formDataEntries":[]}]]></TemplafySlideFormConfiguration>
</file>

<file path=customXml/item62.xml><?xml version="1.0" encoding="utf-8"?>
<TemplafySlideFormConfiguration><![CDATA[{"formFields":[],"formDataEntries":[]}]]></TemplafySlideFormConfiguration>
</file>

<file path=customXml/item63.xml><?xml version="1.0" encoding="utf-8"?>
<TemplafySlideTemplateConfiguration><![CDATA[{"elementsMetadata":[],"enableDocumentContentUpdater":true,"documentContentValidatorConfiguration":{"enableDocumentContentValidator":false,"documentContentValidatorVersion":0},"slideId":"636834118904077234","version":"1.3"}]]></TemplafySlideTemplateConfiguration>
</file>

<file path=customXml/item64.xml><?xml version="1.0" encoding="utf-8"?>
<TemplafySlideTemplateConfiguration><![CDATA[{"elementsMetadata":[],"enableDocumentContentUpdater":true,"documentContentValidatorConfiguration":{"enableDocumentContentValidator":false,"documentContentValidatorVersion":0},"slideId":"636834118904077232","version":"1.3"}]]></TemplafySlideTemplateConfiguration>
</file>

<file path=customXml/item65.xml><?xml version="1.0" encoding="utf-8"?>
<TemplafySlideFormConfiguration><![CDATA[{"formFields":[],"formDataEntries":[]}]]></TemplafySlideFormConfiguration>
</file>

<file path=customXml/item66.xml><?xml version="1.0" encoding="utf-8"?>
<TemplafySlideFormConfiguration><![CDATA[{"formFields":[],"formDataEntries":[]}]]></TemplafySlideFormConfiguration>
</file>

<file path=customXml/item67.xml><?xml version="1.0" encoding="utf-8"?>
<TemplafySlideTemplateConfiguration><![CDATA[{"elementsMetadata":[],"enableDocumentContentUpdater":true,"documentContentValidatorConfiguration":{"enableDocumentContentValidator":false,"documentContentValidatorVersion":0},"slideId":"636834118904858473","version":"1.3"}]]></TemplafySlideTemplateConfiguration>
</file>

<file path=customXml/item68.xml><?xml version="1.0" encoding="utf-8"?>
<TemplafySlideFormConfiguration><![CDATA[{"formFields":[],"formDataEntries":[]}]]></TemplafySlideFormConfiguration>
</file>

<file path=customXml/item69.xml><?xml version="1.0" encoding="utf-8"?>
<TemplafySlideTemplateConfiguration><![CDATA[{"documentContentValidatorConfiguration":{"enableDocumentContentValidator":false,"documentContentValidatorVersion":0},"elementsMetadata":[],"slideId":"637213190305052644","enableDocumentContentUpdater":true,"version":"1.3"}]]></TemplafySlideTemplateConfiguration>
</file>

<file path=customXml/item7.xml><?xml version="1.0" encoding="utf-8"?>
<TemplafySlideTemplateConfiguration><![CDATA[{"documentContentValidatorConfiguration":{"enableDocumentContentValidator":false,"documentContentValidatorVersion":0},"elementsMetadata":[],"slideId":"637469237625563594","enableDocumentContentUpdater":true,"version":"1.3"}]]></TemplafySlideTemplateConfiguration>
</file>

<file path=customXml/item70.xml><?xml version="1.0" encoding="utf-8"?>
<TemplafySlideTemplateConfiguration><![CDATA[{"elementsMetadata":[],"enableDocumentContentUpdater":true,"documentContentValidatorConfiguration":{"enableDocumentContentValidator":false,"documentContentValidatorVersion":0},"slideId":"636834118905796288","version":"1.3"}]]></TemplafySlideTemplateConfiguration>
</file>

<file path=customXml/item71.xml><?xml version="1.0" encoding="utf-8"?>
<TemplafySlideTemplateConfiguration><![CDATA[{"elementsMetadata":[],"enableDocumentContentUpdater":true,"documentContentValidatorConfiguration":{"enableDocumentContentValidator":false,"documentContentValidatorVersion":0},"slideId":"636834118905483495","version":"1.3"}]]></TemplafySlideTemplateConfiguration>
</file>

<file path=customXml/item72.xml><?xml version="1.0" encoding="utf-8"?>
<TemplafySlideTemplateConfiguration><![CDATA[{"elementsMetadata":[],"enableDocumentContentUpdater":true,"documentContentValidatorConfiguration":{"enableDocumentContentValidator":false,"documentContentValidatorVersion":0},"slideId":"636834118904594873","version":"1.3"}]]></TemplafySlideTemplateConfiguration>
</file>

<file path=customXml/item73.xml><?xml version="1.0" encoding="utf-8"?>
<TemplafySlideFormConfiguration><![CDATA[{"formFields":[],"formDataEntries":[]}]]></TemplafySlideFormConfiguration>
</file>

<file path=customXml/item74.xml><?xml version="1.0" encoding="utf-8"?>
<TemplafyFormConfiguration><![CDATA[{"formFields":[],"formDataEntries":[]}]]></TemplafyFormConfiguration>
</file>

<file path=customXml/item75.xml><?xml version="1.0" encoding="utf-8"?>
<TemplafySlideTemplateConfiguration><![CDATA[{"elementsMetadata":[],"enableDocumentContentUpdater":true,"documentContentValidatorConfiguration":{"enableDocumentContentValidator":false,"documentContentValidatorVersion":0},"slideId":"636834118904246219","version":"1.3"}]]></TemplafySlideTemplateConfiguration>
</file>

<file path=customXml/item76.xml><?xml version="1.0" encoding="utf-8"?>
<TemplafySlideFormConfiguration><![CDATA[{"formFields":[],"formDataEntries":[]}]]></TemplafySlideFormConfiguration>
</file>

<file path=customXml/item77.xml><?xml version="1.0" encoding="utf-8"?>
<TemplafySlideTemplateConfiguration><![CDATA[{"elementsMetadata":[],"enableDocumentContentUpdater":true,"documentContentValidatorConfiguration":{"enableDocumentContentValidator":false,"documentContentValidatorVersion":0},"slideId":"636834118904246222","version":"1.3"}]]></TemplafySlideTemplateConfiguration>
</file>

<file path=customXml/item78.xml><?xml version="1.0" encoding="utf-8"?>
<TemplafySlideTemplateConfiguration><![CDATA[{"documentContentValidatorConfiguration":{"enableDocumentContentValidator":false,"documentContentValidatorVersion":0},"elementsMetadata":[],"slideId":"637213190303177626","enableDocumentContentUpdater":true,"version":"1.3"}]]></TemplafySlideTemplateConfiguration>
</file>

<file path=customXml/item79.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elementsMetadata":[],"enableDocumentContentUpdater":true,"documentContentValidatorConfiguration":{"enableDocumentContentValidator":false,"documentContentValidatorVersion":0},"slideId":"636834118903956365","version":"1.3"}]]></TemplafySlideTemplateConfiguration>
</file>

<file path=customXml/itemProps1.xml><?xml version="1.0" encoding="utf-8"?>
<ds:datastoreItem xmlns:ds="http://schemas.openxmlformats.org/officeDocument/2006/customXml" ds:itemID="{4D3DB66A-63AF-4672-976C-D19ACE93DCBD}">
  <ds:schemaRefs/>
</ds:datastoreItem>
</file>

<file path=customXml/itemProps10.xml><?xml version="1.0" encoding="utf-8"?>
<ds:datastoreItem xmlns:ds="http://schemas.openxmlformats.org/officeDocument/2006/customXml" ds:itemID="{846A9A60-426E-4D21-B01A-C3BD67EB5D5D}">
  <ds:schemaRefs/>
</ds:datastoreItem>
</file>

<file path=customXml/itemProps11.xml><?xml version="1.0" encoding="utf-8"?>
<ds:datastoreItem xmlns:ds="http://schemas.openxmlformats.org/officeDocument/2006/customXml" ds:itemID="{EA6BCEEC-A6B4-435E-9BB8-CF62A7A06291}">
  <ds:schemaRefs/>
</ds:datastoreItem>
</file>

<file path=customXml/itemProps12.xml><?xml version="1.0" encoding="utf-8"?>
<ds:datastoreItem xmlns:ds="http://schemas.openxmlformats.org/officeDocument/2006/customXml" ds:itemID="{C2054A23-8E21-48BE-9AA6-ABFF3340EFAC}"/>
</file>

<file path=customXml/itemProps13.xml><?xml version="1.0" encoding="utf-8"?>
<ds:datastoreItem xmlns:ds="http://schemas.openxmlformats.org/officeDocument/2006/customXml" ds:itemID="{2E30EFBC-3B21-4142-B143-EFE2551846A8}">
  <ds:schemaRefs/>
</ds:datastoreItem>
</file>

<file path=customXml/itemProps14.xml><?xml version="1.0" encoding="utf-8"?>
<ds:datastoreItem xmlns:ds="http://schemas.openxmlformats.org/officeDocument/2006/customXml" ds:itemID="{8918014D-EDBC-411F-A71C-78DD65CFB889}">
  <ds:schemaRefs/>
</ds:datastoreItem>
</file>

<file path=customXml/itemProps15.xml><?xml version="1.0" encoding="utf-8"?>
<ds:datastoreItem xmlns:ds="http://schemas.openxmlformats.org/officeDocument/2006/customXml" ds:itemID="{15067060-200B-4FB1-8B95-7DB5DF40D42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e0e463f-46c1-4b5a-aeae-2e65b5901510"/>
    <ds:schemaRef ds:uri="http://purl.org/dc/terms/"/>
    <ds:schemaRef ds:uri="http://schemas.openxmlformats.org/package/2006/metadata/core-properties"/>
    <ds:schemaRef ds:uri="adc6f7d2-2fd4-4c58-add3-50ea831b733c"/>
    <ds:schemaRef ds:uri="http://www.w3.org/XML/1998/namespace"/>
    <ds:schemaRef ds:uri="http://purl.org/dc/dcmitype/"/>
  </ds:schemaRefs>
</ds:datastoreItem>
</file>

<file path=customXml/itemProps16.xml><?xml version="1.0" encoding="utf-8"?>
<ds:datastoreItem xmlns:ds="http://schemas.openxmlformats.org/officeDocument/2006/customXml" ds:itemID="{376DD206-8725-4962-8EC6-0912A1D26D23}">
  <ds:schemaRefs/>
</ds:datastoreItem>
</file>

<file path=customXml/itemProps17.xml><?xml version="1.0" encoding="utf-8"?>
<ds:datastoreItem xmlns:ds="http://schemas.openxmlformats.org/officeDocument/2006/customXml" ds:itemID="{672F42A8-124A-49CD-B7FA-7D376AD80225}">
  <ds:schemaRefs/>
</ds:datastoreItem>
</file>

<file path=customXml/itemProps18.xml><?xml version="1.0" encoding="utf-8"?>
<ds:datastoreItem xmlns:ds="http://schemas.openxmlformats.org/officeDocument/2006/customXml" ds:itemID="{92971D2B-F260-4094-8768-18FC446B708F}">
  <ds:schemaRefs/>
</ds:datastoreItem>
</file>

<file path=customXml/itemProps19.xml><?xml version="1.0" encoding="utf-8"?>
<ds:datastoreItem xmlns:ds="http://schemas.openxmlformats.org/officeDocument/2006/customXml" ds:itemID="{A6C9A90D-79E9-49B9-9931-4AD583FEF288}">
  <ds:schemaRefs/>
</ds:datastoreItem>
</file>

<file path=customXml/itemProps2.xml><?xml version="1.0" encoding="utf-8"?>
<ds:datastoreItem xmlns:ds="http://schemas.openxmlformats.org/officeDocument/2006/customXml" ds:itemID="{B3952FF8-844E-48FD-878B-6C46C4E58F51}">
  <ds:schemaRefs/>
</ds:datastoreItem>
</file>

<file path=customXml/itemProps20.xml><?xml version="1.0" encoding="utf-8"?>
<ds:datastoreItem xmlns:ds="http://schemas.openxmlformats.org/officeDocument/2006/customXml" ds:itemID="{32283B30-EA76-42BE-A39B-E88B19514874}">
  <ds:schemaRefs/>
</ds:datastoreItem>
</file>

<file path=customXml/itemProps21.xml><?xml version="1.0" encoding="utf-8"?>
<ds:datastoreItem xmlns:ds="http://schemas.openxmlformats.org/officeDocument/2006/customXml" ds:itemID="{BAFFFCC2-4CE9-4FDB-A997-3DF69C06DBAF}">
  <ds:schemaRefs/>
</ds:datastoreItem>
</file>

<file path=customXml/itemProps22.xml><?xml version="1.0" encoding="utf-8"?>
<ds:datastoreItem xmlns:ds="http://schemas.openxmlformats.org/officeDocument/2006/customXml" ds:itemID="{507A3E2B-3E02-4D6D-B659-A00564E7393B}">
  <ds:schemaRefs/>
</ds:datastoreItem>
</file>

<file path=customXml/itemProps23.xml><?xml version="1.0" encoding="utf-8"?>
<ds:datastoreItem xmlns:ds="http://schemas.openxmlformats.org/officeDocument/2006/customXml" ds:itemID="{D5A7AE9A-4581-4BFF-9062-52F9285083B7}">
  <ds:schemaRefs/>
</ds:datastoreItem>
</file>

<file path=customXml/itemProps24.xml><?xml version="1.0" encoding="utf-8"?>
<ds:datastoreItem xmlns:ds="http://schemas.openxmlformats.org/officeDocument/2006/customXml" ds:itemID="{3459AD7D-FDCC-4CEC-A933-B94AB5861FEB}">
  <ds:schemaRefs>
    <ds:schemaRef ds:uri="http://schemas.microsoft.com/sharepoint/v3/contenttype/forms"/>
  </ds:schemaRefs>
</ds:datastoreItem>
</file>

<file path=customXml/itemProps25.xml><?xml version="1.0" encoding="utf-8"?>
<ds:datastoreItem xmlns:ds="http://schemas.openxmlformats.org/officeDocument/2006/customXml" ds:itemID="{BC3097F1-B977-41DE-9572-6DA3694173E0}">
  <ds:schemaRefs/>
</ds:datastoreItem>
</file>

<file path=customXml/itemProps26.xml><?xml version="1.0" encoding="utf-8"?>
<ds:datastoreItem xmlns:ds="http://schemas.openxmlformats.org/officeDocument/2006/customXml" ds:itemID="{1137EE4D-2D9D-4B1C-AC73-C89E7B8FC019}">
  <ds:schemaRefs/>
</ds:datastoreItem>
</file>

<file path=customXml/itemProps27.xml><?xml version="1.0" encoding="utf-8"?>
<ds:datastoreItem xmlns:ds="http://schemas.openxmlformats.org/officeDocument/2006/customXml" ds:itemID="{3B027550-B45B-4858-A368-E75DF80A285C}">
  <ds:schemaRefs/>
</ds:datastoreItem>
</file>

<file path=customXml/itemProps28.xml><?xml version="1.0" encoding="utf-8"?>
<ds:datastoreItem xmlns:ds="http://schemas.openxmlformats.org/officeDocument/2006/customXml" ds:itemID="{C559AAB6-CA05-4F3A-8859-38458796A9F2}">
  <ds:schemaRefs/>
</ds:datastoreItem>
</file>

<file path=customXml/itemProps29.xml><?xml version="1.0" encoding="utf-8"?>
<ds:datastoreItem xmlns:ds="http://schemas.openxmlformats.org/officeDocument/2006/customXml" ds:itemID="{0DEEB359-F651-4309-8ABB-52DE61D32769}">
  <ds:schemaRefs/>
</ds:datastoreItem>
</file>

<file path=customXml/itemProps3.xml><?xml version="1.0" encoding="utf-8"?>
<ds:datastoreItem xmlns:ds="http://schemas.openxmlformats.org/officeDocument/2006/customXml" ds:itemID="{465C559D-4078-4BBF-824F-4E488B8756A8}">
  <ds:schemaRefs/>
</ds:datastoreItem>
</file>

<file path=customXml/itemProps30.xml><?xml version="1.0" encoding="utf-8"?>
<ds:datastoreItem xmlns:ds="http://schemas.openxmlformats.org/officeDocument/2006/customXml" ds:itemID="{7BD33748-65DE-41DB-97B1-4BFCC3472B80}">
  <ds:schemaRefs/>
</ds:datastoreItem>
</file>

<file path=customXml/itemProps31.xml><?xml version="1.0" encoding="utf-8"?>
<ds:datastoreItem xmlns:ds="http://schemas.openxmlformats.org/officeDocument/2006/customXml" ds:itemID="{A307F89C-A32A-4592-9D6D-CD12134553F3}">
  <ds:schemaRefs/>
</ds:datastoreItem>
</file>

<file path=customXml/itemProps32.xml><?xml version="1.0" encoding="utf-8"?>
<ds:datastoreItem xmlns:ds="http://schemas.openxmlformats.org/officeDocument/2006/customXml" ds:itemID="{695D4E9D-308F-47CE-AAAB-270F3F50339A}">
  <ds:schemaRefs/>
</ds:datastoreItem>
</file>

<file path=customXml/itemProps33.xml><?xml version="1.0" encoding="utf-8"?>
<ds:datastoreItem xmlns:ds="http://schemas.openxmlformats.org/officeDocument/2006/customXml" ds:itemID="{E695009D-B9EA-46F3-AA54-AE4ECBB9D87A}">
  <ds:schemaRefs/>
</ds:datastoreItem>
</file>

<file path=customXml/itemProps34.xml><?xml version="1.0" encoding="utf-8"?>
<ds:datastoreItem xmlns:ds="http://schemas.openxmlformats.org/officeDocument/2006/customXml" ds:itemID="{7574941E-DDF8-4614-B152-2670CB143A54}">
  <ds:schemaRefs/>
</ds:datastoreItem>
</file>

<file path=customXml/itemProps35.xml><?xml version="1.0" encoding="utf-8"?>
<ds:datastoreItem xmlns:ds="http://schemas.openxmlformats.org/officeDocument/2006/customXml" ds:itemID="{2FB06FF0-1DCC-49EC-962D-ACA08948B7A9}">
  <ds:schemaRefs/>
</ds:datastoreItem>
</file>

<file path=customXml/itemProps36.xml><?xml version="1.0" encoding="utf-8"?>
<ds:datastoreItem xmlns:ds="http://schemas.openxmlformats.org/officeDocument/2006/customXml" ds:itemID="{120861A1-CA22-4679-9DB6-E61D7F807897}">
  <ds:schemaRefs/>
</ds:datastoreItem>
</file>

<file path=customXml/itemProps37.xml><?xml version="1.0" encoding="utf-8"?>
<ds:datastoreItem xmlns:ds="http://schemas.openxmlformats.org/officeDocument/2006/customXml" ds:itemID="{265BBBDD-1FC7-4F66-ADB0-EB2BF655CBD6}">
  <ds:schemaRefs/>
</ds:datastoreItem>
</file>

<file path=customXml/itemProps38.xml><?xml version="1.0" encoding="utf-8"?>
<ds:datastoreItem xmlns:ds="http://schemas.openxmlformats.org/officeDocument/2006/customXml" ds:itemID="{3C455440-E5C5-4DE3-87CA-8FA6288DE3D6}">
  <ds:schemaRefs/>
</ds:datastoreItem>
</file>

<file path=customXml/itemProps39.xml><?xml version="1.0" encoding="utf-8"?>
<ds:datastoreItem xmlns:ds="http://schemas.openxmlformats.org/officeDocument/2006/customXml" ds:itemID="{973D3B00-120D-45AD-A931-716130A6B1C3}">
  <ds:schemaRefs/>
</ds:datastoreItem>
</file>

<file path=customXml/itemProps4.xml><?xml version="1.0" encoding="utf-8"?>
<ds:datastoreItem xmlns:ds="http://schemas.openxmlformats.org/officeDocument/2006/customXml" ds:itemID="{5CF0EDB5-BE22-4AEE-AF8E-790952AD6410}">
  <ds:schemaRefs/>
</ds:datastoreItem>
</file>

<file path=customXml/itemProps40.xml><?xml version="1.0" encoding="utf-8"?>
<ds:datastoreItem xmlns:ds="http://schemas.openxmlformats.org/officeDocument/2006/customXml" ds:itemID="{AC0AB15B-E8D1-461B-99A0-BA7854D07372}">
  <ds:schemaRefs/>
</ds:datastoreItem>
</file>

<file path=customXml/itemProps41.xml><?xml version="1.0" encoding="utf-8"?>
<ds:datastoreItem xmlns:ds="http://schemas.openxmlformats.org/officeDocument/2006/customXml" ds:itemID="{302B08DD-1322-41FF-A810-B01CD545A3BE}">
  <ds:schemaRefs/>
</ds:datastoreItem>
</file>

<file path=customXml/itemProps42.xml><?xml version="1.0" encoding="utf-8"?>
<ds:datastoreItem xmlns:ds="http://schemas.openxmlformats.org/officeDocument/2006/customXml" ds:itemID="{4E24054B-6704-4B26-8A0B-0867801FEFF8}">
  <ds:schemaRefs/>
</ds:datastoreItem>
</file>

<file path=customXml/itemProps43.xml><?xml version="1.0" encoding="utf-8"?>
<ds:datastoreItem xmlns:ds="http://schemas.openxmlformats.org/officeDocument/2006/customXml" ds:itemID="{CA2971BC-F666-479B-AEAA-931DE1B4EC71}">
  <ds:schemaRefs/>
</ds:datastoreItem>
</file>

<file path=customXml/itemProps44.xml><?xml version="1.0" encoding="utf-8"?>
<ds:datastoreItem xmlns:ds="http://schemas.openxmlformats.org/officeDocument/2006/customXml" ds:itemID="{6B8F2F9B-46F4-4824-BCD6-68F3975DE37F}">
  <ds:schemaRefs/>
</ds:datastoreItem>
</file>

<file path=customXml/itemProps45.xml><?xml version="1.0" encoding="utf-8"?>
<ds:datastoreItem xmlns:ds="http://schemas.openxmlformats.org/officeDocument/2006/customXml" ds:itemID="{59AC6DBE-4525-4A7A-8980-5CD11E7E4090}">
  <ds:schemaRefs/>
</ds:datastoreItem>
</file>

<file path=customXml/itemProps46.xml><?xml version="1.0" encoding="utf-8"?>
<ds:datastoreItem xmlns:ds="http://schemas.openxmlformats.org/officeDocument/2006/customXml" ds:itemID="{50EAA160-E7EC-4537-AE09-7FD0B220081E}">
  <ds:schemaRefs/>
</ds:datastoreItem>
</file>

<file path=customXml/itemProps47.xml><?xml version="1.0" encoding="utf-8"?>
<ds:datastoreItem xmlns:ds="http://schemas.openxmlformats.org/officeDocument/2006/customXml" ds:itemID="{D22DE6E2-A6B4-4D15-9F90-D181DFA9E8AF}">
  <ds:schemaRefs/>
</ds:datastoreItem>
</file>

<file path=customXml/itemProps48.xml><?xml version="1.0" encoding="utf-8"?>
<ds:datastoreItem xmlns:ds="http://schemas.openxmlformats.org/officeDocument/2006/customXml" ds:itemID="{9E861D20-F455-4C9C-9F34-244E802D5CAE}">
  <ds:schemaRefs/>
</ds:datastoreItem>
</file>

<file path=customXml/itemProps49.xml><?xml version="1.0" encoding="utf-8"?>
<ds:datastoreItem xmlns:ds="http://schemas.openxmlformats.org/officeDocument/2006/customXml" ds:itemID="{2F0BA888-8076-4689-B39B-52B161B824C6}">
  <ds:schemaRefs/>
</ds:datastoreItem>
</file>

<file path=customXml/itemProps5.xml><?xml version="1.0" encoding="utf-8"?>
<ds:datastoreItem xmlns:ds="http://schemas.openxmlformats.org/officeDocument/2006/customXml" ds:itemID="{5879892D-8690-4DFE-AE37-784F78344220}">
  <ds:schemaRefs/>
</ds:datastoreItem>
</file>

<file path=customXml/itemProps50.xml><?xml version="1.0" encoding="utf-8"?>
<ds:datastoreItem xmlns:ds="http://schemas.openxmlformats.org/officeDocument/2006/customXml" ds:itemID="{406E13F6-1983-4E35-911A-FB051C725FDF}">
  <ds:schemaRefs/>
</ds:datastoreItem>
</file>

<file path=customXml/itemProps51.xml><?xml version="1.0" encoding="utf-8"?>
<ds:datastoreItem xmlns:ds="http://schemas.openxmlformats.org/officeDocument/2006/customXml" ds:itemID="{AECF2187-37CC-4F1A-82BE-55106466602F}">
  <ds:schemaRefs/>
</ds:datastoreItem>
</file>

<file path=customXml/itemProps52.xml><?xml version="1.0" encoding="utf-8"?>
<ds:datastoreItem xmlns:ds="http://schemas.openxmlformats.org/officeDocument/2006/customXml" ds:itemID="{7955F95A-9C84-4146-B789-4967A1E9FE7C}">
  <ds:schemaRefs/>
</ds:datastoreItem>
</file>

<file path=customXml/itemProps53.xml><?xml version="1.0" encoding="utf-8"?>
<ds:datastoreItem xmlns:ds="http://schemas.openxmlformats.org/officeDocument/2006/customXml" ds:itemID="{38E82106-8794-48C0-B2CB-D453CBD651BA}">
  <ds:schemaRefs/>
</ds:datastoreItem>
</file>

<file path=customXml/itemProps54.xml><?xml version="1.0" encoding="utf-8"?>
<ds:datastoreItem xmlns:ds="http://schemas.openxmlformats.org/officeDocument/2006/customXml" ds:itemID="{FC3E01E3-9D7B-4F3B-8847-66F416570895}">
  <ds:schemaRefs/>
</ds:datastoreItem>
</file>

<file path=customXml/itemProps55.xml><?xml version="1.0" encoding="utf-8"?>
<ds:datastoreItem xmlns:ds="http://schemas.openxmlformats.org/officeDocument/2006/customXml" ds:itemID="{E43E653C-CC54-4B8F-8452-330EBE33EDEE}">
  <ds:schemaRefs/>
</ds:datastoreItem>
</file>

<file path=customXml/itemProps56.xml><?xml version="1.0" encoding="utf-8"?>
<ds:datastoreItem xmlns:ds="http://schemas.openxmlformats.org/officeDocument/2006/customXml" ds:itemID="{5F77C8DC-9F2A-4B3B-8E5D-DF86693BFF56}">
  <ds:schemaRefs/>
</ds:datastoreItem>
</file>

<file path=customXml/itemProps57.xml><?xml version="1.0" encoding="utf-8"?>
<ds:datastoreItem xmlns:ds="http://schemas.openxmlformats.org/officeDocument/2006/customXml" ds:itemID="{2F090117-6679-4CCB-BBEB-9B4BDB208AE9}">
  <ds:schemaRefs/>
</ds:datastoreItem>
</file>

<file path=customXml/itemProps58.xml><?xml version="1.0" encoding="utf-8"?>
<ds:datastoreItem xmlns:ds="http://schemas.openxmlformats.org/officeDocument/2006/customXml" ds:itemID="{A30EA165-F2DF-4FEA-960C-2DBCB8720C33}">
  <ds:schemaRefs/>
</ds:datastoreItem>
</file>

<file path=customXml/itemProps59.xml><?xml version="1.0" encoding="utf-8"?>
<ds:datastoreItem xmlns:ds="http://schemas.openxmlformats.org/officeDocument/2006/customXml" ds:itemID="{47EDD75F-12FF-4D04-B989-4C8B3ED9F123}">
  <ds:schemaRefs/>
</ds:datastoreItem>
</file>

<file path=customXml/itemProps6.xml><?xml version="1.0" encoding="utf-8"?>
<ds:datastoreItem xmlns:ds="http://schemas.openxmlformats.org/officeDocument/2006/customXml" ds:itemID="{126B0DE2-AA5C-46BB-A55C-10A44E8D89C0}">
  <ds:schemaRefs/>
</ds:datastoreItem>
</file>

<file path=customXml/itemProps60.xml><?xml version="1.0" encoding="utf-8"?>
<ds:datastoreItem xmlns:ds="http://schemas.openxmlformats.org/officeDocument/2006/customXml" ds:itemID="{1A771FF3-E53B-4321-934E-7F4D8099C3AA}">
  <ds:schemaRefs/>
</ds:datastoreItem>
</file>

<file path=customXml/itemProps61.xml><?xml version="1.0" encoding="utf-8"?>
<ds:datastoreItem xmlns:ds="http://schemas.openxmlformats.org/officeDocument/2006/customXml" ds:itemID="{DEEABE9F-2877-46BA-94E7-063282D59900}">
  <ds:schemaRefs/>
</ds:datastoreItem>
</file>

<file path=customXml/itemProps62.xml><?xml version="1.0" encoding="utf-8"?>
<ds:datastoreItem xmlns:ds="http://schemas.openxmlformats.org/officeDocument/2006/customXml" ds:itemID="{CD638F4C-8239-4E85-9402-0DA8B8B76AFF}">
  <ds:schemaRefs/>
</ds:datastoreItem>
</file>

<file path=customXml/itemProps63.xml><?xml version="1.0" encoding="utf-8"?>
<ds:datastoreItem xmlns:ds="http://schemas.openxmlformats.org/officeDocument/2006/customXml" ds:itemID="{4175E600-2802-49A7-B7AA-09BA669E8C60}">
  <ds:schemaRefs/>
</ds:datastoreItem>
</file>

<file path=customXml/itemProps64.xml><?xml version="1.0" encoding="utf-8"?>
<ds:datastoreItem xmlns:ds="http://schemas.openxmlformats.org/officeDocument/2006/customXml" ds:itemID="{33EFC02E-8E99-42C9-B665-C2CE7170ECB9}">
  <ds:schemaRefs/>
</ds:datastoreItem>
</file>

<file path=customXml/itemProps65.xml><?xml version="1.0" encoding="utf-8"?>
<ds:datastoreItem xmlns:ds="http://schemas.openxmlformats.org/officeDocument/2006/customXml" ds:itemID="{49AF8713-EAF3-4D11-B582-CD6F3AD73C2C}">
  <ds:schemaRefs/>
</ds:datastoreItem>
</file>

<file path=customXml/itemProps66.xml><?xml version="1.0" encoding="utf-8"?>
<ds:datastoreItem xmlns:ds="http://schemas.openxmlformats.org/officeDocument/2006/customXml" ds:itemID="{FC8CE25F-B98D-4501-A47D-6A31B1370EEB}">
  <ds:schemaRefs/>
</ds:datastoreItem>
</file>

<file path=customXml/itemProps67.xml><?xml version="1.0" encoding="utf-8"?>
<ds:datastoreItem xmlns:ds="http://schemas.openxmlformats.org/officeDocument/2006/customXml" ds:itemID="{E4940ACA-5C80-434B-854A-2FDF007A6FB2}">
  <ds:schemaRefs/>
</ds:datastoreItem>
</file>

<file path=customXml/itemProps68.xml><?xml version="1.0" encoding="utf-8"?>
<ds:datastoreItem xmlns:ds="http://schemas.openxmlformats.org/officeDocument/2006/customXml" ds:itemID="{ED9540CC-A43B-4C73-AD29-0CD6B25D0ACB}">
  <ds:schemaRefs/>
</ds:datastoreItem>
</file>

<file path=customXml/itemProps69.xml><?xml version="1.0" encoding="utf-8"?>
<ds:datastoreItem xmlns:ds="http://schemas.openxmlformats.org/officeDocument/2006/customXml" ds:itemID="{EDE80B62-99E8-4F25-8939-307C09CCDFBD}">
  <ds:schemaRefs/>
</ds:datastoreItem>
</file>

<file path=customXml/itemProps7.xml><?xml version="1.0" encoding="utf-8"?>
<ds:datastoreItem xmlns:ds="http://schemas.openxmlformats.org/officeDocument/2006/customXml" ds:itemID="{7F38A493-3233-4756-AFDB-3F04D2F339E1}">
  <ds:schemaRefs/>
</ds:datastoreItem>
</file>

<file path=customXml/itemProps70.xml><?xml version="1.0" encoding="utf-8"?>
<ds:datastoreItem xmlns:ds="http://schemas.openxmlformats.org/officeDocument/2006/customXml" ds:itemID="{D1DFF14D-528A-4BB8-BBC9-701553CD493F}">
  <ds:schemaRefs/>
</ds:datastoreItem>
</file>

<file path=customXml/itemProps71.xml><?xml version="1.0" encoding="utf-8"?>
<ds:datastoreItem xmlns:ds="http://schemas.openxmlformats.org/officeDocument/2006/customXml" ds:itemID="{7E5BC36F-9539-4084-A331-E0CBDBB242A9}">
  <ds:schemaRefs/>
</ds:datastoreItem>
</file>

<file path=customXml/itemProps72.xml><?xml version="1.0" encoding="utf-8"?>
<ds:datastoreItem xmlns:ds="http://schemas.openxmlformats.org/officeDocument/2006/customXml" ds:itemID="{8ED585A8-1409-4418-B351-26A0342B777A}">
  <ds:schemaRefs/>
</ds:datastoreItem>
</file>

<file path=customXml/itemProps73.xml><?xml version="1.0" encoding="utf-8"?>
<ds:datastoreItem xmlns:ds="http://schemas.openxmlformats.org/officeDocument/2006/customXml" ds:itemID="{AF024D13-3BD5-4FFB-B0E0-E57F8D0F8470}">
  <ds:schemaRefs/>
</ds:datastoreItem>
</file>

<file path=customXml/itemProps74.xml><?xml version="1.0" encoding="utf-8"?>
<ds:datastoreItem xmlns:ds="http://schemas.openxmlformats.org/officeDocument/2006/customXml" ds:itemID="{AF73BC6E-4D49-46EA-B936-C99FFCD2FCAD}">
  <ds:schemaRefs/>
</ds:datastoreItem>
</file>

<file path=customXml/itemProps75.xml><?xml version="1.0" encoding="utf-8"?>
<ds:datastoreItem xmlns:ds="http://schemas.openxmlformats.org/officeDocument/2006/customXml" ds:itemID="{0901840E-4CA7-47A3-AD1C-FDD0F3116462}">
  <ds:schemaRefs/>
</ds:datastoreItem>
</file>

<file path=customXml/itemProps76.xml><?xml version="1.0" encoding="utf-8"?>
<ds:datastoreItem xmlns:ds="http://schemas.openxmlformats.org/officeDocument/2006/customXml" ds:itemID="{E651F622-7F8E-4AF6-9872-F33A59D3D26E}">
  <ds:schemaRefs/>
</ds:datastoreItem>
</file>

<file path=customXml/itemProps77.xml><?xml version="1.0" encoding="utf-8"?>
<ds:datastoreItem xmlns:ds="http://schemas.openxmlformats.org/officeDocument/2006/customXml" ds:itemID="{8F85000B-D678-478D-A5F9-517C204B0FA8}">
  <ds:schemaRefs/>
</ds:datastoreItem>
</file>

<file path=customXml/itemProps78.xml><?xml version="1.0" encoding="utf-8"?>
<ds:datastoreItem xmlns:ds="http://schemas.openxmlformats.org/officeDocument/2006/customXml" ds:itemID="{60E1B4BA-2F45-40E6-A063-44A3A46AEC68}">
  <ds:schemaRefs/>
</ds:datastoreItem>
</file>

<file path=customXml/itemProps79.xml><?xml version="1.0" encoding="utf-8"?>
<ds:datastoreItem xmlns:ds="http://schemas.openxmlformats.org/officeDocument/2006/customXml" ds:itemID="{66F6FA00-D2F7-4EE9-B075-F314FAB1F807}">
  <ds:schemaRefs/>
</ds:datastoreItem>
</file>

<file path=customXml/itemProps8.xml><?xml version="1.0" encoding="utf-8"?>
<ds:datastoreItem xmlns:ds="http://schemas.openxmlformats.org/officeDocument/2006/customXml" ds:itemID="{A08E8319-87A9-4823-A581-9FCB4BAB3AB8}">
  <ds:schemaRefs/>
</ds:datastoreItem>
</file>

<file path=customXml/itemProps9.xml><?xml version="1.0" encoding="utf-8"?>
<ds:datastoreItem xmlns:ds="http://schemas.openxmlformats.org/officeDocument/2006/customXml" ds:itemID="{2CF996EB-08BB-4876-8AB0-AACBADD6F26C}">
  <ds:schemaRefs/>
</ds:datastoreItem>
</file>

<file path=docProps/app.xml><?xml version="1.0" encoding="utf-8"?>
<Properties xmlns="http://schemas.openxmlformats.org/officeDocument/2006/extended-properties" xmlns:vt="http://schemas.openxmlformats.org/officeDocument/2006/docPropsVTypes">
  <Template/>
  <TotalTime>2639</TotalTime>
  <Words>5481</Words>
  <Application>Microsoft Office PowerPoint</Application>
  <PresentationFormat>Лист A4 (210x297 мм)</PresentationFormat>
  <Paragraphs>399</Paragraphs>
  <Slides>36</Slides>
  <Notes>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43" baseType="lpstr">
      <vt:lpstr>Arial</vt:lpstr>
      <vt:lpstr>Calibri</vt:lpstr>
      <vt:lpstr>Calibri Light</vt:lpstr>
      <vt:lpstr>Verdana</vt:lpstr>
      <vt:lpstr>Wingdings 2</vt:lpstr>
      <vt:lpstr>2 Slides</vt:lpstr>
      <vt:lpstr>think-cell Slide</vt:lpstr>
      <vt:lpstr>Презентация PowerPoint</vt:lpstr>
      <vt:lpstr>Зміст</vt:lpstr>
      <vt:lpstr>Вступне слово директора закладу </vt:lpstr>
      <vt:lpstr>Презентация PowerPoint</vt:lpstr>
      <vt:lpstr>Загальні положення</vt:lpstr>
      <vt:lpstr>Загальні положення</vt:lpstr>
      <vt:lpstr>Загальні положення</vt:lpstr>
      <vt:lpstr>Загальні положення</vt:lpstr>
      <vt:lpstr>Презентация PowerPoint</vt:lpstr>
      <vt:lpstr>Принципи професійної етики</vt:lpstr>
      <vt:lpstr>Принципи професійної етики</vt:lpstr>
      <vt:lpstr>Принципи професійної етики</vt:lpstr>
      <vt:lpstr>Принципи професійної етики</vt:lpstr>
      <vt:lpstr>Принципи професійної етики</vt:lpstr>
      <vt:lpstr>Принципи професійної етики</vt:lpstr>
      <vt:lpstr>Принципи професійної етики</vt:lpstr>
      <vt:lpstr>Презентация PowerPoint</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Положення щодо професійної етики</vt:lpstr>
      <vt:lpstr>Презентация PowerPoint</vt:lpstr>
      <vt:lpstr>Додатки</vt:lpstr>
      <vt:lpstr>Презентация PowerPoint</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Deloitte</dc:creator>
  <cp:lastModifiedBy>Alla Boiko</cp:lastModifiedBy>
  <cp:revision>250</cp:revision>
  <cp:lastPrinted>2014-06-25T02:16:22Z</cp:lastPrinted>
  <dcterms:created xsi:type="dcterms:W3CDTF">2016-12-23T11:52:05Z</dcterms:created>
  <dcterms:modified xsi:type="dcterms:W3CDTF">2021-05-19T10:43:00Z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0x0101003998C0ADE04C6548BC20FDE0C2E09213</vt:lpwstr>
  </property>
  <property fmtid="{D5CDD505-2E9C-101B-9397-08002B2CF9AE}" pid="3" name="Hidden by">
    <vt:lpwstr>apiklyaev</vt:lpwstr>
  </property>
  <property fmtid="{D5CDD505-2E9C-101B-9397-08002B2CF9AE}" pid="4" name="Hide date">
    <vt:lpwstr>1/31/2019 4:31:53 PM</vt:lpwstr>
  </property>
  <property fmtid="{D5CDD505-2E9C-101B-9397-08002B2CF9AE}" pid="5" name="Classification">
    <vt:lpwstr>Public</vt:lpwstr>
  </property>
  <property fmtid="{D5CDD505-2E9C-101B-9397-08002B2CF9AE}" pid="6" name="TemplafyTimeStamp">
    <vt:lpwstr>2020-09-22T14:12:56.5286999</vt:lpwstr>
  </property>
  <property fmtid="{D5CDD505-2E9C-101B-9397-08002B2CF9AE}" pid="7" name="TemplafyTenantId">
    <vt:lpwstr>deloittecis</vt:lpwstr>
  </property>
  <property fmtid="{D5CDD505-2E9C-101B-9397-08002B2CF9AE}" pid="8" name="TemplafyTemplateId">
    <vt:lpwstr>637469237617937039</vt:lpwstr>
  </property>
  <property fmtid="{D5CDD505-2E9C-101B-9397-08002B2CF9AE}" pid="9" name="TemplafyUserProfileId">
    <vt:lpwstr>637122744921760272</vt:lpwstr>
  </property>
  <property fmtid="{D5CDD505-2E9C-101B-9397-08002B2CF9AE}" pid="10" name="TemplafyLanguageCode">
    <vt:lpwstr>uk-UA</vt:lpwstr>
  </property>
</Properties>
</file>